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2" r:id="rId2"/>
    <p:sldId id="274" r:id="rId3"/>
    <p:sldId id="279" r:id="rId4"/>
    <p:sldId id="276" r:id="rId5"/>
    <p:sldId id="278" r:id="rId6"/>
    <p:sldId id="280" r:id="rId7"/>
    <p:sldId id="262" r:id="rId8"/>
    <p:sldId id="258" r:id="rId9"/>
    <p:sldId id="261" r:id="rId10"/>
    <p:sldId id="263" r:id="rId11"/>
    <p:sldId id="284" r:id="rId12"/>
    <p:sldId id="285" r:id="rId13"/>
    <p:sldId id="286" r:id="rId14"/>
    <p:sldId id="287" r:id="rId15"/>
    <p:sldId id="266" r:id="rId16"/>
    <p:sldId id="282" r:id="rId17"/>
    <p:sldId id="264" r:id="rId18"/>
    <p:sldId id="273" r:id="rId19"/>
    <p:sldId id="260" r:id="rId20"/>
    <p:sldId id="271" r:id="rId21"/>
    <p:sldId id="265" r:id="rId22"/>
    <p:sldId id="270" r:id="rId23"/>
    <p:sldId id="267" r:id="rId24"/>
    <p:sldId id="269" r:id="rId25"/>
    <p:sldId id="283" r:id="rId26"/>
    <p:sldId id="292" r:id="rId27"/>
    <p:sldId id="290" r:id="rId28"/>
    <p:sldId id="289" r:id="rId29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4D7AD3D-46DD-4288-BEAB-4908ECA2261D}" type="datetimeFigureOut">
              <a:rPr lang="en-US"/>
              <a:pPr/>
              <a:t>4/30/2013</a:t>
            </a:fld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4927FDE-4AF4-4465-BDD8-C010FCF993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60099F0-6669-4994-98A4-113584B44FD9}" type="datetimeFigureOut">
              <a:rPr lang="fr-FR"/>
              <a:pPr>
                <a:defRPr/>
              </a:pPr>
              <a:t>30/04/2013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noProof="0" smtClean="0"/>
              <a:t>Cliquez pour modifier les styles du texte du masque</a:t>
            </a:r>
          </a:p>
          <a:p>
            <a:pPr lvl="1"/>
            <a:r>
              <a:rPr lang="fr-CA" noProof="0" smtClean="0"/>
              <a:t>Deuxième niveau</a:t>
            </a:r>
          </a:p>
          <a:p>
            <a:pPr lvl="2"/>
            <a:r>
              <a:rPr lang="fr-CA" noProof="0" smtClean="0"/>
              <a:t>Troisième niveau</a:t>
            </a:r>
          </a:p>
          <a:p>
            <a:pPr lvl="3"/>
            <a:r>
              <a:rPr lang="fr-CA" noProof="0" smtClean="0"/>
              <a:t>Quatrième niveau</a:t>
            </a:r>
          </a:p>
          <a:p>
            <a:pPr lvl="4"/>
            <a:r>
              <a:rPr lang="fr-CA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5580E8-BC7A-4ABB-8414-846017C235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47675">
              <a:spcBef>
                <a:spcPct val="0"/>
              </a:spcBef>
            </a:pPr>
            <a:endParaRPr lang="fr-CA" smtClean="0"/>
          </a:p>
        </p:txBody>
      </p:sp>
      <p:sp>
        <p:nvSpPr>
          <p:cNvPr id="22531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23E159AB-0A77-464B-BC6B-5C348F931977}" type="slidenum">
              <a:rPr lang="en-US" sz="1200">
                <a:latin typeface="Calibri" pitchFamily="34" charset="0"/>
                <a:ea typeface="ＭＳ Ｐゴシック"/>
                <a:cs typeface="ＭＳ Ｐゴシック"/>
              </a:rPr>
              <a:pPr algn="r"/>
              <a:t>7</a:t>
            </a:fld>
            <a:endParaRPr lang="en-US" sz="120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4C552D-D98B-44CD-9C65-D1D40FA7864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B076C1-754F-4D54-8495-6211CB29DFD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B4A4-410D-4CA0-AEC9-6737557B51A3}" type="datetimeFigureOut">
              <a:rPr lang="fr-FR"/>
              <a:pPr>
                <a:defRPr/>
              </a:pPr>
              <a:t>30/04/2013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1C3E1-E25E-458E-A412-0A68FBD1B0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AF57D-7E75-4476-ADE8-357402B35FDF}" type="datetimeFigureOut">
              <a:rPr lang="fr-FR"/>
              <a:pPr>
                <a:defRPr/>
              </a:pPr>
              <a:t>30/04/2013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EF48-DF0B-477E-9EBF-8BB1329832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174AC-294D-4820-A8DA-77289546FB26}" type="datetimeFigureOut">
              <a:rPr lang="fr-FR"/>
              <a:pPr>
                <a:defRPr/>
              </a:pPr>
              <a:t>30/04/2013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65386-592A-4691-BBAF-FCE954A27F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 userDrawn="1"/>
        </p:nvSpPr>
        <p:spPr>
          <a:xfrm>
            <a:off x="492125" y="6338888"/>
            <a:ext cx="1277938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smtClean="0">
                <a:solidFill>
                  <a:srgbClr val="0081C6"/>
                </a:solidFill>
              </a:rPr>
              <a:t>/ </a:t>
            </a:r>
            <a:fld id="{F9B2DE3B-883C-46E7-AB6E-FDA8893EF55C}" type="slidenum">
              <a:rPr lang="en-US" sz="1100" i="1" smtClean="0">
                <a:solidFill>
                  <a:srgbClr val="0081C6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i="1" smtClean="0">
              <a:solidFill>
                <a:srgbClr val="0081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36" y="1363726"/>
            <a:ext cx="7838397" cy="6174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300">
                <a:solidFill>
                  <a:srgbClr val="00245D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8" y="1981215"/>
            <a:ext cx="7840125" cy="4357331"/>
          </a:xfrm>
          <a:prstGeom prst="rect">
            <a:avLst/>
          </a:prstGeom>
        </p:spPr>
        <p:txBody>
          <a:bodyPr/>
          <a:lstStyle>
            <a:lvl1pPr marL="0" indent="0">
              <a:defRPr sz="2300">
                <a:solidFill>
                  <a:srgbClr val="0081C6"/>
                </a:solidFill>
              </a:defRPr>
            </a:lvl1pPr>
            <a:lvl2pPr marL="0" indent="0">
              <a:lnSpc>
                <a:spcPts val="2260"/>
              </a:lnSpc>
              <a:spcBef>
                <a:spcPts val="432"/>
              </a:spcBef>
              <a:spcAft>
                <a:spcPts val="800"/>
              </a:spcAft>
              <a:buFontTx/>
              <a:buNone/>
              <a:defRPr sz="1800"/>
            </a:lvl2pPr>
            <a:lvl3pPr marL="176213" indent="-176213">
              <a:lnSpc>
                <a:spcPts val="2260"/>
              </a:lnSpc>
              <a:spcBef>
                <a:spcPts val="432"/>
              </a:spcBef>
              <a:buClr>
                <a:srgbClr val="03A9DB"/>
              </a:buClr>
              <a:buSzPct val="90000"/>
              <a:buFont typeface="Arial"/>
              <a:buChar char="•"/>
              <a:defRPr sz="1800">
                <a:solidFill>
                  <a:schemeClr val="tx1"/>
                </a:solidFill>
              </a:defRPr>
            </a:lvl3pPr>
            <a:lvl4pPr marL="356400" indent="-194400">
              <a:lnSpc>
                <a:spcPts val="206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Lucida Grande"/>
              <a:buChar char="-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F9CF-593D-402C-A5CE-868CC92BF2B9}" type="datetimeFigureOut">
              <a:rPr lang="fr-FR"/>
              <a:pPr>
                <a:defRPr/>
              </a:pPr>
              <a:t>30/04/2013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3138-2113-4755-BCDE-ABBE52558A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D9E8-0387-4AEC-9793-49B5E05E51A2}" type="datetimeFigureOut">
              <a:rPr lang="fr-FR"/>
              <a:pPr>
                <a:defRPr/>
              </a:pPr>
              <a:t>30/04/2013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5E94-CB87-4AA5-A5B6-C11D4D32AB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27FC-77EA-4163-9CD2-B8A610C1979C}" type="datetimeFigureOut">
              <a:rPr lang="fr-FR"/>
              <a:pPr>
                <a:defRPr/>
              </a:pPr>
              <a:t>30/04/2013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A306-A24C-4546-8681-D9F612D500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5371-AD90-4C61-8D51-06418088FAD7}" type="datetimeFigureOut">
              <a:rPr lang="fr-FR"/>
              <a:pPr>
                <a:defRPr/>
              </a:pPr>
              <a:t>30/04/2013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7CB7-771D-4310-A754-E29316EE34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CF8BB-37A5-400F-83FC-7A1E816BAFC1}" type="datetimeFigureOut">
              <a:rPr lang="fr-FR"/>
              <a:pPr>
                <a:defRPr/>
              </a:pPr>
              <a:t>30/04/2013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7242-8E25-4976-AE04-D7BB0B767D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F887F-7F1D-498C-81CC-11F3ADFCCE10}" type="datetimeFigureOut">
              <a:rPr lang="fr-FR"/>
              <a:pPr>
                <a:defRPr/>
              </a:pPr>
              <a:t>30/04/2013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A7DB-F073-474B-9F6A-5C015F1C13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F721F-72C2-47AE-B6DD-47FD9E657408}" type="datetimeFigureOut">
              <a:rPr lang="fr-FR"/>
              <a:pPr>
                <a:defRPr/>
              </a:pPr>
              <a:t>30/04/2013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D960-F084-4B8F-9664-6FA38C57BD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74FC4-0AF6-4D88-96A9-F3C659B32C24}" type="datetimeFigureOut">
              <a:rPr lang="fr-FR"/>
              <a:pPr>
                <a:defRPr/>
              </a:pPr>
              <a:t>30/04/2013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7F88-DFC5-4381-AA9E-0DD4279338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et modifiez le titre</a:t>
            </a:r>
            <a:endParaRPr 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A927CA-E02C-48B5-A299-64441E436A86}" type="datetimeFigureOut">
              <a:rPr lang="fr-FR"/>
              <a:pPr>
                <a:defRPr/>
              </a:pPr>
              <a:t>30/04/2013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082821-B69B-474E-A3AD-EEE76E821E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d_2007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700" dirty="0" smtClean="0"/>
              <a:t>45</a:t>
            </a:r>
            <a:r>
              <a:rPr lang="en-US" sz="2700" baseline="30000" dirty="0" smtClean="0"/>
              <a:t>th</a:t>
            </a:r>
            <a:r>
              <a:rPr lang="en-US" sz="2700" dirty="0" smtClean="0"/>
              <a:t> National Congress on Housing and Homelessness 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dirty="0" smtClean="0"/>
              <a:t>Projet Chez soi/</a:t>
            </a:r>
            <a:r>
              <a:rPr lang="fr-FR" dirty="0" err="1" smtClean="0"/>
              <a:t>At</a:t>
            </a:r>
            <a:r>
              <a:rPr lang="fr-FR" dirty="0" smtClean="0"/>
              <a:t> Home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Montréal</a:t>
            </a:r>
            <a:r>
              <a:rPr lang="fr-FR" dirty="0"/>
              <a:t/>
            </a:r>
            <a:br>
              <a:rPr lang="fr-FR" dirty="0"/>
            </a:br>
            <a:r>
              <a:rPr lang="fr-FR" sz="2000" dirty="0" smtClean="0"/>
              <a:t>Ottawa-May 2013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/</a:t>
            </a:r>
            <a:r>
              <a:rPr lang="fr-FR" dirty="0" err="1" smtClean="0"/>
              <a:t>At</a:t>
            </a:r>
            <a:r>
              <a:rPr lang="fr-FR" dirty="0" smtClean="0"/>
              <a:t> Home</a:t>
            </a:r>
            <a:endParaRPr lang="fr-FR" dirty="0"/>
          </a:p>
        </p:txBody>
      </p:sp>
      <p:pic>
        <p:nvPicPr>
          <p:cNvPr id="15362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1063" y="3600450"/>
            <a:ext cx="5080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CA" sz="3200" smtClean="0"/>
              <a:t>Residential Resources for people with </a:t>
            </a:r>
            <a:br>
              <a:rPr lang="en-CA" sz="3200" smtClean="0"/>
            </a:br>
            <a:r>
              <a:rPr lang="en-CA" sz="3200" smtClean="0"/>
              <a:t>severe mental health disorders</a:t>
            </a:r>
          </a:p>
        </p:txBody>
      </p:sp>
      <p:sp>
        <p:nvSpPr>
          <p:cNvPr id="25602" name="Espace réservé du contenu 2"/>
          <p:cNvSpPr>
            <a:spLocks noGrp="1"/>
          </p:cNvSpPr>
          <p:nvPr>
            <p:ph idx="1"/>
          </p:nvPr>
        </p:nvSpPr>
        <p:spPr>
          <a:xfrm>
            <a:off x="457200" y="2293938"/>
            <a:ext cx="8229600" cy="3914775"/>
          </a:xfrm>
        </p:spPr>
        <p:txBody>
          <a:bodyPr/>
          <a:lstStyle/>
          <a:p>
            <a:pPr algn="just"/>
            <a:endParaRPr lang="en-CA" smtClean="0"/>
          </a:p>
          <a:p>
            <a:pPr algn="just"/>
            <a:r>
              <a:rPr lang="en-CA" smtClean="0"/>
              <a:t>3222 beds in intermediary resources, group homes and supervised apartments</a:t>
            </a:r>
          </a:p>
          <a:p>
            <a:pPr algn="just">
              <a:buFont typeface="Arial" charset="0"/>
              <a:buNone/>
            </a:pPr>
            <a:endParaRPr lang="en-CA" smtClean="0"/>
          </a:p>
          <a:p>
            <a:pPr algn="just"/>
            <a:r>
              <a:rPr lang="en-CA" smtClean="0"/>
              <a:t>Under the direction and management of psychiatric hospitals.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661988" y="1363663"/>
            <a:ext cx="7839075" cy="617537"/>
          </a:xfrm>
        </p:spPr>
        <p:txBody>
          <a:bodyPr anchor="t"/>
          <a:lstStyle/>
          <a:p>
            <a:r>
              <a:rPr lang="en-CA" smtClean="0"/>
              <a:t>The people in situation of homelessness</a:t>
            </a:r>
            <a:endParaRPr lang="fr-CA" smtClean="0"/>
          </a:p>
        </p:txBody>
      </p:sp>
      <p:sp>
        <p:nvSpPr>
          <p:cNvPr id="26626" name="Espace réservé du contenu 2"/>
          <p:cNvSpPr>
            <a:spLocks noGrp="1"/>
          </p:cNvSpPr>
          <p:nvPr>
            <p:ph idx="1"/>
          </p:nvPr>
        </p:nvSpPr>
        <p:spPr>
          <a:xfrm>
            <a:off x="660400" y="2181225"/>
            <a:ext cx="7840663" cy="4357688"/>
          </a:xfrm>
        </p:spPr>
        <p:txBody>
          <a:bodyPr/>
          <a:lstStyle/>
          <a:p>
            <a:r>
              <a:rPr lang="en-CA" smtClean="0"/>
              <a:t>Social rupture</a:t>
            </a:r>
          </a:p>
          <a:p>
            <a:r>
              <a:rPr lang="en-CA" smtClean="0"/>
              <a:t>Extreme poverty</a:t>
            </a:r>
          </a:p>
          <a:p>
            <a:r>
              <a:rPr lang="en-CA" smtClean="0"/>
              <a:t>Mental heath disorders</a:t>
            </a:r>
          </a:p>
          <a:p>
            <a:r>
              <a:rPr lang="en-CA" smtClean="0"/>
              <a:t>Dependencies (alcohol, drugs and gambling )</a:t>
            </a:r>
          </a:p>
          <a:p>
            <a:r>
              <a:rPr lang="en-CA" smtClean="0"/>
              <a:t>Social isolation and exclusion</a:t>
            </a:r>
          </a:p>
          <a:p>
            <a:r>
              <a:rPr lang="en-CA" smtClean="0"/>
              <a:t>Complex health problems </a:t>
            </a:r>
          </a:p>
          <a:p>
            <a:r>
              <a:rPr lang="en-CA" smtClean="0"/>
              <a:t>Low or high service users</a:t>
            </a:r>
          </a:p>
          <a:p>
            <a:r>
              <a:rPr lang="en-CA" smtClean="0"/>
              <a:t>Trouble with the law</a:t>
            </a:r>
          </a:p>
          <a:p>
            <a:endParaRPr lang="fr-CA" smtClean="0"/>
          </a:p>
        </p:txBody>
      </p:sp>
      <p:pic>
        <p:nvPicPr>
          <p:cNvPr id="26627" name="Picture 30" descr="20091010sante-ment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3225" y="2152650"/>
            <a:ext cx="16875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9" descr="Seringue_HV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7150" y="2865438"/>
            <a:ext cx="15128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 1" descr="IMG_21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B58E8F-1A5C-4666-97E0-14525C5FC60C}" type="slidenum">
              <a:rPr lang="fr-CA" sz="18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CA" sz="1800">
              <a:solidFill>
                <a:schemeClr val="tx1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Photos France + Bilan 2007-2008 6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Utilisateur\Pictures\Outreach\Dortoir M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0563" y="-2422525"/>
            <a:ext cx="15605126" cy="1170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>
          <a:xfrm>
            <a:off x="457200" y="608013"/>
            <a:ext cx="8229600" cy="1143000"/>
          </a:xfrm>
        </p:spPr>
        <p:txBody>
          <a:bodyPr/>
          <a:lstStyle/>
          <a:p>
            <a:r>
              <a:rPr lang="fr-FR" sz="4800" smtClean="0"/>
              <a:t>A unique </a:t>
            </a:r>
            <a:r>
              <a:rPr lang="en-CA" sz="4800" smtClean="0"/>
              <a:t>opportunity</a:t>
            </a:r>
          </a:p>
        </p:txBody>
      </p:sp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endParaRPr lang="fr-FR" sz="2800" smtClean="0"/>
          </a:p>
          <a:p>
            <a:pPr marL="0" indent="0" algn="ctr">
              <a:buFont typeface="Arial" charset="0"/>
              <a:buNone/>
            </a:pPr>
            <a:r>
              <a:rPr lang="fr-FR" sz="6000" smtClean="0"/>
              <a:t>HOUSING FIRST</a:t>
            </a:r>
          </a:p>
          <a:p>
            <a:pPr marL="0" indent="0" algn="ctr">
              <a:buFont typeface="Arial" charset="0"/>
              <a:buNone/>
            </a:pPr>
            <a:r>
              <a:rPr lang="fr-FR" sz="7200" smtClean="0"/>
              <a:t>«Logement d’abord»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D34A54-BC1F-487C-81CF-9686330C1426}" type="slidenum">
              <a:rPr lang="fr-CA" sz="1400">
                <a:solidFill>
                  <a:schemeClr val="tx2"/>
                </a:solidFill>
                <a:latin typeface="Gill Sans MT" pitchFamily="34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CA" sz="1400">
              <a:solidFill>
                <a:schemeClr val="tx2"/>
              </a:solidFill>
              <a:latin typeface="Gill Sans MT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1746" name="Titre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809625"/>
          </a:xfrm>
        </p:spPr>
        <p:txBody>
          <a:bodyPr/>
          <a:lstStyle/>
          <a:p>
            <a:r>
              <a:rPr lang="en-CA" smtClean="0">
                <a:ea typeface="ＭＳ Ｐゴシック"/>
                <a:cs typeface="ＭＳ Ｐゴシック"/>
              </a:rPr>
              <a:t>Research Team</a:t>
            </a:r>
            <a:endParaRPr lang="en-CA" smtClean="0"/>
          </a:p>
        </p:txBody>
      </p:sp>
      <p:pic>
        <p:nvPicPr>
          <p:cNvPr id="31747" name="Espace réservé du contenu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948488" y="5681663"/>
            <a:ext cx="2036762" cy="1081087"/>
          </a:xfrm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395288" y="1231900"/>
            <a:ext cx="8424862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ts val="700"/>
              </a:spcBef>
              <a:spcAft>
                <a:spcPct val="30000"/>
              </a:spcAft>
            </a:pPr>
            <a:r>
              <a:rPr lang="en-CA" sz="1600" b="1">
                <a:latin typeface="Calibri" pitchFamily="34" charset="0"/>
                <a:ea typeface="ＭＳ Ｐゴシック"/>
                <a:cs typeface="ＭＳ Ｐゴシック"/>
              </a:rPr>
              <a:t>Principal Investigator:</a:t>
            </a:r>
            <a:r>
              <a:rPr lang="en-CA" sz="1400" b="1">
                <a:latin typeface="Calibri" pitchFamily="34" charset="0"/>
                <a:ea typeface="ＭＳ Ｐゴシック"/>
                <a:cs typeface="ＭＳ Ｐゴシック"/>
              </a:rPr>
              <a:t>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CA" sz="1400">
                <a:latin typeface="Calibri" pitchFamily="34" charset="0"/>
                <a:ea typeface="ＭＳ Ｐゴシック"/>
                <a:cs typeface="ＭＳ Ｐゴシック"/>
              </a:rPr>
              <a:t> Eric Latimer  </a:t>
            </a:r>
            <a:r>
              <a:rPr lang="en-CA" sz="1300" i="1">
                <a:latin typeface="Calibri" pitchFamily="34" charset="0"/>
                <a:ea typeface="ＭＳ Ｐゴシック"/>
                <a:cs typeface="ＭＳ Ｐゴシック"/>
              </a:rPr>
              <a:t>(</a:t>
            </a:r>
            <a:r>
              <a:rPr lang="en-CA" sz="1300" i="1">
                <a:latin typeface="Calibri" pitchFamily="34" charset="0"/>
              </a:rPr>
              <a:t>Douglas University Mental Health Institute</a:t>
            </a:r>
            <a:r>
              <a:rPr lang="en-CA" sz="1300" i="1">
                <a:latin typeface="Calibri" pitchFamily="34" charset="0"/>
                <a:ea typeface="ＭＳ Ｐゴシック"/>
                <a:cs typeface="ＭＳ Ｐゴシック"/>
              </a:rPr>
              <a:t> Research Center</a:t>
            </a:r>
            <a:r>
              <a:rPr lang="en-CA" sz="1300" i="1">
                <a:latin typeface="Calibri" pitchFamily="34" charset="0"/>
              </a:rPr>
              <a:t>, McGill University)</a:t>
            </a:r>
          </a:p>
          <a:p>
            <a:pPr>
              <a:lnSpc>
                <a:spcPct val="90000"/>
              </a:lnSpc>
            </a:pPr>
            <a:endParaRPr lang="en-CA" sz="1300" b="1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CA" sz="1600" b="1">
                <a:latin typeface="Calibri" pitchFamily="34" charset="0"/>
                <a:ea typeface="ＭＳ Ｐゴシック"/>
                <a:cs typeface="ＭＳ Ｐゴシック"/>
              </a:rPr>
              <a:t>Principal Co-Investigators: </a:t>
            </a:r>
          </a:p>
          <a:p>
            <a:pPr>
              <a:lnSpc>
                <a:spcPct val="90000"/>
              </a:lnSpc>
              <a:spcAft>
                <a:spcPct val="30000"/>
              </a:spcAft>
              <a:buFontTx/>
              <a:buChar char="•"/>
            </a:pPr>
            <a:r>
              <a:rPr lang="en-CA" sz="1400">
                <a:latin typeface="Calibri" pitchFamily="34" charset="0"/>
                <a:ea typeface="ＭＳ Ｐゴシック"/>
                <a:cs typeface="ＭＳ Ｐゴシック"/>
              </a:rPr>
              <a:t> Marie-Josée Fleury  </a:t>
            </a:r>
            <a:r>
              <a:rPr lang="en-CA" sz="1300" i="1">
                <a:latin typeface="Calibri" pitchFamily="34" charset="0"/>
              </a:rPr>
              <a:t>(Douglas University Mental Health Institute</a:t>
            </a:r>
            <a:r>
              <a:rPr lang="en-CA" sz="1300" i="1">
                <a:latin typeface="Calibri" pitchFamily="34" charset="0"/>
                <a:ea typeface="ＭＳ Ｐゴシック"/>
                <a:cs typeface="ＭＳ Ｐゴシック"/>
              </a:rPr>
              <a:t> Research Center</a:t>
            </a:r>
            <a:r>
              <a:rPr lang="en-CA" altLang="ja-JP" sz="1300" i="1">
                <a:latin typeface="Calibri" pitchFamily="34" charset="0"/>
                <a:cs typeface="ＭＳ Ｐゴシック"/>
              </a:rPr>
              <a:t>)</a:t>
            </a:r>
            <a:endParaRPr lang="en-CA" altLang="ja-JP" sz="1300">
              <a:latin typeface="Calibri" pitchFamily="34" charset="0"/>
              <a:cs typeface="ＭＳ Ｐゴシック"/>
            </a:endParaRPr>
          </a:p>
          <a:p>
            <a:pPr>
              <a:lnSpc>
                <a:spcPct val="90000"/>
              </a:lnSpc>
              <a:spcAft>
                <a:spcPct val="30000"/>
              </a:spcAft>
              <a:buFontTx/>
              <a:buChar char="•"/>
            </a:pPr>
            <a:r>
              <a:rPr lang="en-CA" sz="1400">
                <a:latin typeface="Calibri" pitchFamily="34" charset="0"/>
                <a:ea typeface="ＭＳ Ｐゴシック"/>
                <a:cs typeface="ＭＳ Ｐゴシック"/>
              </a:rPr>
              <a:t> Christopher McAll  </a:t>
            </a:r>
            <a:r>
              <a:rPr lang="en-CA" sz="1300" i="1">
                <a:latin typeface="Calibri" pitchFamily="34" charset="0"/>
                <a:ea typeface="ＭＳ Ｐゴシック"/>
                <a:cs typeface="ＭＳ Ｐゴシック"/>
              </a:rPr>
              <a:t>(Scientific </a:t>
            </a:r>
            <a:r>
              <a:rPr lang="en-CA" sz="1300" i="1">
                <a:latin typeface="Calibri" pitchFamily="34" charset="0"/>
              </a:rPr>
              <a:t>Director, Centre de recherche de Montréal sur les inégalités sociales et les 	             		discriminations CREMIS)</a:t>
            </a:r>
            <a:endParaRPr lang="en-CA" sz="1300" i="1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endParaRPr lang="en-CA" sz="1300" i="1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CA" sz="1600" b="1">
                <a:latin typeface="Calibri" pitchFamily="34" charset="0"/>
                <a:ea typeface="ＭＳ Ｐゴシック"/>
                <a:cs typeface="ＭＳ Ｐゴシック"/>
              </a:rPr>
              <a:t>Other Co-Investigators</a:t>
            </a:r>
            <a:r>
              <a:rPr lang="en-CA" sz="1400" i="1">
                <a:latin typeface="Calibri" pitchFamily="34" charset="0"/>
                <a:ea typeface="ＭＳ Ｐゴシック"/>
                <a:cs typeface="ＭＳ Ｐゴシック"/>
              </a:rPr>
              <a:t>(alphabetic order)</a:t>
            </a:r>
            <a:r>
              <a:rPr lang="en-CA" sz="1400">
                <a:latin typeface="Calibri" pitchFamily="34" charset="0"/>
                <a:ea typeface="ＭＳ Ｐゴシック"/>
                <a:cs typeface="ＭＳ Ｐゴシック"/>
              </a:rPr>
              <a:t>:</a:t>
            </a:r>
          </a:p>
          <a:p>
            <a:pPr>
              <a:lnSpc>
                <a:spcPct val="90000"/>
              </a:lnSpc>
              <a:spcAft>
                <a:spcPct val="30000"/>
              </a:spcAft>
              <a:buFontTx/>
              <a:buChar char="•"/>
            </a:pPr>
            <a:r>
              <a:rPr lang="en-CA" sz="1400">
                <a:latin typeface="Calibri" pitchFamily="34" charset="0"/>
                <a:ea typeface="ＭＳ Ｐゴシック"/>
                <a:cs typeface="ＭＳ Ｐゴシック"/>
              </a:rPr>
              <a:t> Jean-Pierre Bonin, PhD.  </a:t>
            </a:r>
            <a:r>
              <a:rPr lang="en-CA" sz="1300" i="1">
                <a:latin typeface="Calibri" pitchFamily="34" charset="0"/>
                <a:ea typeface="ＭＳ Ｐゴシック"/>
                <a:cs typeface="ＭＳ Ｐゴシック"/>
              </a:rPr>
              <a:t>(</a:t>
            </a:r>
            <a:r>
              <a:rPr lang="en-CA" sz="1300" i="1">
                <a:latin typeface="Calibri" pitchFamily="34" charset="0"/>
              </a:rPr>
              <a:t>Centre de recherche Fernand-Seguin, Hôpital Louis-H. Lafontaine)</a:t>
            </a:r>
            <a:endParaRPr lang="en-CA" sz="1300" i="1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  <a:spcAft>
                <a:spcPct val="30000"/>
              </a:spcAft>
              <a:buFontTx/>
              <a:buChar char="•"/>
            </a:pPr>
            <a:r>
              <a:rPr lang="en-CA" sz="1400">
                <a:latin typeface="Calibri" pitchFamily="34" charset="0"/>
                <a:ea typeface="ＭＳ Ｐゴシック"/>
                <a:cs typeface="ＭＳ Ｐゴシック"/>
              </a:rPr>
              <a:t> Anne Crocker, PhD. </a:t>
            </a:r>
            <a:r>
              <a:rPr lang="en-CA" sz="1400" i="1"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en-CA" sz="1300" i="1">
                <a:latin typeface="Calibri" pitchFamily="34" charset="0"/>
              </a:rPr>
              <a:t>(Douglas University Mental Health Institute</a:t>
            </a:r>
            <a:r>
              <a:rPr lang="en-CA" sz="1300" i="1">
                <a:latin typeface="Calibri" pitchFamily="34" charset="0"/>
                <a:ea typeface="ＭＳ Ｐゴシック"/>
                <a:cs typeface="ＭＳ Ｐゴシック"/>
              </a:rPr>
              <a:t> Research Center</a:t>
            </a:r>
            <a:r>
              <a:rPr lang="en-CA" sz="1300" i="1">
                <a:latin typeface="Calibri" pitchFamily="34" charset="0"/>
              </a:rPr>
              <a:t>, McGill University)</a:t>
            </a:r>
          </a:p>
          <a:p>
            <a:pPr>
              <a:lnSpc>
                <a:spcPct val="90000"/>
              </a:lnSpc>
              <a:spcAft>
                <a:spcPct val="30000"/>
              </a:spcAft>
              <a:buFontTx/>
              <a:buChar char="•"/>
            </a:pPr>
            <a:r>
              <a:rPr lang="en-CA" sz="1400">
                <a:latin typeface="Calibri" pitchFamily="34" charset="0"/>
                <a:ea typeface="ＭＳ Ｐゴシック"/>
                <a:cs typeface="ＭＳ Ｐゴシック"/>
              </a:rPr>
              <a:t> Henri Dorvil, PhD.      </a:t>
            </a:r>
            <a:r>
              <a:rPr lang="en-CA" sz="1300" i="1">
                <a:latin typeface="Calibri" pitchFamily="34" charset="0"/>
                <a:ea typeface="ＭＳ Ｐゴシック"/>
                <a:cs typeface="ＭＳ Ｐゴシック"/>
              </a:rPr>
              <a:t>(</a:t>
            </a:r>
            <a:r>
              <a:rPr lang="en-CA" sz="1300" i="1">
                <a:latin typeface="Calibri" pitchFamily="34" charset="0"/>
              </a:rPr>
              <a:t>UQAM - École de travail social) </a:t>
            </a:r>
            <a:endParaRPr lang="en-CA" sz="1300" i="1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  <a:spcAft>
                <a:spcPct val="30000"/>
              </a:spcAft>
              <a:buFontTx/>
              <a:buChar char="•"/>
            </a:pPr>
            <a:r>
              <a:rPr lang="en-CA" sz="1400">
                <a:latin typeface="Calibri" pitchFamily="34" charset="0"/>
                <a:ea typeface="ＭＳ Ｐゴシック"/>
                <a:cs typeface="ＭＳ Ｐゴシック"/>
              </a:rPr>
              <a:t>Roch Hurtubise, PhD.  </a:t>
            </a:r>
            <a:r>
              <a:rPr lang="en-CA" sz="1300" i="1">
                <a:latin typeface="Calibri" pitchFamily="34" charset="0"/>
                <a:ea typeface="ＭＳ Ｐゴシック"/>
                <a:cs typeface="ＭＳ Ｐゴシック"/>
              </a:rPr>
              <a:t>(</a:t>
            </a:r>
            <a:r>
              <a:rPr lang="en-CA" sz="1300" i="1">
                <a:latin typeface="Calibri" pitchFamily="34" charset="0"/>
              </a:rPr>
              <a:t>Université de Sherbrooke, Collectif de recherche sur l'itinérance, la pauvreté et 		  l'exclusion sociale - CRI)</a:t>
            </a:r>
            <a:endParaRPr lang="en-CA" sz="1300" i="1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  <a:spcAft>
                <a:spcPct val="30000"/>
              </a:spcAft>
              <a:buFontTx/>
              <a:buChar char="•"/>
            </a:pPr>
            <a:r>
              <a:rPr lang="en-CA" sz="1400">
                <a:latin typeface="Calibri" pitchFamily="34" charset="0"/>
                <a:ea typeface="ＭＳ Ｐゴシック"/>
                <a:cs typeface="ＭＳ Ｐゴシック"/>
              </a:rPr>
              <a:t> Alain Lesage, M.D., M.Phil. </a:t>
            </a:r>
            <a:r>
              <a:rPr lang="en-CA" sz="1300" i="1">
                <a:latin typeface="Calibri" pitchFamily="34" charset="0"/>
              </a:rPr>
              <a:t>(Centre de recherche Fernand-Seguin, Hôpital Louis-H. Lafontaine)</a:t>
            </a:r>
            <a:endParaRPr lang="en-CA" sz="1300" i="1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  <a:spcAft>
                <a:spcPct val="30000"/>
              </a:spcAft>
              <a:buFontTx/>
              <a:buChar char="•"/>
            </a:pPr>
            <a:r>
              <a:rPr lang="en-CA" sz="1400">
                <a:latin typeface="Calibri" pitchFamily="34" charset="0"/>
                <a:ea typeface="ＭＳ Ｐゴシック"/>
                <a:cs typeface="ＭＳ Ｐゴシック"/>
              </a:rPr>
              <a:t> Greg Nielsen, PhD.     </a:t>
            </a:r>
            <a:r>
              <a:rPr lang="en-CA" sz="1300" i="1">
                <a:latin typeface="Calibri" pitchFamily="34" charset="0"/>
                <a:ea typeface="ＭＳ Ｐゴシック"/>
                <a:cs typeface="ＭＳ Ｐゴシック"/>
              </a:rPr>
              <a:t>(</a:t>
            </a:r>
            <a:r>
              <a:rPr lang="en-CA" sz="1300" i="1">
                <a:latin typeface="Calibri" pitchFamily="34" charset="0"/>
              </a:rPr>
              <a:t>Concordia University)</a:t>
            </a:r>
            <a:endParaRPr lang="en-CA" sz="1300" i="1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  <a:spcAft>
                <a:spcPct val="30000"/>
              </a:spcAft>
              <a:buFontTx/>
              <a:buChar char="•"/>
            </a:pPr>
            <a:r>
              <a:rPr lang="en-CA" sz="1400">
                <a:latin typeface="Calibri" pitchFamily="34" charset="0"/>
                <a:ea typeface="ＭＳ Ｐゴシック"/>
                <a:cs typeface="ＭＳ Ｐゴシック"/>
              </a:rPr>
              <a:t> Catherine Vallée, PhD.  </a:t>
            </a:r>
            <a:r>
              <a:rPr lang="en-CA" sz="1300" i="1">
                <a:latin typeface="Calibri" pitchFamily="34" charset="0"/>
                <a:ea typeface="ＭＳ Ｐゴシック"/>
                <a:cs typeface="ＭＳ Ｐゴシック"/>
              </a:rPr>
              <a:t>(</a:t>
            </a:r>
            <a:r>
              <a:rPr lang="en-CA" sz="1300" i="1">
                <a:latin typeface="Calibri" pitchFamily="34" charset="0"/>
              </a:rPr>
              <a:t>Université Laval)</a:t>
            </a:r>
            <a:endParaRPr lang="en-CA" sz="1300" i="1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  <a:spcAft>
                <a:spcPct val="30000"/>
              </a:spcAft>
              <a:buFontTx/>
              <a:buChar char="•"/>
            </a:pPr>
            <a:r>
              <a:rPr lang="en-CA" sz="1400">
                <a:latin typeface="Calibri" pitchFamily="34" charset="0"/>
                <a:ea typeface="ＭＳ Ｐゴシック"/>
                <a:cs typeface="ＭＳ Ｐゴシック"/>
              </a:rPr>
              <a:t> Helen-Maria Vasiliadis, PhD.  </a:t>
            </a:r>
            <a:r>
              <a:rPr lang="en-CA" sz="1300" i="1">
                <a:latin typeface="Calibri" pitchFamily="34" charset="0"/>
                <a:ea typeface="ＭＳ Ｐゴシック"/>
                <a:cs typeface="ＭＳ Ｐゴシック"/>
              </a:rPr>
              <a:t>(</a:t>
            </a:r>
            <a:r>
              <a:rPr lang="en-CA" sz="1300" i="1">
                <a:latin typeface="Calibri" pitchFamily="34" charset="0"/>
              </a:rPr>
              <a:t>Centre de recherche Hôpital Charles-LeMoyne, Université de Sherbrooke)</a:t>
            </a:r>
            <a:endParaRPr lang="en-CA" sz="1300" i="1">
              <a:latin typeface="Calibri" pitchFamily="34" charset="0"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  <a:spcAft>
                <a:spcPct val="30000"/>
              </a:spcAft>
              <a:buFontTx/>
              <a:buChar char="•"/>
            </a:pPr>
            <a:r>
              <a:rPr lang="en-CA" sz="1400">
                <a:latin typeface="Calibri" pitchFamily="34" charset="0"/>
                <a:ea typeface="ＭＳ Ｐゴシック"/>
                <a:cs typeface="ＭＳ Ｐゴシック"/>
              </a:rPr>
              <a:t> Rob Whitley, PhD. </a:t>
            </a:r>
            <a:r>
              <a:rPr lang="en-CA" sz="1300" i="1">
                <a:latin typeface="Calibri" pitchFamily="34" charset="0"/>
              </a:rPr>
              <a:t>(Douglas University Mental Health Institute</a:t>
            </a:r>
            <a:r>
              <a:rPr lang="en-CA" sz="1300" i="1">
                <a:latin typeface="Calibri" pitchFamily="34" charset="0"/>
                <a:ea typeface="ＭＳ Ｐゴシック"/>
                <a:cs typeface="ＭＳ Ｐゴシック"/>
              </a:rPr>
              <a:t> Research Center</a:t>
            </a:r>
            <a:r>
              <a:rPr lang="en-CA" sz="1300" i="1">
                <a:latin typeface="Calibri" pitchFamily="34" charset="0"/>
              </a:rPr>
              <a:t>, McGill University)</a:t>
            </a:r>
          </a:p>
          <a:p>
            <a:pPr>
              <a:spcAft>
                <a:spcPct val="20000"/>
              </a:spcAft>
            </a:pPr>
            <a:endParaRPr lang="en-CA" sz="1300" i="1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28D3B3-8D84-4714-A876-8C5D91CFD52B}" type="slidenum">
              <a:rPr lang="fr-CA">
                <a:solidFill>
                  <a:schemeClr val="tx2"/>
                </a:solidFill>
                <a:latin typeface="Gill Sans MT" pitchFamily="34" charset="0"/>
                <a:ea typeface="ＭＳ Ｐゴシック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CA">
              <a:solidFill>
                <a:schemeClr val="tx2"/>
              </a:solidFill>
              <a:latin typeface="Gill Sans MT" pitchFamily="34" charset="0"/>
              <a:ea typeface="ＭＳ Ｐゴシック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363788" y="671513"/>
            <a:ext cx="4441825" cy="5754687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43263" y="4278313"/>
            <a:ext cx="428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Common        Questions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00250" y="0"/>
            <a:ext cx="5500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8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Questions  specific to Montréal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8" y="4714875"/>
            <a:ext cx="30718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>
                <a:solidFill>
                  <a:srgbClr val="953735"/>
                </a:solidFill>
                <a:latin typeface="Calibri" pitchFamily="34" charset="0"/>
                <a:ea typeface="ＭＳ Ｐゴシック"/>
                <a:cs typeface="ＭＳ Ｐゴシック"/>
              </a:rPr>
              <a:t>Housing First vs service as usual: </a:t>
            </a:r>
          </a:p>
          <a:p>
            <a:pPr>
              <a:buFont typeface="Arial" charset="0"/>
              <a:buChar char="•"/>
            </a:pPr>
            <a:r>
              <a:rPr lang="en-CA" sz="2000" b="1">
                <a:solidFill>
                  <a:srgbClr val="953735"/>
                </a:solidFill>
                <a:latin typeface="Calibri" pitchFamily="34" charset="0"/>
                <a:ea typeface="ＭＳ Ｐゴシック"/>
                <a:cs typeface="ＭＳ Ｐゴシック"/>
              </a:rPr>
              <a:t> Effectiveness, </a:t>
            </a:r>
          </a:p>
          <a:p>
            <a:pPr>
              <a:buFont typeface="Arial" charset="0"/>
              <a:buChar char="•"/>
            </a:pPr>
            <a:r>
              <a:rPr lang="en-CA" sz="2000" b="1">
                <a:solidFill>
                  <a:srgbClr val="953735"/>
                </a:solidFill>
                <a:latin typeface="Calibri" pitchFamily="34" charset="0"/>
                <a:ea typeface="ＭＳ Ｐゴシック"/>
                <a:cs typeface="ＭＳ Ｐゴシック"/>
              </a:rPr>
              <a:t> Cost-effectiveness</a:t>
            </a:r>
          </a:p>
          <a:p>
            <a:r>
              <a:rPr lang="en-CA" sz="2000" b="1">
                <a:solidFill>
                  <a:srgbClr val="953735"/>
                </a:solidFill>
                <a:latin typeface="Calibri" pitchFamily="34" charset="0"/>
                <a:ea typeface="ＭＳ Ｐゴシック"/>
                <a:cs typeface="ＭＳ Ｐゴシック"/>
              </a:rPr>
              <a:t>   by sub-group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53125" y="4667250"/>
            <a:ext cx="29067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CA" sz="2400" b="1">
                <a:solidFill>
                  <a:srgbClr val="953735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en-CA" sz="2000" b="1">
                <a:solidFill>
                  <a:srgbClr val="953735"/>
                </a:solidFill>
                <a:latin typeface="Calibri" pitchFamily="34" charset="0"/>
                <a:ea typeface="ＭＳ Ｐゴシック"/>
                <a:cs typeface="ＭＳ Ｐゴシック"/>
              </a:rPr>
              <a:t>Life’s Trajectories, </a:t>
            </a:r>
            <a:br>
              <a:rPr lang="en-CA" sz="2000" b="1">
                <a:solidFill>
                  <a:srgbClr val="953735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CA" sz="2000" b="1">
                <a:solidFill>
                  <a:srgbClr val="953735"/>
                </a:solidFill>
                <a:latin typeface="Calibri" pitchFamily="34" charset="0"/>
                <a:ea typeface="ＭＳ Ｐゴシック"/>
                <a:cs typeface="ＭＳ Ｐゴシック"/>
              </a:rPr>
              <a:t>  by experimental group</a:t>
            </a:r>
          </a:p>
          <a:p>
            <a:pPr>
              <a:buFont typeface="Arial" charset="0"/>
              <a:buChar char="•"/>
            </a:pPr>
            <a:r>
              <a:rPr lang="en-CA" sz="2000" b="1">
                <a:solidFill>
                  <a:srgbClr val="953735"/>
                </a:solidFill>
                <a:latin typeface="Calibri" pitchFamily="34" charset="0"/>
                <a:ea typeface="ＭＳ Ｐゴシック"/>
                <a:cs typeface="ＭＳ Ｐゴシック"/>
              </a:rPr>
              <a:t> Implementation of </a:t>
            </a:r>
            <a:br>
              <a:rPr lang="en-CA" sz="2000" b="1">
                <a:solidFill>
                  <a:srgbClr val="953735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CA" sz="2000" b="1">
                <a:solidFill>
                  <a:srgbClr val="953735"/>
                </a:solidFill>
                <a:latin typeface="Calibri" pitchFamily="34" charset="0"/>
                <a:ea typeface="ＭＳ Ｐゴシック"/>
                <a:cs typeface="ＭＳ Ｐゴシック"/>
              </a:rPr>
              <a:t>  projects</a:t>
            </a:r>
          </a:p>
          <a:p>
            <a:pPr>
              <a:buFont typeface="Arial" charset="0"/>
              <a:buChar char="•"/>
            </a:pPr>
            <a:r>
              <a:rPr lang="en-CA" sz="2000" b="1">
                <a:solidFill>
                  <a:srgbClr val="953735"/>
                </a:solidFill>
                <a:latin typeface="Calibri" pitchFamily="34" charset="0"/>
                <a:ea typeface="ＭＳ Ｐゴシック"/>
                <a:cs typeface="ＭＳ Ｐゴシック"/>
              </a:rPr>
              <a:t> Implantation of</a:t>
            </a:r>
            <a:br>
              <a:rPr lang="en-CA" sz="2000" b="1">
                <a:solidFill>
                  <a:srgbClr val="953735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CA" sz="2000" b="1">
                <a:solidFill>
                  <a:srgbClr val="953735"/>
                </a:solidFill>
                <a:latin typeface="Calibri" pitchFamily="34" charset="0"/>
                <a:ea typeface="ＭＳ Ｐゴシック"/>
                <a:cs typeface="ＭＳ Ｐゴシック"/>
              </a:rPr>
              <a:t>  programs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0825" y="1371600"/>
            <a:ext cx="2355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CA" sz="2200" b="1">
                <a:solidFill>
                  <a:srgbClr val="00B050"/>
                </a:solidFill>
                <a:latin typeface="Calibri" pitchFamily="34" charset="0"/>
                <a:ea typeface="ＭＳ Ｐゴシック"/>
                <a:cs typeface="ＭＳ Ｐゴシック"/>
              </a:rPr>
              <a:t>Current Service Network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" y="2279650"/>
            <a:ext cx="23764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CA" sz="2200" b="1">
                <a:solidFill>
                  <a:srgbClr val="00B050"/>
                </a:solidFill>
                <a:latin typeface="Calibri" pitchFamily="34" charset="0"/>
                <a:ea typeface="ＭＳ Ｐゴシック"/>
                <a:cs typeface="ＭＳ Ｐゴシック"/>
              </a:rPr>
              <a:t>Analysis of current practices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091363" y="2141538"/>
            <a:ext cx="1768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CA" sz="2400" b="1">
                <a:solidFill>
                  <a:srgbClr val="00B050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en-CA" sz="2200" b="1">
                <a:solidFill>
                  <a:srgbClr val="00B050"/>
                </a:solidFill>
                <a:latin typeface="Calibri" pitchFamily="34" charset="0"/>
                <a:ea typeface="ＭＳ Ｐゴシック"/>
                <a:cs typeface="ＭＳ Ｐゴシック"/>
              </a:rPr>
              <a:t>Impacts on </a:t>
            </a:r>
            <a:br>
              <a:rPr lang="en-CA" sz="2200" b="1">
                <a:solidFill>
                  <a:srgbClr val="00B05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CA" sz="2200" b="1">
                <a:solidFill>
                  <a:srgbClr val="00B050"/>
                </a:solidFill>
                <a:latin typeface="Calibri" pitchFamily="34" charset="0"/>
                <a:ea typeface="ＭＳ Ｐゴシック"/>
                <a:cs typeface="ＭＳ Ｐゴシック"/>
              </a:rPr>
              <a:t>  families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5288" y="3221038"/>
            <a:ext cx="20542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CA" sz="2200" b="1">
                <a:solidFill>
                  <a:srgbClr val="00B050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en-CA" sz="2200" b="1">
                <a:solidFill>
                  <a:srgbClr val="00B050"/>
                </a:solidFill>
                <a:latin typeface="Calibri" pitchFamily="34" charset="0"/>
                <a:ea typeface="ＭＳ Ｐゴシック"/>
                <a:cs typeface="ＭＳ Ｐゴシック"/>
              </a:rPr>
              <a:t>Impact on service user</a:t>
            </a:r>
            <a:br>
              <a:rPr lang="en-CA" sz="2200" b="1">
                <a:solidFill>
                  <a:srgbClr val="00B05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CA" sz="2200" b="1">
                <a:solidFill>
                  <a:srgbClr val="00B050"/>
                </a:solidFill>
                <a:latin typeface="Calibri" pitchFamily="34" charset="0"/>
                <a:ea typeface="ＭＳ Ｐゴシック"/>
                <a:cs typeface="ＭＳ Ｐゴシック"/>
              </a:rPr>
              <a:t>  participation </a:t>
            </a:r>
            <a:r>
              <a:rPr lang="fr-CA" sz="2200" b="1">
                <a:solidFill>
                  <a:srgbClr val="00B050"/>
                </a:solidFill>
                <a:latin typeface="Calibri" pitchFamily="34" charset="0"/>
                <a:ea typeface="ＭＳ Ｐゴシック"/>
                <a:cs typeface="ＭＳ Ｐゴシック"/>
              </a:rPr>
              <a:t/>
            </a:r>
            <a:br>
              <a:rPr lang="fr-CA" sz="2200" b="1">
                <a:solidFill>
                  <a:srgbClr val="00B050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endParaRPr lang="fr-CA" sz="2200" b="1">
              <a:solidFill>
                <a:srgbClr val="00B05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53125" y="477838"/>
            <a:ext cx="3095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CA" sz="2200" b="1">
                <a:solidFill>
                  <a:srgbClr val="00B050"/>
                </a:solidFill>
                <a:latin typeface="Calibri" pitchFamily="34" charset="0"/>
                <a:ea typeface="ＭＳ Ｐゴシック"/>
                <a:cs typeface="ＭＳ Ｐゴシック"/>
              </a:rPr>
              <a:t>Influence on criminality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49300" y="538163"/>
            <a:ext cx="25003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CA" sz="2200" b="1">
                <a:solidFill>
                  <a:srgbClr val="00B050"/>
                </a:solidFill>
                <a:latin typeface="Calibri" pitchFamily="34" charset="0"/>
                <a:ea typeface="ＭＳ Ｐゴシック"/>
                <a:cs typeface="ＭＳ Ｐゴシック"/>
              </a:rPr>
              <a:t>ICM </a:t>
            </a:r>
            <a:r>
              <a:rPr lang="en-US" sz="2200" b="1">
                <a:solidFill>
                  <a:srgbClr val="00B050"/>
                </a:solidFill>
                <a:latin typeface="Calibri" pitchFamily="34" charset="0"/>
                <a:ea typeface="ＭＳ Ｐゴシック"/>
                <a:cs typeface="ＭＳ Ｐゴシック"/>
              </a:rPr>
              <a:t>Community vs Institutional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99138" y="3140075"/>
            <a:ext cx="334486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CA" sz="2400" b="1">
                <a:solidFill>
                  <a:srgbClr val="00B050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en-CA" sz="2200" b="1">
                <a:solidFill>
                  <a:srgbClr val="00B050"/>
                </a:solidFill>
                <a:latin typeface="Calibri" pitchFamily="34" charset="0"/>
                <a:ea typeface="ＭＳ Ｐゴシック"/>
                <a:cs typeface="ＭＳ Ｐゴシック"/>
              </a:rPr>
              <a:t>Housing experience – points of view of landlords and participants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6553200" y="1157288"/>
            <a:ext cx="25003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CA" sz="2200" b="1">
                <a:solidFill>
                  <a:srgbClr val="00B050"/>
                </a:solidFill>
                <a:latin typeface="Calibri" pitchFamily="34" charset="0"/>
                <a:ea typeface="ＭＳ Ｐゴシック"/>
                <a:cs typeface="ＭＳ Ｐゴシック"/>
              </a:rPr>
              <a:t>Impact of Support for employment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8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The Follow-up teams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smtClean="0"/>
              <a:t>1 ACT Team</a:t>
            </a:r>
          </a:p>
          <a:p>
            <a:r>
              <a:rPr lang="en-CA" sz="2800" smtClean="0"/>
              <a:t>2 ICM Team</a:t>
            </a:r>
          </a:p>
          <a:p>
            <a:r>
              <a:rPr lang="en-CA" sz="2800" smtClean="0"/>
              <a:t>1 Housing Team</a:t>
            </a:r>
          </a:p>
          <a:p>
            <a:endParaRPr lang="en-CA" sz="2800" smtClean="0"/>
          </a:p>
          <a:p>
            <a:pPr>
              <a:buFont typeface="Arial" charset="0"/>
              <a:buNone/>
            </a:pPr>
            <a:r>
              <a:rPr lang="en-CA" sz="2800" b="1" smtClean="0">
                <a:solidFill>
                  <a:srgbClr val="3366FF"/>
                </a:solidFill>
              </a:rPr>
              <a:t>Associated Partners : </a:t>
            </a:r>
          </a:p>
          <a:p>
            <a:r>
              <a:rPr lang="en-CA" sz="2600" b="1" smtClean="0">
                <a:solidFill>
                  <a:srgbClr val="3366FF"/>
                </a:solidFill>
              </a:rPr>
              <a:t>Centre de santé des services sociaux Jeanne-Mance</a:t>
            </a:r>
          </a:p>
          <a:p>
            <a:r>
              <a:rPr lang="en-CA" sz="2600" b="1" smtClean="0">
                <a:solidFill>
                  <a:srgbClr val="3366FF"/>
                </a:solidFill>
              </a:rPr>
              <a:t>Organisme communautaire Diogène </a:t>
            </a:r>
          </a:p>
          <a:p>
            <a:r>
              <a:rPr lang="en-CA" sz="2600" b="1" smtClean="0">
                <a:solidFill>
                  <a:srgbClr val="3366FF"/>
                </a:solidFill>
              </a:rPr>
              <a:t>Douglas Mental Health University Institute</a:t>
            </a:r>
          </a:p>
          <a:p>
            <a:pPr>
              <a:buFont typeface="Arial" charset="0"/>
              <a:buNone/>
            </a:pPr>
            <a:endParaRPr lang="en-CA" sz="2800" smtClean="0"/>
          </a:p>
          <a:p>
            <a:pPr>
              <a:buFont typeface="Arial" charset="0"/>
              <a:buNone/>
            </a:pPr>
            <a:endParaRPr lang="fr-FR" smtClean="0"/>
          </a:p>
          <a:p>
            <a:pPr>
              <a:buFont typeface="Arial" charset="0"/>
              <a:buNone/>
            </a:pPr>
            <a:endParaRPr lang="fr-FR" smtClean="0"/>
          </a:p>
          <a:p>
            <a:endParaRPr lang="fr-FR" smtClean="0"/>
          </a:p>
          <a:p>
            <a:endParaRPr lang="fr-FR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7E8922-F2DC-4E7C-98EB-7F839371389D}" type="slidenum">
              <a:rPr lang="fr-CA" sz="1400">
                <a:solidFill>
                  <a:schemeClr val="tx2"/>
                </a:solidFill>
                <a:latin typeface="Gill Sans MT" pitchFamily="34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CA" sz="1400">
              <a:solidFill>
                <a:schemeClr val="tx2"/>
              </a:solidFill>
              <a:latin typeface="Gill Sans MT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5842" name="Titre 1"/>
          <p:cNvSpPr>
            <a:spLocks noGrp="1"/>
          </p:cNvSpPr>
          <p:nvPr>
            <p:ph type="title" idx="4294967295"/>
          </p:nvPr>
        </p:nvSpPr>
        <p:spPr>
          <a:xfrm>
            <a:off x="519113" y="260350"/>
            <a:ext cx="8229600" cy="990600"/>
          </a:xfrm>
        </p:spPr>
        <p:txBody>
          <a:bodyPr/>
          <a:lstStyle/>
          <a:p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A approach consistent with </a:t>
            </a:r>
            <a:br>
              <a:rPr lang="en-US" sz="3600" smtClean="0"/>
            </a:br>
            <a:r>
              <a:rPr lang="en-US" sz="3600" smtClean="0"/>
              <a:t>current Quebec policies</a:t>
            </a:r>
            <a:br>
              <a:rPr lang="en-US" sz="3600" smtClean="0"/>
            </a:br>
            <a:endParaRPr lang="fr-CA" sz="3600" smtClean="0">
              <a:latin typeface="Bookman Old Style" pitchFamily="18" charset="0"/>
            </a:endParaRPr>
          </a:p>
        </p:txBody>
      </p:sp>
      <p:pic>
        <p:nvPicPr>
          <p:cNvPr id="35843" name="Espace réservé du contenu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75463" y="5589588"/>
            <a:ext cx="2038350" cy="1081087"/>
          </a:xfrm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11150" y="1366838"/>
            <a:ext cx="7883525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</a:pPr>
            <a:endParaRPr lang="en-US">
              <a:ea typeface="ＭＳ Ｐゴシック"/>
              <a:cs typeface="ＭＳ Ｐゴシック"/>
            </a:endParaRPr>
          </a:p>
          <a:p>
            <a:pPr lvl="1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The Projet Chez soi/At Home - </a:t>
            </a:r>
            <a:r>
              <a:rPr lang="en-US" i="1">
                <a:latin typeface="Calibri" pitchFamily="34" charset="0"/>
              </a:rPr>
              <a:t>Housing First</a:t>
            </a:r>
            <a:r>
              <a:rPr lang="en-US">
                <a:latin typeface="Calibri" pitchFamily="34" charset="0"/>
              </a:rPr>
              <a:t> - approach is consistent with the Quebec Government </a:t>
            </a:r>
            <a:r>
              <a:rPr lang="en-US" b="1" i="1">
                <a:latin typeface="Calibri" pitchFamily="34" charset="0"/>
              </a:rPr>
              <a:t>2005-2010 Mental Health Action Plan</a:t>
            </a:r>
            <a:r>
              <a:rPr lang="en-US">
                <a:latin typeface="Calibri" pitchFamily="34" charset="0"/>
              </a:rPr>
              <a:t> as well as with the </a:t>
            </a:r>
            <a:r>
              <a:rPr lang="en-US" b="1" i="1">
                <a:latin typeface="Calibri" pitchFamily="34" charset="0"/>
              </a:rPr>
              <a:t>2010-2013 Interdepartmental Action Plan against Homelessness</a:t>
            </a:r>
            <a:r>
              <a:rPr lang="en-US" i="1">
                <a:latin typeface="Calibri" pitchFamily="34" charset="0"/>
              </a:rPr>
              <a:t>;</a:t>
            </a:r>
          </a:p>
          <a:p>
            <a:pPr lvl="1"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i="1">
                <a:latin typeface="Calibri" pitchFamily="34" charset="0"/>
              </a:rPr>
              <a:t>Housing First</a:t>
            </a:r>
            <a:r>
              <a:rPr lang="en-US">
                <a:latin typeface="Calibri" pitchFamily="34" charset="0"/>
              </a:rPr>
              <a:t> uses ACT and ICM teams in accordance with PASM, it also fosters autonomous housing (social and private housing).</a:t>
            </a:r>
          </a:p>
          <a:p>
            <a:pPr lvl="1"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i="1">
                <a:latin typeface="Calibri" pitchFamily="34" charset="0"/>
              </a:rPr>
              <a:t>Housing First</a:t>
            </a:r>
            <a:r>
              <a:rPr lang="en-US">
                <a:latin typeface="Calibri" pitchFamily="34" charset="0"/>
              </a:rPr>
              <a:t> is an approach based on recovery and as such is also consistent with the philosophical orientation of PASM (person’s choice and support for integration into the community) </a:t>
            </a:r>
          </a:p>
          <a:p>
            <a:pPr lvl="1"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The development of ACT and ICM teams for homeless people with mental health problems is also consistent with the Action 24 of the </a:t>
            </a:r>
            <a:r>
              <a:rPr lang="en-US" b="1">
                <a:latin typeface="Calibri" pitchFamily="34" charset="0"/>
              </a:rPr>
              <a:t>Interdepartmental Action Plan against Homelessness</a:t>
            </a:r>
            <a:r>
              <a:rPr lang="en-US">
                <a:latin typeface="Calibri" pitchFamily="34" charset="0"/>
              </a:rPr>
              <a:t>; the use of the rent subsidies with Action 31. </a:t>
            </a:r>
          </a:p>
          <a:p>
            <a:pPr lvl="1"/>
            <a:endParaRPr lang="en-US" sz="1600">
              <a:ea typeface="ＭＳ Ｐゴシック"/>
              <a:cs typeface="ＭＳ Ｐゴシック"/>
            </a:endParaRPr>
          </a:p>
          <a:p>
            <a:pPr>
              <a:buFont typeface="Arial" charset="0"/>
              <a:buChar char="•"/>
            </a:pPr>
            <a:endParaRPr lang="en-US" sz="160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endParaRPr lang="fr-FR" sz="4000" smtClean="0"/>
          </a:p>
          <a:p>
            <a:pPr marL="0" indent="0" algn="ctr">
              <a:buFont typeface="Arial" charset="0"/>
              <a:buNone/>
            </a:pPr>
            <a:r>
              <a:rPr lang="en-CA" sz="4000" smtClean="0"/>
              <a:t>What is specific to Montréal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4"/>
          <p:cNvSpPr>
            <a:spLocks noGrp="1"/>
          </p:cNvSpPr>
          <p:nvPr>
            <p:ph type="title"/>
          </p:nvPr>
        </p:nvSpPr>
        <p:spPr>
          <a:xfrm>
            <a:off x="519113" y="369888"/>
            <a:ext cx="8229600" cy="1547812"/>
          </a:xfrm>
        </p:spPr>
        <p:txBody>
          <a:bodyPr/>
          <a:lstStyle/>
          <a:p>
            <a:r>
              <a:rPr lang="en-CA" sz="3500" smtClean="0"/>
              <a:t>The basis of the Housing First Model</a:t>
            </a:r>
            <a:r>
              <a:rPr lang="fr-FR" sz="3500" smtClean="0"/>
              <a:t>:</a:t>
            </a:r>
            <a:br>
              <a:rPr lang="fr-FR" sz="3500" smtClean="0"/>
            </a:br>
            <a:r>
              <a:rPr lang="fr-FR" sz="4800" b="1" smtClean="0">
                <a:solidFill>
                  <a:srgbClr val="3366FF"/>
                </a:solidFill>
              </a:rPr>
              <a:t>Choices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85800" y="2147888"/>
            <a:ext cx="8062913" cy="33099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smtClean="0"/>
              <a:t>We consider that the person is capable of taking decisions and making choices.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smtClean="0"/>
              <a:t>It is not the service providers or the professionals who decide instead of the homeless person.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smtClean="0"/>
              <a:t>Choices include the right to take risks, make mistakes and draw conclusions (ex: rehousing, maintenance of services, etc.)</a:t>
            </a:r>
          </a:p>
          <a:p>
            <a:pPr algn="just">
              <a:lnSpc>
                <a:spcPct val="90000"/>
              </a:lnSpc>
            </a:pPr>
            <a:endParaRPr lang="fr-FR" smtClean="0"/>
          </a:p>
          <a:p>
            <a:pPr>
              <a:lnSpc>
                <a:spcPct val="90000"/>
              </a:lnSpc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u numéro de diapositive 2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6BAC60-8D90-4CC1-A33A-A9939AE07536}" type="slidenum">
              <a:rPr lang="fr-CA">
                <a:solidFill>
                  <a:schemeClr val="tx2"/>
                </a:solidFill>
                <a:latin typeface="Gill Sans MT" pitchFamily="34" charset="0"/>
                <a:ea typeface="ＭＳ Ｐゴシック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CA">
              <a:solidFill>
                <a:schemeClr val="tx2"/>
              </a:solidFill>
              <a:latin typeface="Gill Sans MT" pitchFamily="34" charset="0"/>
              <a:ea typeface="ＭＳ Ｐゴシック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r>
              <a:rPr lang="fr-FR" sz="2400" b="1" smtClean="0"/>
              <a:t>TRADITIONAL SERVICES</a:t>
            </a:r>
            <a:r>
              <a:rPr lang="fr-FR" sz="2400" smtClean="0">
                <a:latin typeface="Gill Sans MT" pitchFamily="34" charset="0"/>
              </a:rPr>
              <a:t>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pPr algn="ctr"/>
            <a:r>
              <a:rPr lang="fr-FR" sz="2400" b="1" smtClean="0"/>
              <a:t>HOUSING FIRST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420938"/>
            <a:ext cx="22923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8" descr="ladder-300x2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349500"/>
            <a:ext cx="2857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7" grpId="0" build="p"/>
      <p:bldP spid="7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u numéro de diapositive 2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2FF77B-0341-4236-A3FB-BA4CD56BFFC2}" type="slidenum">
              <a:rPr lang="fr-CA" sz="1400">
                <a:solidFill>
                  <a:schemeClr val="tx2"/>
                </a:solidFill>
                <a:latin typeface="Gill Sans MT" pitchFamily="34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r-CA" sz="1400">
              <a:solidFill>
                <a:schemeClr val="tx2"/>
              </a:solidFill>
              <a:latin typeface="Gill Sans MT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89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Projet Chez soi/At Home is:</a:t>
            </a:r>
          </a:p>
        </p:txBody>
      </p:sp>
      <p:pic>
        <p:nvPicPr>
          <p:cNvPr id="38915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711950" y="5516563"/>
            <a:ext cx="2036763" cy="1081087"/>
          </a:xfrm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611188" y="1157288"/>
            <a:ext cx="77057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</a:pPr>
            <a:endParaRPr lang="en-CA"/>
          </a:p>
          <a:p>
            <a:pPr marL="342900" lvl="2" indent="-342900" algn="just">
              <a:spcBef>
                <a:spcPts val="700"/>
              </a:spcBef>
            </a:pPr>
            <a:endParaRPr lang="en-CA"/>
          </a:p>
          <a:p>
            <a:pPr marL="342900" lvl="2" indent="-342900" algn="just">
              <a:spcBef>
                <a:spcPts val="700"/>
              </a:spcBef>
              <a:buFont typeface="Arial" charset="0"/>
              <a:buChar char="•"/>
            </a:pPr>
            <a:r>
              <a:rPr lang="en-CA">
                <a:latin typeface="Calibri" pitchFamily="34" charset="0"/>
              </a:rPr>
              <a:t>A research that experimented with a service model that offered autonomous housing units to 280 people, with rent supplements ($375. per month on average) and integrated clinical support (ACT or ICN). Rapid integration of housing unit with the help of a Housing team, even if the person is experiencing various difficulties (ex: drug use).</a:t>
            </a:r>
          </a:p>
          <a:p>
            <a:pPr marL="342900" indent="-342900"/>
            <a:r>
              <a:rPr lang="en-CA">
                <a:latin typeface="Calibri" pitchFamily="34" charset="0"/>
              </a:rPr>
              <a:t/>
            </a:r>
            <a:br>
              <a:rPr lang="en-CA">
                <a:latin typeface="Calibri" pitchFamily="34" charset="0"/>
              </a:rPr>
            </a:br>
            <a:r>
              <a:rPr lang="en-CA" sz="2400">
                <a:latin typeface="Calibri" pitchFamily="34" charset="0"/>
              </a:rPr>
              <a:t>The person is not obliged to follow a program of psychiatric treatment or have reached a state of sobriety in order to be housed</a:t>
            </a:r>
          </a:p>
          <a:p>
            <a:pPr marL="342900" lvl="2" indent="-342900" algn="just">
              <a:spcBef>
                <a:spcPts val="700"/>
              </a:spcBef>
              <a:buFont typeface="Arial" charset="0"/>
              <a:buChar char="•"/>
            </a:pPr>
            <a:endParaRPr lang="en-CA">
              <a:latin typeface="Calibri" pitchFamily="34" charset="0"/>
            </a:endParaRPr>
          </a:p>
          <a:p>
            <a:pPr marL="342900" lvl="2" indent="-342900" algn="just">
              <a:spcBef>
                <a:spcPts val="700"/>
              </a:spcBef>
            </a:pPr>
            <a:endParaRPr lang="en-CA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smtClean="0"/>
              <a:t>A change of paradigm</a:t>
            </a:r>
            <a:endParaRPr lang="en-CA" sz="360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40000" lnSpcReduction="20000"/>
          </a:bodyPr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fr-CA" sz="3400" dirty="0" smtClean="0">
              <a:solidFill>
                <a:schemeClr val="tx2"/>
              </a:solidFill>
            </a:endParaRP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CA" sz="5100" dirty="0" smtClean="0">
                <a:solidFill>
                  <a:schemeClr val="tx2"/>
                </a:solidFill>
              </a:rPr>
              <a:t>Traditional Approaches</a:t>
            </a: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fr-FR" sz="2000" dirty="0"/>
          </a:p>
        </p:txBody>
      </p:sp>
      <p:sp>
        <p:nvSpPr>
          <p:cNvPr id="40963" name="Espace réservé du contenu 4"/>
          <p:cNvSpPr>
            <a:spLocks noGrp="1"/>
          </p:cNvSpPr>
          <p:nvPr>
            <p:ph sz="half" idx="2"/>
          </p:nvPr>
        </p:nvSpPr>
        <p:spPr>
          <a:xfrm>
            <a:off x="457200" y="2212975"/>
            <a:ext cx="4040188" cy="3663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smtClean="0"/>
              <a:t>Resident</a:t>
            </a:r>
          </a:p>
          <a:p>
            <a:pPr>
              <a:lnSpc>
                <a:spcPct val="80000"/>
              </a:lnSpc>
            </a:pPr>
            <a:r>
              <a:rPr lang="en-CA" altLang="ja-JP" smtClean="0">
                <a:cs typeface="ＭＳ Ｐゴシック"/>
              </a:rPr>
              <a:t>Little emphasis on social integration </a:t>
            </a:r>
          </a:p>
          <a:p>
            <a:pPr>
              <a:lnSpc>
                <a:spcPct val="80000"/>
              </a:lnSpc>
            </a:pPr>
            <a:r>
              <a:rPr lang="en-CA" smtClean="0"/>
              <a:t>Controlling environment, managed by rules</a:t>
            </a:r>
          </a:p>
          <a:p>
            <a:pPr>
              <a:lnSpc>
                <a:spcPct val="80000"/>
              </a:lnSpc>
            </a:pPr>
            <a:r>
              <a:rPr lang="en-CA" smtClean="0"/>
              <a:t>Group environment</a:t>
            </a:r>
          </a:p>
          <a:p>
            <a:pPr>
              <a:lnSpc>
                <a:spcPct val="80000"/>
              </a:lnSpc>
            </a:pPr>
            <a:r>
              <a:rPr lang="en-CA" smtClean="0"/>
              <a:t>Oriented toward shortcomings or deficits, symptoms and illness</a:t>
            </a:r>
          </a:p>
          <a:p>
            <a:pPr>
              <a:lnSpc>
                <a:spcPct val="80000"/>
              </a:lnSpc>
            </a:pPr>
            <a:r>
              <a:rPr lang="en-CA" smtClean="0"/>
              <a:t>Professional Services</a:t>
            </a:r>
          </a:p>
          <a:p>
            <a:endParaRPr lang="en-CA" smtClean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4645025" y="1409700"/>
            <a:ext cx="4041775" cy="63976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fr-CA" sz="2000" dirty="0" smtClean="0">
              <a:solidFill>
                <a:schemeClr val="tx2"/>
              </a:solidFill>
            </a:endParaRP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en-CA" sz="8000" dirty="0" smtClean="0">
              <a:solidFill>
                <a:schemeClr val="tx2"/>
              </a:solidFill>
            </a:endParaRP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CA" sz="8000" dirty="0" smtClean="0">
                <a:solidFill>
                  <a:schemeClr val="tx2"/>
                </a:solidFill>
              </a:rPr>
              <a:t>New Approaches</a:t>
            </a:r>
            <a:endParaRPr lang="fr-FR" sz="2000" dirty="0"/>
          </a:p>
        </p:txBody>
      </p:sp>
      <p:sp>
        <p:nvSpPr>
          <p:cNvPr id="40965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CA" smtClean="0"/>
              <a:t>Citizen – tenant–role </a:t>
            </a:r>
          </a:p>
          <a:p>
            <a:pPr>
              <a:lnSpc>
                <a:spcPct val="80000"/>
              </a:lnSpc>
            </a:pPr>
            <a:r>
              <a:rPr lang="en-CA" smtClean="0"/>
              <a:t>Social Inclusion, work, studies, etc.</a:t>
            </a:r>
          </a:p>
          <a:p>
            <a:pPr>
              <a:lnSpc>
                <a:spcPct val="80000"/>
              </a:lnSpc>
            </a:pPr>
            <a:r>
              <a:rPr lang="en-CA" smtClean="0"/>
              <a:t>Open and flexible environment</a:t>
            </a:r>
          </a:p>
          <a:p>
            <a:pPr>
              <a:lnSpc>
                <a:spcPct val="80000"/>
              </a:lnSpc>
            </a:pPr>
            <a:r>
              <a:rPr lang="en-CA" smtClean="0"/>
              <a:t>Priority to the person ‘s choice </a:t>
            </a:r>
          </a:p>
          <a:p>
            <a:pPr>
              <a:lnSpc>
                <a:spcPct val="80000"/>
              </a:lnSpc>
            </a:pPr>
            <a:r>
              <a:rPr lang="en-CA" smtClean="0"/>
              <a:t>Oriented toward strengths and potential </a:t>
            </a:r>
          </a:p>
          <a:p>
            <a:pPr>
              <a:lnSpc>
                <a:spcPct val="80000"/>
              </a:lnSpc>
            </a:pPr>
            <a:r>
              <a:rPr lang="en-CA" smtClean="0"/>
              <a:t>Importance of  mutual support and</a:t>
            </a:r>
            <a:r>
              <a:rPr lang="en-CA" altLang="ja-JP" smtClean="0">
                <a:cs typeface="ＭＳ Ｐゴシック"/>
              </a:rPr>
              <a:t> peer helpers</a:t>
            </a:r>
          </a:p>
          <a:p>
            <a:endParaRPr lang="en-CA" smtClean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600" smtClean="0">
                <a:solidFill>
                  <a:srgbClr val="FF3399"/>
                </a:solidFill>
              </a:rPr>
              <a:t>When we continually make choices, we end up making the right choices and succeeding</a:t>
            </a:r>
          </a:p>
          <a:p>
            <a:pPr marL="0" indent="0">
              <a:buFont typeface="Wingdings 3" pitchFamily="18" charset="2"/>
              <a:buNone/>
            </a:pPr>
            <a:endParaRPr lang="fr-FR" sz="3600" smtClean="0">
              <a:solidFill>
                <a:srgbClr val="FF3399"/>
              </a:solidFill>
            </a:endParaRPr>
          </a:p>
          <a:p>
            <a:pPr marL="0" indent="0" algn="just"/>
            <a:endParaRPr lang="fr-FR" sz="3600" smtClean="0">
              <a:solidFill>
                <a:srgbClr val="FF3399"/>
              </a:solidFill>
              <a:latin typeface="Gill Sans MT" pitchFamily="34" charset="0"/>
            </a:endParaRPr>
          </a:p>
          <a:p>
            <a:pPr marL="0" indent="0" algn="just">
              <a:buFont typeface="Wingdings 3" pitchFamily="18" charset="2"/>
              <a:buNone/>
            </a:pPr>
            <a:endParaRPr lang="fr-FR" sz="3600" smtClean="0">
              <a:latin typeface="Gill Sans MT" pitchFamily="34" charset="0"/>
            </a:endParaRPr>
          </a:p>
        </p:txBody>
      </p:sp>
      <p:pic>
        <p:nvPicPr>
          <p:cNvPr id="41986" name="Picture 5" descr="ANd9GcQPlt2PbEWbfbrh8XBqAnk0FwXxSrlFuN61FielbY9cGmzp7BB3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716338"/>
            <a:ext cx="2881312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1406525" y="808038"/>
          <a:ext cx="6423025" cy="4652962"/>
        </p:xfrm>
        <a:graphic>
          <a:graphicData uri="http://schemas.openxmlformats.org/presentationml/2006/ole">
            <p:oleObj spid="_x0000_s2058" name="Document" r:id="rId3" imgW="9461152" imgH="734033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7813"/>
          </a:xfrm>
        </p:spPr>
        <p:txBody>
          <a:bodyPr/>
          <a:lstStyle/>
          <a:p>
            <a:r>
              <a:rPr lang="en-CA" b="1" smtClean="0">
                <a:solidFill>
                  <a:srgbClr val="FF3399"/>
                </a:solidFill>
                <a:latin typeface="Bookman Old Style" pitchFamily="18" charset="0"/>
              </a:rPr>
              <a:t>Conditions for success</a:t>
            </a:r>
          </a:p>
        </p:txBody>
      </p:sp>
      <p:pic>
        <p:nvPicPr>
          <p:cNvPr id="45058" name="Picture 5" descr="succes-r%C3%A9ussite-talent_motiv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636838"/>
            <a:ext cx="364966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90600"/>
          </a:xfrm>
        </p:spPr>
        <p:txBody>
          <a:bodyPr/>
          <a:lstStyle/>
          <a:p>
            <a:r>
              <a:rPr lang="en-CA" sz="2400" b="1" smtClean="0">
                <a:solidFill>
                  <a:schemeClr val="folHlink"/>
                </a:solidFill>
                <a:latin typeface="Bookman Old Style" pitchFamily="18" charset="0"/>
              </a:rPr>
              <a:t>Implantation challenges </a:t>
            </a:r>
            <a:br>
              <a:rPr lang="en-CA" sz="2400" b="1" smtClean="0">
                <a:solidFill>
                  <a:schemeClr val="folHlink"/>
                </a:solidFill>
                <a:latin typeface="Bookman Old Style" pitchFamily="18" charset="0"/>
              </a:rPr>
            </a:br>
            <a:r>
              <a:rPr lang="en-CA" sz="2400" b="1" smtClean="0">
                <a:solidFill>
                  <a:schemeClr val="folHlink"/>
                </a:solidFill>
                <a:latin typeface="Bookman Old Style" pitchFamily="18" charset="0"/>
              </a:rPr>
              <a:t>and the end of the project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mtClean="0">
              <a:latin typeface="Gill Sans MT" pitchFamily="34" charset="0"/>
            </a:endParaRPr>
          </a:p>
        </p:txBody>
      </p:sp>
      <p:pic>
        <p:nvPicPr>
          <p:cNvPr id="46083" name="Picture 5" descr="tugofw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989138"/>
            <a:ext cx="50006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re 1"/>
          <p:cNvSpPr>
            <a:spLocks noGrp="1"/>
          </p:cNvSpPr>
          <p:nvPr>
            <p:ph type="title"/>
          </p:nvPr>
        </p:nvSpPr>
        <p:spPr>
          <a:xfrm>
            <a:off x="661988" y="1363663"/>
            <a:ext cx="7839075" cy="617537"/>
          </a:xfrm>
        </p:spPr>
        <p:txBody>
          <a:bodyPr anchor="t"/>
          <a:lstStyle/>
          <a:p>
            <a:pPr algn="ctr"/>
            <a:r>
              <a:rPr lang="en-CA" smtClean="0"/>
              <a:t>Thank you for your attention</a:t>
            </a:r>
          </a:p>
        </p:txBody>
      </p:sp>
      <p:pic>
        <p:nvPicPr>
          <p:cNvPr id="47106" name="Image 7" descr="Rayon de soleil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998" b="13998"/>
          <a:stretch>
            <a:fillRect/>
          </a:stretch>
        </p:blipFill>
        <p:spPr>
          <a:xfrm>
            <a:off x="1665288" y="1981200"/>
            <a:ext cx="5516562" cy="3175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Old Montréal</a:t>
            </a:r>
          </a:p>
        </p:txBody>
      </p:sp>
      <p:pic>
        <p:nvPicPr>
          <p:cNvPr id="17410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8588" b="8588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Olympic</a:t>
            </a:r>
            <a:r>
              <a:rPr lang="fr-FR" smtClean="0"/>
              <a:t> Stadium</a:t>
            </a:r>
          </a:p>
        </p:txBody>
      </p:sp>
      <p:pic>
        <p:nvPicPr>
          <p:cNvPr id="1843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1289" b="1289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Habitat 67</a:t>
            </a:r>
          </a:p>
        </p:txBody>
      </p:sp>
      <p:pic>
        <p:nvPicPr>
          <p:cNvPr id="19458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16870" b="16870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Montréal </a:t>
            </a:r>
            <a:r>
              <a:rPr lang="en-CA" smtClean="0"/>
              <a:t>Canadians</a:t>
            </a:r>
          </a:p>
        </p:txBody>
      </p:sp>
      <p:pic>
        <p:nvPicPr>
          <p:cNvPr id="20482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13289" b="13289"/>
          <a:stretch>
            <a:fillRect/>
          </a:stretch>
        </p:blipFill>
        <p:spPr>
          <a:xfrm>
            <a:off x="935038" y="1862138"/>
            <a:ext cx="7751762" cy="42640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FD318D-83C4-47B4-9505-8DA7118354A7}" type="slidenum">
              <a:rPr lang="fr-CA">
                <a:solidFill>
                  <a:schemeClr val="tx2"/>
                </a:solidFill>
                <a:latin typeface="Gill Sans MT" pitchFamily="34" charset="0"/>
                <a:ea typeface="ＭＳ Ｐゴシック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CA">
              <a:solidFill>
                <a:schemeClr val="tx2"/>
              </a:solidFill>
              <a:latin typeface="Gill Sans MT" pitchFamily="34" charset="0"/>
              <a:ea typeface="ＭＳ Ｐゴシック"/>
              <a:cs typeface="Arial" charset="0"/>
            </a:endParaRPr>
          </a:p>
        </p:txBody>
      </p:sp>
      <p:pic>
        <p:nvPicPr>
          <p:cNvPr id="4098" name="Picture 8" descr="Homeless person sleeping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</p:pic>
      <p:sp>
        <p:nvSpPr>
          <p:cNvPr id="19460" name="Title 1"/>
          <p:cNvSpPr>
            <a:spLocks noGrp="1"/>
          </p:cNvSpPr>
          <p:nvPr>
            <p:ph type="ctrTitle" idx="4294967295"/>
          </p:nvPr>
        </p:nvSpPr>
        <p:spPr>
          <a:xfrm>
            <a:off x="428625" y="387350"/>
            <a:ext cx="8501063" cy="1096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i="1" dirty="0">
                <a:solidFill>
                  <a:schemeClr val="bg1"/>
                </a:solidFill>
                <a:latin typeface="Bookman Old Style" charset="0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latin typeface="Bookman Old Style" charset="0"/>
              </a:rPr>
              <a:t>Homelessness in Montréal</a:t>
            </a:r>
            <a:r>
              <a:rPr lang="en-US" b="1" i="1" dirty="0">
                <a:solidFill>
                  <a:schemeClr val="bg1"/>
                </a:solidFill>
                <a:latin typeface="Bookman Old Style" charset="0"/>
              </a:rPr>
              <a:t>: </a:t>
            </a:r>
            <a:r>
              <a:rPr lang="en-US" b="1" i="1" dirty="0" smtClean="0">
                <a:solidFill>
                  <a:schemeClr val="bg1"/>
                </a:solidFill>
                <a:latin typeface="Bookman Old Style" charset="0"/>
              </a:rPr>
              <a:t>some statistics</a:t>
            </a:r>
            <a:endParaRPr lang="fr-CA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9461" name="Subtitle 2"/>
          <p:cNvSpPr>
            <a:spLocks noGrp="1"/>
          </p:cNvSpPr>
          <p:nvPr>
            <p:ph type="subTitle" idx="4294967295"/>
          </p:nvPr>
        </p:nvSpPr>
        <p:spPr>
          <a:xfrm>
            <a:off x="0" y="1862138"/>
            <a:ext cx="9144000" cy="4799012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sz="2900" b="1" dirty="0" smtClean="0">
                <a:solidFill>
                  <a:schemeClr val="bg1"/>
                </a:solidFill>
                <a:latin typeface="Gill Sans MT" charset="0"/>
              </a:rPr>
              <a:t>1996 – 1997: 12,666 people in situation of homelessness for at least 12 months (Fournier and al. 1998). No other study has been done since.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CA" sz="2900" b="1" dirty="0" smtClean="0">
              <a:solidFill>
                <a:schemeClr val="bg1"/>
              </a:solidFill>
              <a:latin typeface="Gill Sans MT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sz="2900" b="1" dirty="0" smtClean="0">
                <a:solidFill>
                  <a:schemeClr val="bg1"/>
                </a:solidFill>
                <a:latin typeface="Gill Sans MT" charset="0"/>
              </a:rPr>
              <a:t>About 70% of them had important problems (mental health and/or dependencies) according to Fournier and al.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CA" sz="2900" b="1" dirty="0" smtClean="0">
              <a:solidFill>
                <a:schemeClr val="bg1"/>
              </a:solidFill>
              <a:latin typeface="Gill Sans MT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sz="2900" b="1" dirty="0" smtClean="0">
                <a:solidFill>
                  <a:schemeClr val="bg1"/>
                </a:solidFill>
                <a:latin typeface="Gill Sans MT" charset="0"/>
              </a:rPr>
              <a:t>About 10% had severe mental disorders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CA" sz="2900" b="1" dirty="0" smtClean="0">
              <a:solidFill>
                <a:schemeClr val="bg1"/>
              </a:solidFill>
              <a:latin typeface="Gill Sans MT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sz="2900" b="1" dirty="0" smtClean="0">
                <a:solidFill>
                  <a:schemeClr val="bg1"/>
                </a:solidFill>
                <a:latin typeface="Gill Sans MT" charset="0"/>
              </a:rPr>
              <a:t>In2005, the number of people in situation of homelessness was estimated at 30,000 (RAPSIM 2008)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fr-CA" sz="2900" b="1" dirty="0">
              <a:solidFill>
                <a:schemeClr val="bg1"/>
              </a:solidFill>
              <a:latin typeface="Gill Sans MT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 charset="0"/>
              <a:buNone/>
              <a:defRPr/>
            </a:pPr>
            <a:endParaRPr lang="fr-CA" sz="1800" dirty="0">
              <a:solidFill>
                <a:schemeClr val="bg1"/>
              </a:solidFill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Last Resort Resources</a:t>
            </a:r>
          </a:p>
        </p:txBody>
      </p:sp>
      <p:sp>
        <p:nvSpPr>
          <p:cNvPr id="2355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8 First line organizations dealing with homelessness</a:t>
            </a:r>
          </a:p>
          <a:p>
            <a:r>
              <a:rPr lang="en-CA" smtClean="0"/>
              <a:t>Downtown rooming houses: </a:t>
            </a:r>
            <a:r>
              <a:rPr lang="en-CA" sz="2400" smtClean="0"/>
              <a:t>Conversion of rooming houses into other types of dwelling, unsanitary or below standards housing units</a:t>
            </a:r>
          </a:p>
          <a:p>
            <a:r>
              <a:rPr lang="en-CA" sz="2400" smtClean="0"/>
              <a:t>It went from 30,000 in 1987 to less than 3,000 in 2007. The vast majority are located in downtown areas. No new census done since.</a:t>
            </a:r>
          </a:p>
          <a:p>
            <a:r>
              <a:rPr lang="en-CA" sz="2400" smtClean="0"/>
              <a:t>Cost of a room $ 400 to $ 500 per month</a:t>
            </a:r>
          </a:p>
          <a:p>
            <a:r>
              <a:rPr lang="en-CA" sz="2400" smtClean="0"/>
              <a:t>Monthly  income $ 594</a:t>
            </a:r>
          </a:p>
          <a:p>
            <a:pPr>
              <a:buFont typeface="Arial" charset="0"/>
              <a:buNone/>
            </a:pPr>
            <a:endParaRPr lang="fr-FR" sz="2400" smtClean="0"/>
          </a:p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To respond to the poor housing conditions in rooming houses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2457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CA" smtClean="0"/>
          </a:p>
          <a:p>
            <a:pPr marL="0" indent="0" algn="just">
              <a:buFont typeface="Arial" charset="0"/>
              <a:buNone/>
            </a:pPr>
            <a:r>
              <a:rPr lang="en-CA" smtClean="0"/>
              <a:t>Since 1987, creation of community type social housings for low income people living alone. </a:t>
            </a:r>
          </a:p>
          <a:p>
            <a:pPr marL="0" indent="0" algn="ctr">
              <a:buFont typeface="Arial" charset="0"/>
              <a:buNone/>
            </a:pPr>
            <a:r>
              <a:rPr lang="en-CA" smtClean="0"/>
              <a:t>More than 10 000 housing units </a:t>
            </a:r>
          </a:p>
          <a:p>
            <a:pPr marL="0" indent="0" algn="ctr">
              <a:buFont typeface="Arial" charset="0"/>
              <a:buNone/>
            </a:pPr>
            <a:endParaRPr lang="en-CA" smtClean="0"/>
          </a:p>
          <a:p>
            <a:pPr marL="0" indent="0" algn="ctr">
              <a:buFont typeface="Arial" charset="0"/>
              <a:buNone/>
            </a:pPr>
            <a:r>
              <a:rPr lang="en-CA" sz="2800" smtClean="0"/>
              <a:t>Targeted clientele: marginalised people who otherwise would not have access to the private housing market</a:t>
            </a:r>
          </a:p>
          <a:p>
            <a:pPr marL="0" indent="0">
              <a:buFont typeface="Arial" charset="0"/>
              <a:buNone/>
            </a:pP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796</Words>
  <Application>Microsoft Office PowerPoint</Application>
  <PresentationFormat>On-screen Show (4:3)</PresentationFormat>
  <Paragraphs>145</Paragraphs>
  <Slides>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Thème Office</vt:lpstr>
      <vt:lpstr>Document</vt:lpstr>
      <vt:lpstr>45th National Congress on Housing and Homelessness    Projet Chez soi/At Home Montréal Ottawa-May 2013   /At Home</vt:lpstr>
      <vt:lpstr>Slide 2</vt:lpstr>
      <vt:lpstr>Old Montréal</vt:lpstr>
      <vt:lpstr>Olympic Stadium</vt:lpstr>
      <vt:lpstr>Habitat 67</vt:lpstr>
      <vt:lpstr>Montréal Canadians</vt:lpstr>
      <vt:lpstr> Homelessness in Montréal: some statistics</vt:lpstr>
      <vt:lpstr>Last Resort Resources</vt:lpstr>
      <vt:lpstr> To respond to the poor housing conditions in rooming houses </vt:lpstr>
      <vt:lpstr>Residential Resources for people with  severe mental health disorders</vt:lpstr>
      <vt:lpstr>The people in situation of homelessness</vt:lpstr>
      <vt:lpstr>Slide 12</vt:lpstr>
      <vt:lpstr>Slide 13</vt:lpstr>
      <vt:lpstr>Slide 14</vt:lpstr>
      <vt:lpstr>A unique opportunity</vt:lpstr>
      <vt:lpstr>Research Team</vt:lpstr>
      <vt:lpstr>Slide 17</vt:lpstr>
      <vt:lpstr>The Follow-up teams</vt:lpstr>
      <vt:lpstr> A approach consistent with  current Quebec policies </vt:lpstr>
      <vt:lpstr>The basis of the Housing First Model: Choices</vt:lpstr>
      <vt:lpstr>Slide 21</vt:lpstr>
      <vt:lpstr>Projet Chez soi/At Home is:</vt:lpstr>
      <vt:lpstr>A change of paradigm</vt:lpstr>
      <vt:lpstr>Slide 24</vt:lpstr>
      <vt:lpstr>Slide 25</vt:lpstr>
      <vt:lpstr>Conditions for success</vt:lpstr>
      <vt:lpstr>Implantation challenges  and the end of the project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Sonia Côté</dc:creator>
  <cp:lastModifiedBy>CHRA Office 1</cp:lastModifiedBy>
  <cp:revision>57</cp:revision>
  <cp:lastPrinted>2013-04-29T16:46:46Z</cp:lastPrinted>
  <dcterms:created xsi:type="dcterms:W3CDTF">2013-04-29T05:02:53Z</dcterms:created>
  <dcterms:modified xsi:type="dcterms:W3CDTF">2013-05-01T02:39:38Z</dcterms:modified>
</cp:coreProperties>
</file>