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6" r:id="rId2"/>
    <p:sldId id="267" r:id="rId3"/>
    <p:sldId id="256" r:id="rId4"/>
    <p:sldId id="257" r:id="rId5"/>
    <p:sldId id="258" r:id="rId6"/>
    <p:sldId id="259" r:id="rId7"/>
    <p:sldId id="260" r:id="rId8"/>
    <p:sldId id="261" r:id="rId9"/>
    <p:sldId id="270" r:id="rId10"/>
    <p:sldId id="269" r:id="rId11"/>
    <p:sldId id="263"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7286"/>
    <a:srgbClr val="41A7C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Joe\Local%20Settings\Temporary%20Internet%20Files\Content.Outlook\MCFR7YRP\Chart%20for%20Jo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sbsex01\Data\HOA%20Mortgage%20Management%20System\Developments\Development%20Spreadsheet\Copy%20of%20Copy%20of%20Stanley%20Fiel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0.11964638344314529"/>
          <c:y val="6.7311618941831783E-2"/>
          <c:w val="0.86633617672790886"/>
          <c:h val="0.67268309852073194"/>
        </c:manualLayout>
      </c:layout>
      <c:barChart>
        <c:barDir val="col"/>
        <c:grouping val="clustered"/>
        <c:varyColors val="0"/>
        <c:ser>
          <c:idx val="0"/>
          <c:order val="0"/>
          <c:tx>
            <c:v>Multi-Residential</c:v>
          </c:tx>
          <c:invertIfNegative val="0"/>
          <c:cat>
            <c:strRef>
              <c:f>PowerPointSpreadsheet!$A$2:$A$16</c:f>
              <c:strCache>
                <c:ptCount val="15"/>
                <c:pt idx="0">
                  <c:v>Toronto 1998</c:v>
                </c:pt>
                <c:pt idx="1">
                  <c:v>Toronto 2000</c:v>
                </c:pt>
                <c:pt idx="2">
                  <c:v>Toronto 2002</c:v>
                </c:pt>
                <c:pt idx="3">
                  <c:v>Toronto 2003</c:v>
                </c:pt>
                <c:pt idx="4">
                  <c:v>Waterloo 2005</c:v>
                </c:pt>
                <c:pt idx="5">
                  <c:v>Pickering 2005</c:v>
                </c:pt>
                <c:pt idx="6">
                  <c:v>Toronto 2006</c:v>
                </c:pt>
                <c:pt idx="7">
                  <c:v>Markham 2008</c:v>
                </c:pt>
                <c:pt idx="8">
                  <c:v>Kitchener 2008</c:v>
                </c:pt>
                <c:pt idx="9">
                  <c:v>Toronto 2011</c:v>
                </c:pt>
                <c:pt idx="10">
                  <c:v>Guelph 2011</c:v>
                </c:pt>
                <c:pt idx="11">
                  <c:v>Toronto 2012 *</c:v>
                </c:pt>
                <c:pt idx="12">
                  <c:v>Toronto 2012 *</c:v>
                </c:pt>
                <c:pt idx="13">
                  <c:v>Kitchener 2013 *</c:v>
                </c:pt>
                <c:pt idx="14">
                  <c:v>Cambridge 2013 *</c:v>
                </c:pt>
              </c:strCache>
            </c:strRef>
          </c:cat>
          <c:val>
            <c:numRef>
              <c:f>PowerPointSpreadsheet!$B$2:$B$16</c:f>
              <c:numCache>
                <c:formatCode>General</c:formatCode>
                <c:ptCount val="15"/>
              </c:numCache>
            </c:numRef>
          </c:val>
        </c:ser>
        <c:ser>
          <c:idx val="1"/>
          <c:order val="1"/>
          <c:spPr>
            <a:scene3d>
              <a:camera prst="orthographicFront"/>
              <a:lightRig rig="threePt" dir="t"/>
            </a:scene3d>
            <a:sp3d>
              <a:bevelT/>
              <a:bevelB/>
            </a:sp3d>
          </c:spPr>
          <c:invertIfNegative val="0"/>
          <c:dLbls>
            <c:dLbl>
              <c:idx val="0"/>
              <c:layout>
                <c:manualLayout>
                  <c:x val="-4.357298474945542E-3"/>
                  <c:y val="-2.5542784163473842E-3"/>
                </c:manualLayout>
              </c:layout>
              <c:showLegendKey val="0"/>
              <c:showVal val="1"/>
              <c:showCatName val="0"/>
              <c:showSerName val="0"/>
              <c:showPercent val="0"/>
              <c:showBubbleSize val="0"/>
            </c:dLbl>
            <c:dLbl>
              <c:idx val="3"/>
              <c:layout>
                <c:manualLayout>
                  <c:x val="-1.4524328249818491E-3"/>
                  <c:y val="9.7062579821200506E-2"/>
                </c:manualLayout>
              </c:layout>
              <c:showLegendKey val="0"/>
              <c:showVal val="1"/>
              <c:showCatName val="0"/>
              <c:showSerName val="0"/>
              <c:showPercent val="0"/>
              <c:showBubbleSize val="0"/>
            </c:dLbl>
            <c:dLbl>
              <c:idx val="6"/>
              <c:layout>
                <c:manualLayout>
                  <c:x val="-2.9048656499636887E-3"/>
                  <c:y val="0.10801375276911909"/>
                </c:manualLayout>
              </c:layout>
              <c:showLegendKey val="0"/>
              <c:showVal val="1"/>
              <c:showCatName val="0"/>
              <c:showSerName val="0"/>
              <c:showPercent val="0"/>
              <c:showBubbleSize val="0"/>
            </c:dLbl>
            <c:dLbl>
              <c:idx val="9"/>
              <c:layout>
                <c:manualLayout>
                  <c:x val="0"/>
                  <c:y val="7.8201376549480225E-3"/>
                </c:manualLayout>
              </c:layout>
              <c:showLegendKey val="0"/>
              <c:showVal val="1"/>
              <c:showCatName val="0"/>
              <c:showSerName val="0"/>
              <c:showPercent val="0"/>
              <c:showBubbleSize val="0"/>
            </c:dLbl>
            <c:dLbl>
              <c:idx val="11"/>
              <c:layout>
                <c:manualLayout>
                  <c:x val="0"/>
                  <c:y val="5.2134251032986819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PowerPointSpreadsheet!$A$2:$A$16</c:f>
              <c:strCache>
                <c:ptCount val="15"/>
                <c:pt idx="0">
                  <c:v>Toronto 1998</c:v>
                </c:pt>
                <c:pt idx="1">
                  <c:v>Toronto 2000</c:v>
                </c:pt>
                <c:pt idx="2">
                  <c:v>Toronto 2002</c:v>
                </c:pt>
                <c:pt idx="3">
                  <c:v>Toronto 2003</c:v>
                </c:pt>
                <c:pt idx="4">
                  <c:v>Waterloo 2005</c:v>
                </c:pt>
                <c:pt idx="5">
                  <c:v>Pickering 2005</c:v>
                </c:pt>
                <c:pt idx="6">
                  <c:v>Toronto 2006</c:v>
                </c:pt>
                <c:pt idx="7">
                  <c:v>Markham 2008</c:v>
                </c:pt>
                <c:pt idx="8">
                  <c:v>Kitchener 2008</c:v>
                </c:pt>
                <c:pt idx="9">
                  <c:v>Toronto 2011</c:v>
                </c:pt>
                <c:pt idx="10">
                  <c:v>Guelph 2011</c:v>
                </c:pt>
                <c:pt idx="11">
                  <c:v>Toronto 2012 *</c:v>
                </c:pt>
                <c:pt idx="12">
                  <c:v>Toronto 2012 *</c:v>
                </c:pt>
                <c:pt idx="13">
                  <c:v>Kitchener 2013 *</c:v>
                </c:pt>
                <c:pt idx="14">
                  <c:v>Cambridge 2013 *</c:v>
                </c:pt>
              </c:strCache>
            </c:strRef>
          </c:cat>
          <c:val>
            <c:numRef>
              <c:f>PowerPointSpreadsheet!$C$2:$C$16</c:f>
              <c:numCache>
                <c:formatCode>General</c:formatCode>
                <c:ptCount val="15"/>
                <c:pt idx="0">
                  <c:v>95</c:v>
                </c:pt>
                <c:pt idx="1">
                  <c:v>181</c:v>
                </c:pt>
                <c:pt idx="2">
                  <c:v>144</c:v>
                </c:pt>
                <c:pt idx="3">
                  <c:v>380</c:v>
                </c:pt>
                <c:pt idx="5">
                  <c:v>219</c:v>
                </c:pt>
                <c:pt idx="6">
                  <c:v>226</c:v>
                </c:pt>
                <c:pt idx="9">
                  <c:v>643</c:v>
                </c:pt>
                <c:pt idx="11">
                  <c:v>338</c:v>
                </c:pt>
                <c:pt idx="12">
                  <c:v>105</c:v>
                </c:pt>
              </c:numCache>
            </c:numRef>
          </c:val>
        </c:ser>
        <c:ser>
          <c:idx val="2"/>
          <c:order val="2"/>
          <c:invertIfNegative val="0"/>
          <c:cat>
            <c:strRef>
              <c:f>PowerPointSpreadsheet!$A$2:$A$16</c:f>
              <c:strCache>
                <c:ptCount val="15"/>
                <c:pt idx="0">
                  <c:v>Toronto 1998</c:v>
                </c:pt>
                <c:pt idx="1">
                  <c:v>Toronto 2000</c:v>
                </c:pt>
                <c:pt idx="2">
                  <c:v>Toronto 2002</c:v>
                </c:pt>
                <c:pt idx="3">
                  <c:v>Toronto 2003</c:v>
                </c:pt>
                <c:pt idx="4">
                  <c:v>Waterloo 2005</c:v>
                </c:pt>
                <c:pt idx="5">
                  <c:v>Pickering 2005</c:v>
                </c:pt>
                <c:pt idx="6">
                  <c:v>Toronto 2006</c:v>
                </c:pt>
                <c:pt idx="7">
                  <c:v>Markham 2008</c:v>
                </c:pt>
                <c:pt idx="8">
                  <c:v>Kitchener 2008</c:v>
                </c:pt>
                <c:pt idx="9">
                  <c:v>Toronto 2011</c:v>
                </c:pt>
                <c:pt idx="10">
                  <c:v>Guelph 2011</c:v>
                </c:pt>
                <c:pt idx="11">
                  <c:v>Toronto 2012 *</c:v>
                </c:pt>
                <c:pt idx="12">
                  <c:v>Toronto 2012 *</c:v>
                </c:pt>
                <c:pt idx="13">
                  <c:v>Kitchener 2013 *</c:v>
                </c:pt>
                <c:pt idx="14">
                  <c:v>Cambridge 2013 *</c:v>
                </c:pt>
              </c:strCache>
            </c:strRef>
          </c:cat>
          <c:val>
            <c:numRef>
              <c:f>PowerPointSpreadsheet!$D$2:$D$16</c:f>
              <c:numCache>
                <c:formatCode>General</c:formatCode>
                <c:ptCount val="15"/>
              </c:numCache>
            </c:numRef>
          </c:val>
        </c:ser>
        <c:ser>
          <c:idx val="3"/>
          <c:order val="3"/>
          <c:tx>
            <c:v>Townhouses</c:v>
          </c:tx>
          <c:spPr>
            <a:scene3d>
              <a:camera prst="orthographicFront"/>
              <a:lightRig rig="threePt" dir="t"/>
            </a:scene3d>
            <a:sp3d>
              <a:bevelT/>
            </a:sp3d>
          </c:spPr>
          <c:invertIfNegative val="0"/>
          <c:dLbls>
            <c:dLbl>
              <c:idx val="3"/>
              <c:layout>
                <c:manualLayout>
                  <c:x val="-1.4524328249818478E-3"/>
                  <c:y val="5.1137953180569025E-2"/>
                </c:manualLayout>
              </c:layout>
              <c:showLegendKey val="0"/>
              <c:showVal val="1"/>
              <c:showCatName val="0"/>
              <c:showSerName val="0"/>
              <c:showPercent val="0"/>
              <c:showBubbleSize val="0"/>
            </c:dLbl>
            <c:dLbl>
              <c:idx val="4"/>
              <c:layout>
                <c:manualLayout>
                  <c:x val="0"/>
                  <c:y val="1.0217113665389538E-2"/>
                </c:manualLayout>
              </c:layout>
              <c:showLegendKey val="0"/>
              <c:showVal val="1"/>
              <c:showCatName val="0"/>
              <c:showSerName val="0"/>
              <c:showPercent val="0"/>
              <c:showBubbleSize val="0"/>
            </c:dLbl>
            <c:dLbl>
              <c:idx val="6"/>
              <c:layout>
                <c:manualLayout>
                  <c:x val="-1.4524328249818478E-3"/>
                  <c:y val="3.8313953691238391E-2"/>
                </c:manualLayout>
              </c:layout>
              <c:showLegendKey val="0"/>
              <c:showVal val="1"/>
              <c:showCatName val="0"/>
              <c:showSerName val="0"/>
              <c:showPercent val="0"/>
              <c:showBubbleSize val="0"/>
            </c:dLbl>
            <c:dLbl>
              <c:idx val="8"/>
              <c:layout>
                <c:manualLayout>
                  <c:x val="-1.4524328249818491E-3"/>
                  <c:y val="1.5325670498084405E-2"/>
                </c:manualLayout>
              </c:layout>
              <c:showLegendKey val="0"/>
              <c:showVal val="1"/>
              <c:showCatName val="0"/>
              <c:showSerName val="0"/>
              <c:showPercent val="0"/>
              <c:showBubbleSize val="0"/>
            </c:dLbl>
            <c:dLbl>
              <c:idx val="13"/>
              <c:layout>
                <c:manualLayout>
                  <c:x val="0"/>
                  <c:y val="1.0426850206597364E-2"/>
                </c:manualLayout>
              </c:layout>
              <c:showLegendKey val="0"/>
              <c:showVal val="1"/>
              <c:showCatName val="0"/>
              <c:showSerName val="0"/>
              <c:showPercent val="0"/>
              <c:showBubbleSize val="0"/>
            </c:dLbl>
            <c:dLbl>
              <c:idx val="14"/>
              <c:layout>
                <c:manualLayout>
                  <c:x val="0"/>
                  <c:y val="1.532567049808431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PowerPointSpreadsheet!$A$2:$A$16</c:f>
              <c:strCache>
                <c:ptCount val="15"/>
                <c:pt idx="0">
                  <c:v>Toronto 1998</c:v>
                </c:pt>
                <c:pt idx="1">
                  <c:v>Toronto 2000</c:v>
                </c:pt>
                <c:pt idx="2">
                  <c:v>Toronto 2002</c:v>
                </c:pt>
                <c:pt idx="3">
                  <c:v>Toronto 2003</c:v>
                </c:pt>
                <c:pt idx="4">
                  <c:v>Waterloo 2005</c:v>
                </c:pt>
                <c:pt idx="5">
                  <c:v>Pickering 2005</c:v>
                </c:pt>
                <c:pt idx="6">
                  <c:v>Toronto 2006</c:v>
                </c:pt>
                <c:pt idx="7">
                  <c:v>Markham 2008</c:v>
                </c:pt>
                <c:pt idx="8">
                  <c:v>Kitchener 2008</c:v>
                </c:pt>
                <c:pt idx="9">
                  <c:v>Toronto 2011</c:v>
                </c:pt>
                <c:pt idx="10">
                  <c:v>Guelph 2011</c:v>
                </c:pt>
                <c:pt idx="11">
                  <c:v>Toronto 2012 *</c:v>
                </c:pt>
                <c:pt idx="12">
                  <c:v>Toronto 2012 *</c:v>
                </c:pt>
                <c:pt idx="13">
                  <c:v>Kitchener 2013 *</c:v>
                </c:pt>
                <c:pt idx="14">
                  <c:v>Cambridge 2013 *</c:v>
                </c:pt>
              </c:strCache>
            </c:strRef>
          </c:cat>
          <c:val>
            <c:numRef>
              <c:f>PowerPointSpreadsheet!$E$2:$E$16</c:f>
              <c:numCache>
                <c:formatCode>General</c:formatCode>
                <c:ptCount val="15"/>
                <c:pt idx="3">
                  <c:v>51</c:v>
                </c:pt>
                <c:pt idx="4">
                  <c:v>60</c:v>
                </c:pt>
                <c:pt idx="6">
                  <c:v>36</c:v>
                </c:pt>
                <c:pt idx="7">
                  <c:v>140</c:v>
                </c:pt>
                <c:pt idx="8">
                  <c:v>64</c:v>
                </c:pt>
                <c:pt idx="10">
                  <c:v>124</c:v>
                </c:pt>
                <c:pt idx="13">
                  <c:v>135</c:v>
                </c:pt>
                <c:pt idx="14">
                  <c:v>56</c:v>
                </c:pt>
              </c:numCache>
            </c:numRef>
          </c:val>
        </c:ser>
        <c:dLbls>
          <c:showLegendKey val="0"/>
          <c:showVal val="0"/>
          <c:showCatName val="0"/>
          <c:showSerName val="0"/>
          <c:showPercent val="0"/>
          <c:showBubbleSize val="0"/>
        </c:dLbls>
        <c:gapWidth val="22"/>
        <c:overlap val="100"/>
        <c:axId val="107186816"/>
        <c:axId val="107610496"/>
      </c:barChart>
      <c:catAx>
        <c:axId val="107186816"/>
        <c:scaling>
          <c:orientation val="minMax"/>
        </c:scaling>
        <c:delete val="0"/>
        <c:axPos val="b"/>
        <c:majorTickMark val="out"/>
        <c:minorTickMark val="none"/>
        <c:tickLblPos val="nextTo"/>
        <c:spPr>
          <a:ln cap="flat"/>
        </c:spPr>
        <c:txPr>
          <a:bodyPr rot="-2400000" vert="horz"/>
          <a:lstStyle/>
          <a:p>
            <a:pPr>
              <a:defRPr/>
            </a:pPr>
            <a:endParaRPr lang="en-US"/>
          </a:p>
        </c:txPr>
        <c:crossAx val="107610496"/>
        <c:crosses val="autoZero"/>
        <c:auto val="1"/>
        <c:lblAlgn val="ctr"/>
        <c:lblOffset val="100"/>
        <c:noMultiLvlLbl val="0"/>
      </c:catAx>
      <c:valAx>
        <c:axId val="107610496"/>
        <c:scaling>
          <c:orientation val="minMax"/>
        </c:scaling>
        <c:delete val="0"/>
        <c:axPos val="l"/>
        <c:majorGridlines/>
        <c:numFmt formatCode="General" sourceLinked="1"/>
        <c:majorTickMark val="out"/>
        <c:minorTickMark val="none"/>
        <c:tickLblPos val="nextTo"/>
        <c:crossAx val="107186816"/>
        <c:crosses val="autoZero"/>
        <c:crossBetween val="between"/>
      </c:valAx>
    </c:plotArea>
    <c:legend>
      <c:legendPos val="r"/>
      <c:legendEntry>
        <c:idx val="1"/>
        <c:delete val="1"/>
      </c:legendEntry>
      <c:legendEntry>
        <c:idx val="2"/>
        <c:delete val="1"/>
      </c:legendEntry>
      <c:layout>
        <c:manualLayout>
          <c:xMode val="edge"/>
          <c:yMode val="edge"/>
          <c:x val="0.73437226596675409"/>
          <c:y val="8.1263955918232975E-2"/>
          <c:w val="0.20784951881014871"/>
          <c:h val="0.18433562799297296"/>
        </c:manualLayout>
      </c:layout>
      <c:overlay val="0"/>
      <c:spPr>
        <a:noFill/>
        <a:ln>
          <a:noFill/>
        </a:ln>
      </c:spPr>
    </c:legend>
    <c:plotVisOnly val="1"/>
    <c:dispBlanksAs val="gap"/>
    <c:showDLblsOverMax val="0"/>
  </c:chart>
  <c:txPr>
    <a:bodyPr/>
    <a:lstStyle/>
    <a:p>
      <a:pPr>
        <a:defRPr sz="1400" baseline="0">
          <a:latin typeface="+mj-lt"/>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sz="2000">
                <a:latin typeface="Candara" pitchFamily="34" charset="0"/>
              </a:defRPr>
            </a:pPr>
            <a:r>
              <a:rPr lang="en-US" sz="2000" baseline="0" dirty="0">
                <a:latin typeface="Candara" pitchFamily="34" charset="0"/>
              </a:rPr>
              <a:t>Kemptville</a:t>
            </a:r>
            <a:r>
              <a:rPr lang="en-US" sz="2000" dirty="0">
                <a:latin typeface="Candara" pitchFamily="34" charset="0"/>
              </a:rPr>
              <a:t> Income Distributions</a:t>
            </a:r>
          </a:p>
        </c:rich>
      </c:tx>
      <c:layout>
        <c:manualLayout>
          <c:xMode val="edge"/>
          <c:yMode val="edge"/>
          <c:x val="0.20402107330975291"/>
          <c:y val="1.6597510373443983E-2"/>
        </c:manualLayout>
      </c:layout>
      <c:overlay val="0"/>
    </c:title>
    <c:autoTitleDeleted val="0"/>
    <c:plotArea>
      <c:layout>
        <c:manualLayout>
          <c:layoutTarget val="inner"/>
          <c:xMode val="edge"/>
          <c:yMode val="edge"/>
          <c:x val="0.1307015846653429"/>
          <c:y val="9.0320903261615779E-2"/>
          <c:w val="0.5778248771086425"/>
          <c:h val="0.78318760985252378"/>
        </c:manualLayout>
      </c:layout>
      <c:lineChart>
        <c:grouping val="standard"/>
        <c:varyColors val="0"/>
        <c:ser>
          <c:idx val="1"/>
          <c:order val="1"/>
          <c:tx>
            <c:v>Maximum Household Income at 60th Percentile ($74,400)</c:v>
          </c:tx>
          <c:spPr>
            <a:ln>
              <a:solidFill>
                <a:schemeClr val="tx1"/>
              </a:solidFill>
            </a:ln>
          </c:spPr>
          <c:marker>
            <c:symbol val="none"/>
          </c:marker>
          <c:val>
            <c:numRef>
              <c:f>'Income Distributions - Kempt'!$D$41:$AN$41</c:f>
              <c:numCache>
                <c:formatCode>"$"#,##0.00</c:formatCode>
                <c:ptCount val="37"/>
                <c:pt idx="0">
                  <c:v>74000</c:v>
                </c:pt>
                <c:pt idx="1">
                  <c:v>74000</c:v>
                </c:pt>
                <c:pt idx="2">
                  <c:v>74000</c:v>
                </c:pt>
                <c:pt idx="3">
                  <c:v>74000</c:v>
                </c:pt>
                <c:pt idx="4">
                  <c:v>74000</c:v>
                </c:pt>
                <c:pt idx="5">
                  <c:v>74000</c:v>
                </c:pt>
                <c:pt idx="6">
                  <c:v>74000</c:v>
                </c:pt>
                <c:pt idx="7">
                  <c:v>74000</c:v>
                </c:pt>
                <c:pt idx="8">
                  <c:v>74000</c:v>
                </c:pt>
                <c:pt idx="9">
                  <c:v>74000</c:v>
                </c:pt>
                <c:pt idx="10">
                  <c:v>74000</c:v>
                </c:pt>
                <c:pt idx="11">
                  <c:v>74000</c:v>
                </c:pt>
                <c:pt idx="12">
                  <c:v>74000</c:v>
                </c:pt>
                <c:pt idx="13">
                  <c:v>74000</c:v>
                </c:pt>
                <c:pt idx="14">
                  <c:v>74000</c:v>
                </c:pt>
                <c:pt idx="15">
                  <c:v>74000</c:v>
                </c:pt>
                <c:pt idx="16">
                  <c:v>74000</c:v>
                </c:pt>
                <c:pt idx="17">
                  <c:v>74000</c:v>
                </c:pt>
                <c:pt idx="18">
                  <c:v>74000</c:v>
                </c:pt>
                <c:pt idx="19">
                  <c:v>74000</c:v>
                </c:pt>
                <c:pt idx="20">
                  <c:v>74000</c:v>
                </c:pt>
                <c:pt idx="21">
                  <c:v>74000</c:v>
                </c:pt>
                <c:pt idx="22">
                  <c:v>74000</c:v>
                </c:pt>
                <c:pt idx="23">
                  <c:v>74000</c:v>
                </c:pt>
                <c:pt idx="24">
                  <c:v>74000</c:v>
                </c:pt>
                <c:pt idx="25">
                  <c:v>74000</c:v>
                </c:pt>
                <c:pt idx="26">
                  <c:v>74000</c:v>
                </c:pt>
                <c:pt idx="27">
                  <c:v>74000</c:v>
                </c:pt>
                <c:pt idx="28">
                  <c:v>74000</c:v>
                </c:pt>
                <c:pt idx="29">
                  <c:v>74000</c:v>
                </c:pt>
                <c:pt idx="30">
                  <c:v>74000</c:v>
                </c:pt>
                <c:pt idx="31">
                  <c:v>74000</c:v>
                </c:pt>
                <c:pt idx="32">
                  <c:v>74000</c:v>
                </c:pt>
                <c:pt idx="33">
                  <c:v>74000</c:v>
                </c:pt>
                <c:pt idx="34">
                  <c:v>74000</c:v>
                </c:pt>
                <c:pt idx="35">
                  <c:v>74000</c:v>
                </c:pt>
                <c:pt idx="36">
                  <c:v>74000</c:v>
                </c:pt>
              </c:numCache>
            </c:numRef>
          </c:val>
          <c:smooth val="0"/>
        </c:ser>
        <c:ser>
          <c:idx val="2"/>
          <c:order val="2"/>
          <c:tx>
            <c:v>Low Income Cut-Off ($30,800) Pop. 100K-499K (Stats Can)</c:v>
          </c:tx>
          <c:spPr>
            <a:ln>
              <a:solidFill>
                <a:srgbClr val="FF0000"/>
              </a:solidFill>
            </a:ln>
          </c:spPr>
          <c:marker>
            <c:symbol val="none"/>
          </c:marker>
          <c:val>
            <c:numRef>
              <c:f>'Income Distributions - Kempt'!$C$42:$AN$42</c:f>
              <c:numCache>
                <c:formatCode>"$"#,##0.00</c:formatCode>
                <c:ptCount val="38"/>
                <c:pt idx="0">
                  <c:v>31000</c:v>
                </c:pt>
                <c:pt idx="1">
                  <c:v>31000</c:v>
                </c:pt>
                <c:pt idx="2">
                  <c:v>31000</c:v>
                </c:pt>
                <c:pt idx="3">
                  <c:v>31000</c:v>
                </c:pt>
                <c:pt idx="4">
                  <c:v>31000</c:v>
                </c:pt>
                <c:pt idx="5">
                  <c:v>31000</c:v>
                </c:pt>
                <c:pt idx="6">
                  <c:v>31000</c:v>
                </c:pt>
                <c:pt idx="7">
                  <c:v>31000</c:v>
                </c:pt>
                <c:pt idx="8">
                  <c:v>31000</c:v>
                </c:pt>
                <c:pt idx="9">
                  <c:v>31000</c:v>
                </c:pt>
                <c:pt idx="10">
                  <c:v>31000</c:v>
                </c:pt>
                <c:pt idx="11">
                  <c:v>31000</c:v>
                </c:pt>
                <c:pt idx="12">
                  <c:v>31000</c:v>
                </c:pt>
                <c:pt idx="13">
                  <c:v>31000</c:v>
                </c:pt>
                <c:pt idx="14">
                  <c:v>31000</c:v>
                </c:pt>
                <c:pt idx="15">
                  <c:v>31000</c:v>
                </c:pt>
                <c:pt idx="16">
                  <c:v>31000</c:v>
                </c:pt>
                <c:pt idx="17">
                  <c:v>31000</c:v>
                </c:pt>
                <c:pt idx="18">
                  <c:v>31000</c:v>
                </c:pt>
                <c:pt idx="19">
                  <c:v>31000</c:v>
                </c:pt>
                <c:pt idx="20">
                  <c:v>31000</c:v>
                </c:pt>
                <c:pt idx="21">
                  <c:v>31000</c:v>
                </c:pt>
                <c:pt idx="22">
                  <c:v>31000</c:v>
                </c:pt>
                <c:pt idx="23">
                  <c:v>31000</c:v>
                </c:pt>
                <c:pt idx="24">
                  <c:v>31000</c:v>
                </c:pt>
                <c:pt idx="25">
                  <c:v>31000</c:v>
                </c:pt>
                <c:pt idx="26">
                  <c:v>31000</c:v>
                </c:pt>
                <c:pt idx="27">
                  <c:v>31000</c:v>
                </c:pt>
                <c:pt idx="28">
                  <c:v>31000</c:v>
                </c:pt>
                <c:pt idx="29">
                  <c:v>31000</c:v>
                </c:pt>
                <c:pt idx="30">
                  <c:v>31000</c:v>
                </c:pt>
                <c:pt idx="31">
                  <c:v>31000</c:v>
                </c:pt>
                <c:pt idx="32">
                  <c:v>31000</c:v>
                </c:pt>
                <c:pt idx="33">
                  <c:v>31000</c:v>
                </c:pt>
                <c:pt idx="34">
                  <c:v>31000</c:v>
                </c:pt>
                <c:pt idx="35">
                  <c:v>31000</c:v>
                </c:pt>
                <c:pt idx="36">
                  <c:v>31000</c:v>
                </c:pt>
                <c:pt idx="37">
                  <c:v>31000</c:v>
                </c:pt>
              </c:numCache>
            </c:numRef>
          </c:val>
          <c:smooth val="0"/>
        </c:ser>
        <c:dLbls>
          <c:showLegendKey val="0"/>
          <c:showVal val="0"/>
          <c:showCatName val="0"/>
          <c:showSerName val="0"/>
          <c:showPercent val="0"/>
          <c:showBubbleSize val="0"/>
        </c:dLbls>
        <c:marker val="1"/>
        <c:smooth val="0"/>
        <c:axId val="107860352"/>
        <c:axId val="107862272"/>
      </c:lineChart>
      <c:scatterChart>
        <c:scatterStyle val="lineMarker"/>
        <c:varyColors val="0"/>
        <c:ser>
          <c:idx val="0"/>
          <c:order val="0"/>
          <c:spPr>
            <a:ln w="28575">
              <a:noFill/>
            </a:ln>
          </c:spPr>
          <c:yVal>
            <c:numRef>
              <c:f>'Income Distributions - Kempt'!$C$5:$C$40</c:f>
              <c:numCache>
                <c:formatCode>"$"#,##0.00</c:formatCode>
                <c:ptCount val="36"/>
                <c:pt idx="0">
                  <c:v>47500</c:v>
                </c:pt>
                <c:pt idx="1">
                  <c:v>55000</c:v>
                </c:pt>
                <c:pt idx="2">
                  <c:v>34000</c:v>
                </c:pt>
                <c:pt idx="3">
                  <c:v>16203</c:v>
                </c:pt>
                <c:pt idx="4">
                  <c:v>27652</c:v>
                </c:pt>
                <c:pt idx="5">
                  <c:v>34500</c:v>
                </c:pt>
                <c:pt idx="6">
                  <c:v>45000</c:v>
                </c:pt>
                <c:pt idx="7">
                  <c:v>35000</c:v>
                </c:pt>
                <c:pt idx="8">
                  <c:v>65000</c:v>
                </c:pt>
                <c:pt idx="9">
                  <c:v>49300</c:v>
                </c:pt>
                <c:pt idx="10">
                  <c:v>73000</c:v>
                </c:pt>
                <c:pt idx="11">
                  <c:v>30863</c:v>
                </c:pt>
                <c:pt idx="12">
                  <c:v>50000</c:v>
                </c:pt>
                <c:pt idx="13">
                  <c:v>40000</c:v>
                </c:pt>
                <c:pt idx="14">
                  <c:v>27885</c:v>
                </c:pt>
                <c:pt idx="15">
                  <c:v>42500</c:v>
                </c:pt>
                <c:pt idx="16">
                  <c:v>30368</c:v>
                </c:pt>
                <c:pt idx="17">
                  <c:v>34000</c:v>
                </c:pt>
                <c:pt idx="18">
                  <c:v>32000</c:v>
                </c:pt>
                <c:pt idx="19">
                  <c:v>71000</c:v>
                </c:pt>
                <c:pt idx="20">
                  <c:v>32816</c:v>
                </c:pt>
                <c:pt idx="21">
                  <c:v>32851</c:v>
                </c:pt>
                <c:pt idx="22">
                  <c:v>47000</c:v>
                </c:pt>
                <c:pt idx="23">
                  <c:v>52675</c:v>
                </c:pt>
                <c:pt idx="24">
                  <c:v>51000</c:v>
                </c:pt>
                <c:pt idx="25">
                  <c:v>44400</c:v>
                </c:pt>
                <c:pt idx="26">
                  <c:v>50000</c:v>
                </c:pt>
                <c:pt idx="27">
                  <c:v>64700</c:v>
                </c:pt>
                <c:pt idx="28">
                  <c:v>51607</c:v>
                </c:pt>
                <c:pt idx="29">
                  <c:v>67516</c:v>
                </c:pt>
                <c:pt idx="30">
                  <c:v>50459</c:v>
                </c:pt>
                <c:pt idx="31">
                  <c:v>27000</c:v>
                </c:pt>
                <c:pt idx="32">
                  <c:v>45000</c:v>
                </c:pt>
                <c:pt idx="33">
                  <c:v>50000</c:v>
                </c:pt>
                <c:pt idx="34">
                  <c:v>55042</c:v>
                </c:pt>
                <c:pt idx="35">
                  <c:v>73266</c:v>
                </c:pt>
              </c:numCache>
            </c:numRef>
          </c:yVal>
          <c:smooth val="0"/>
        </c:ser>
        <c:dLbls>
          <c:showLegendKey val="0"/>
          <c:showVal val="0"/>
          <c:showCatName val="0"/>
          <c:showSerName val="0"/>
          <c:showPercent val="0"/>
          <c:showBubbleSize val="0"/>
        </c:dLbls>
        <c:axId val="107860352"/>
        <c:axId val="107862272"/>
      </c:scatterChart>
      <c:catAx>
        <c:axId val="107860352"/>
        <c:scaling>
          <c:orientation val="minMax"/>
        </c:scaling>
        <c:delete val="0"/>
        <c:axPos val="b"/>
        <c:title>
          <c:tx>
            <c:rich>
              <a:bodyPr/>
              <a:lstStyle/>
              <a:p>
                <a:pPr>
                  <a:defRPr/>
                </a:pPr>
                <a:r>
                  <a:rPr lang="en-US" sz="1400" dirty="0">
                    <a:latin typeface="Candara" pitchFamily="34" charset="0"/>
                  </a:rPr>
                  <a:t>Total Purchasers</a:t>
                </a:r>
              </a:p>
            </c:rich>
          </c:tx>
          <c:layout/>
          <c:overlay val="0"/>
        </c:title>
        <c:majorTickMark val="none"/>
        <c:minorTickMark val="none"/>
        <c:tickLblPos val="nextTo"/>
        <c:crossAx val="107862272"/>
        <c:crosses val="autoZero"/>
        <c:auto val="1"/>
        <c:lblAlgn val="ctr"/>
        <c:lblOffset val="100"/>
        <c:tickLblSkip val="10"/>
        <c:tickMarkSkip val="10"/>
        <c:noMultiLvlLbl val="0"/>
      </c:catAx>
      <c:valAx>
        <c:axId val="107862272"/>
        <c:scaling>
          <c:orientation val="minMax"/>
        </c:scaling>
        <c:delete val="0"/>
        <c:axPos val="l"/>
        <c:majorGridlines/>
        <c:title>
          <c:tx>
            <c:rich>
              <a:bodyPr/>
              <a:lstStyle/>
              <a:p>
                <a:pPr>
                  <a:defRPr sz="1400">
                    <a:latin typeface="Candara" pitchFamily="34" charset="0"/>
                  </a:defRPr>
                </a:pPr>
                <a:r>
                  <a:rPr lang="en-US" sz="1400" b="1" dirty="0">
                    <a:latin typeface="Candara" pitchFamily="34" charset="0"/>
                  </a:rPr>
                  <a:t>Household</a:t>
                </a:r>
                <a:r>
                  <a:rPr lang="en-US" sz="1400" dirty="0">
                    <a:latin typeface="Candara" pitchFamily="34" charset="0"/>
                  </a:rPr>
                  <a:t> Income </a:t>
                </a:r>
              </a:p>
            </c:rich>
          </c:tx>
          <c:layout/>
          <c:overlay val="0"/>
        </c:title>
        <c:numFmt formatCode="&quot;$&quot;#,##0.00" sourceLinked="1"/>
        <c:majorTickMark val="none"/>
        <c:minorTickMark val="none"/>
        <c:tickLblPos val="nextTo"/>
        <c:crossAx val="107860352"/>
        <c:crosses val="autoZero"/>
        <c:crossBetween val="between"/>
      </c:valAx>
    </c:plotArea>
    <c:legend>
      <c:legendPos val="r"/>
      <c:legendEntry>
        <c:idx val="2"/>
        <c:delete val="1"/>
      </c:legendEntry>
      <c:layout>
        <c:manualLayout>
          <c:xMode val="edge"/>
          <c:yMode val="edge"/>
          <c:x val="0.74816604479544158"/>
          <c:y val="0.40403994371655738"/>
          <c:w val="0.24201485079952464"/>
          <c:h val="0.25495387765326016"/>
        </c:manualLayout>
      </c:layout>
      <c:overlay val="0"/>
      <c:txPr>
        <a:bodyPr/>
        <a:lstStyle/>
        <a:p>
          <a:pPr>
            <a:defRPr sz="1200" b="1">
              <a:latin typeface="+mn-lt"/>
            </a:defRPr>
          </a:pPr>
          <a:endParaRPr lang="en-US"/>
        </a:p>
      </c:txPr>
    </c:legend>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rawings/_rels/drawing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3.jpeg"/></Relationships>
</file>

<file path=ppt/drawings/drawing1.xml><?xml version="1.0" encoding="utf-8"?>
<c:userShapes xmlns:c="http://schemas.openxmlformats.org/drawingml/2006/chart">
  <cdr:relSizeAnchor xmlns:cdr="http://schemas.openxmlformats.org/drawingml/2006/chartDrawing">
    <cdr:from>
      <cdr:x>0.0817</cdr:x>
      <cdr:y>0.91092</cdr:y>
    </cdr:from>
    <cdr:to>
      <cdr:x>0.43464</cdr:x>
      <cdr:y>1</cdr:y>
    </cdr:to>
    <cdr:sp macro="" textlink="">
      <cdr:nvSpPr>
        <cdr:cNvPr id="2" name="TextBox 1"/>
        <cdr:cNvSpPr txBox="1"/>
      </cdr:nvSpPr>
      <cdr:spPr>
        <a:xfrm xmlns:a="http://schemas.openxmlformats.org/drawingml/2006/main">
          <a:off x="714375" y="4529138"/>
          <a:ext cx="3086100" cy="44291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0.02786</cdr:x>
      <cdr:y>0.92529</cdr:y>
    </cdr:from>
    <cdr:to>
      <cdr:x>0.24191</cdr:x>
      <cdr:y>1</cdr:y>
    </cdr:to>
    <cdr:sp macro="" textlink="">
      <cdr:nvSpPr>
        <cdr:cNvPr id="3" name="TextBox 2"/>
        <cdr:cNvSpPr txBox="1"/>
      </cdr:nvSpPr>
      <cdr:spPr>
        <a:xfrm xmlns:a="http://schemas.openxmlformats.org/drawingml/2006/main">
          <a:off x="233278" y="4078464"/>
          <a:ext cx="1792197" cy="3293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0.25163</cdr:x>
      <cdr:y>0.35484</cdr:y>
    </cdr:from>
    <cdr:to>
      <cdr:x>0.35621</cdr:x>
      <cdr:y>0.54252</cdr:y>
    </cdr:to>
    <cdr:sp macro="" textlink="">
      <cdr:nvSpPr>
        <cdr:cNvPr id="4" name="TextBox 3"/>
        <cdr:cNvSpPr txBox="1"/>
      </cdr:nvSpPr>
      <cdr:spPr>
        <a:xfrm xmlns:a="http://schemas.openxmlformats.org/drawingml/2006/main">
          <a:off x="2200275" y="172878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0.17292</cdr:x>
      <cdr:y>0.24154</cdr:y>
    </cdr:from>
    <cdr:to>
      <cdr:x>0.54923</cdr:x>
      <cdr:y>0.39713</cdr:y>
    </cdr:to>
    <cdr:pic>
      <cdr:nvPicPr>
        <cdr:cNvPr id="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447800" y="1064658"/>
          <a:ext cx="3150764" cy="685800"/>
        </a:xfrm>
        <a:prstGeom xmlns:a="http://schemas.openxmlformats.org/drawingml/2006/main" prst="rect">
          <a:avLst/>
        </a:prstGeom>
      </cdr:spPr>
    </cdr:pic>
  </cdr:relSizeAnchor>
  <cdr:relSizeAnchor xmlns:cdr="http://schemas.openxmlformats.org/drawingml/2006/chartDrawing">
    <cdr:from>
      <cdr:x>0.49145</cdr:x>
      <cdr:y>0.09473</cdr:y>
    </cdr:from>
    <cdr:to>
      <cdr:x>0.68065</cdr:x>
      <cdr:y>0.19946</cdr:y>
    </cdr:to>
    <cdr:sp macro="" textlink="">
      <cdr:nvSpPr>
        <cdr:cNvPr id="11" name="Rectangle 10"/>
        <cdr:cNvSpPr/>
      </cdr:nvSpPr>
      <cdr:spPr>
        <a:xfrm xmlns:a="http://schemas.openxmlformats.org/drawingml/2006/main">
          <a:off x="4114800" y="417530"/>
          <a:ext cx="1584176" cy="46166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b="1" dirty="0">
              <a:latin typeface="Comic Sans MS" pitchFamily="66" charset="0"/>
            </a:rPr>
            <a:t>Families</a:t>
          </a:r>
          <a:endParaRPr lang="en-US" sz="2400" dirty="0">
            <a:latin typeface="Comic Sans MS" pitchFamily="66" charset="0"/>
          </a:endParaRPr>
        </a:p>
      </cdr:txBody>
    </cdr:sp>
  </cdr:relSizeAnchor>
  <cdr:relSizeAnchor xmlns:cdr="http://schemas.openxmlformats.org/drawingml/2006/chartDrawing">
    <cdr:from>
      <cdr:x>0.13764</cdr:x>
      <cdr:y>0.1389</cdr:y>
    </cdr:from>
    <cdr:to>
      <cdr:x>0.64501</cdr:x>
      <cdr:y>0.31588</cdr:y>
    </cdr:to>
    <cdr:pic>
      <cdr:nvPicPr>
        <cdr:cNvPr id="12"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152429" y="612225"/>
          <a:ext cx="4248151" cy="780090"/>
        </a:xfrm>
        <a:prstGeom xmlns:a="http://schemas.openxmlformats.org/drawingml/2006/main" prst="rect">
          <a:avLst/>
        </a:prstGeom>
      </cdr:spPr>
    </cdr:pic>
  </cdr:relSizeAnchor>
  <cdr:relSizeAnchor xmlns:cdr="http://schemas.openxmlformats.org/drawingml/2006/chartDrawing">
    <cdr:from>
      <cdr:x>0.50055</cdr:x>
      <cdr:y>0.20274</cdr:y>
    </cdr:from>
    <cdr:to>
      <cdr:x>0.63967</cdr:x>
      <cdr:y>0.24154</cdr:y>
    </cdr:to>
    <cdr:sp macro="" textlink="">
      <cdr:nvSpPr>
        <cdr:cNvPr id="15" name="Minus 14"/>
        <cdr:cNvSpPr/>
      </cdr:nvSpPr>
      <cdr:spPr>
        <a:xfrm xmlns:a="http://schemas.openxmlformats.org/drawingml/2006/main">
          <a:off x="4191001" y="893642"/>
          <a:ext cx="1164868" cy="171016"/>
        </a:xfrm>
        <a:prstGeom xmlns:a="http://schemas.openxmlformats.org/drawingml/2006/main" prst="mathMinus">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0.8534</cdr:x>
      <cdr:y>0.83193</cdr:y>
    </cdr:from>
    <cdr:to>
      <cdr:x>0.96168</cdr:x>
      <cdr:y>0.96841</cdr:y>
    </cdr:to>
    <cdr:pic>
      <cdr:nvPicPr>
        <cdr:cNvPr id="2" name="Picture 1"/>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7251295" y="4271711"/>
          <a:ext cx="920033" cy="700786"/>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dr:relSizeAnchor xmlns:cdr="http://schemas.openxmlformats.org/drawingml/2006/chartDrawing">
    <cdr:from>
      <cdr:x>0</cdr:x>
      <cdr:y>0.93581</cdr:y>
    </cdr:from>
    <cdr:to>
      <cdr:x>0.20647</cdr:x>
      <cdr:y>1</cdr:y>
    </cdr:to>
    <cdr:pic>
      <cdr:nvPicPr>
        <cdr:cNvPr id="3" name="Picture 2"/>
        <cdr:cNvPicPr>
          <a:picLocks xmlns:a="http://schemas.openxmlformats.org/drawingml/2006/main" noChangeAspect="1" noChangeArrowheads="1"/>
        </cdr:cNvPicPr>
      </cdr:nvPicPr>
      <cdr:blipFill>
        <a:blip xmlns:a="http://schemas.openxmlformats.org/drawingml/2006/main" xmlns:r="http://schemas.openxmlformats.org/officeDocument/2006/relationships" r:embed="rId2">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0" y="4805111"/>
          <a:ext cx="1754397" cy="329614"/>
        </a:xfrm>
        <a:prstGeom xmlns:a="http://schemas.openxmlformats.org/drawingml/2006/main" prst="rect">
          <a:avLst/>
        </a:prstGeom>
        <a:noFill xmlns:a="http://schemas.openxmlformats.org/drawingml/2006/main"/>
        <a:extLst xmlns:a="http://schemas.openxmlformats.org/drawingml/2006/main">
          <a:ext uri="{909E8E84-426E-40DD-AFC4-6F175D3DCCD1}">
            <a14:hiddenFill xmlns:a14="http://schemas.microsoft.com/office/drawing/2010/main">
              <a:solidFill>
                <a:srgbClr val="FFFFFF"/>
              </a:solidFill>
            </a14:hiddenFill>
          </a:ext>
        </a:ex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D8F5E-0CB2-4699-9934-103245BD4473}" type="datetimeFigureOut">
              <a:rPr lang="en-US" smtClean="0"/>
              <a:t>4/25/2013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6ECDEA-C7EE-4164-9A53-8B3DB18AB78F}" type="slidenum">
              <a:rPr lang="en-US" smtClean="0"/>
              <a:t>‹#›</a:t>
            </a:fld>
            <a:endParaRPr lang="en-US"/>
          </a:p>
        </p:txBody>
      </p:sp>
    </p:spTree>
    <p:extLst>
      <p:ext uri="{BB962C8B-B14F-4D97-AF65-F5344CB8AC3E}">
        <p14:creationId xmlns:p14="http://schemas.microsoft.com/office/powerpoint/2010/main" val="152593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26ECDEA-C7EE-4164-9A53-8B3DB18AB78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642EE3-6525-4C3E-ADDD-319601BA8B93}" type="datetimeFigureOut">
              <a:rPr lang="en-US" smtClean="0"/>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C0F53-9E89-43B4-81F6-AFBAB6E912BF}" type="slidenum">
              <a:rPr lang="en-US" smtClean="0"/>
              <a:t>‹#›</a:t>
            </a:fld>
            <a:endParaRPr lang="en-US"/>
          </a:p>
        </p:txBody>
      </p:sp>
    </p:spTree>
    <p:extLst>
      <p:ext uri="{BB962C8B-B14F-4D97-AF65-F5344CB8AC3E}">
        <p14:creationId xmlns:p14="http://schemas.microsoft.com/office/powerpoint/2010/main" val="376611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42EE3-6525-4C3E-ADDD-319601BA8B93}" type="datetimeFigureOut">
              <a:rPr lang="en-US" smtClean="0"/>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C0F53-9E89-43B4-81F6-AFBAB6E912BF}" type="slidenum">
              <a:rPr lang="en-US" smtClean="0"/>
              <a:t>‹#›</a:t>
            </a:fld>
            <a:endParaRPr lang="en-US"/>
          </a:p>
        </p:txBody>
      </p:sp>
    </p:spTree>
    <p:extLst>
      <p:ext uri="{BB962C8B-B14F-4D97-AF65-F5344CB8AC3E}">
        <p14:creationId xmlns:p14="http://schemas.microsoft.com/office/powerpoint/2010/main" val="216789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42EE3-6525-4C3E-ADDD-319601BA8B93}" type="datetimeFigureOut">
              <a:rPr lang="en-US" smtClean="0"/>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C0F53-9E89-43B4-81F6-AFBAB6E912BF}" type="slidenum">
              <a:rPr lang="en-US" smtClean="0"/>
              <a:t>‹#›</a:t>
            </a:fld>
            <a:endParaRPr lang="en-US"/>
          </a:p>
        </p:txBody>
      </p:sp>
    </p:spTree>
    <p:extLst>
      <p:ext uri="{BB962C8B-B14F-4D97-AF65-F5344CB8AC3E}">
        <p14:creationId xmlns:p14="http://schemas.microsoft.com/office/powerpoint/2010/main" val="250350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642EE3-6525-4C3E-ADDD-319601BA8B93}" type="datetimeFigureOut">
              <a:rPr lang="en-US" smtClean="0"/>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C0F53-9E89-43B4-81F6-AFBAB6E912BF}" type="slidenum">
              <a:rPr lang="en-US" smtClean="0"/>
              <a:t>‹#›</a:t>
            </a:fld>
            <a:endParaRPr lang="en-US"/>
          </a:p>
        </p:txBody>
      </p:sp>
    </p:spTree>
    <p:extLst>
      <p:ext uri="{BB962C8B-B14F-4D97-AF65-F5344CB8AC3E}">
        <p14:creationId xmlns:p14="http://schemas.microsoft.com/office/powerpoint/2010/main" val="60635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642EE3-6525-4C3E-ADDD-319601BA8B93}" type="datetimeFigureOut">
              <a:rPr lang="en-US" smtClean="0"/>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0C0F53-9E89-43B4-81F6-AFBAB6E912BF}" type="slidenum">
              <a:rPr lang="en-US" smtClean="0"/>
              <a:t>‹#›</a:t>
            </a:fld>
            <a:endParaRPr lang="en-US"/>
          </a:p>
        </p:txBody>
      </p:sp>
    </p:spTree>
    <p:extLst>
      <p:ext uri="{BB962C8B-B14F-4D97-AF65-F5344CB8AC3E}">
        <p14:creationId xmlns:p14="http://schemas.microsoft.com/office/powerpoint/2010/main" val="3719606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642EE3-6525-4C3E-ADDD-319601BA8B93}" type="datetimeFigureOut">
              <a:rPr lang="en-US" smtClean="0"/>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C0F53-9E89-43B4-81F6-AFBAB6E912BF}" type="slidenum">
              <a:rPr lang="en-US" smtClean="0"/>
              <a:t>‹#›</a:t>
            </a:fld>
            <a:endParaRPr lang="en-US"/>
          </a:p>
        </p:txBody>
      </p:sp>
    </p:spTree>
    <p:extLst>
      <p:ext uri="{BB962C8B-B14F-4D97-AF65-F5344CB8AC3E}">
        <p14:creationId xmlns:p14="http://schemas.microsoft.com/office/powerpoint/2010/main" val="4213784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642EE3-6525-4C3E-ADDD-319601BA8B93}" type="datetimeFigureOut">
              <a:rPr lang="en-US" smtClean="0"/>
              <a:t>4/25/2013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0C0F53-9E89-43B4-81F6-AFBAB6E912BF}" type="slidenum">
              <a:rPr lang="en-US" smtClean="0"/>
              <a:t>‹#›</a:t>
            </a:fld>
            <a:endParaRPr lang="en-US"/>
          </a:p>
        </p:txBody>
      </p:sp>
    </p:spTree>
    <p:extLst>
      <p:ext uri="{BB962C8B-B14F-4D97-AF65-F5344CB8AC3E}">
        <p14:creationId xmlns:p14="http://schemas.microsoft.com/office/powerpoint/2010/main" val="186046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642EE3-6525-4C3E-ADDD-319601BA8B93}" type="datetimeFigureOut">
              <a:rPr lang="en-US" smtClean="0"/>
              <a:t>4/25/2013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0C0F53-9E89-43B4-81F6-AFBAB6E912BF}" type="slidenum">
              <a:rPr lang="en-US" smtClean="0"/>
              <a:t>‹#›</a:t>
            </a:fld>
            <a:endParaRPr lang="en-US"/>
          </a:p>
        </p:txBody>
      </p:sp>
    </p:spTree>
    <p:extLst>
      <p:ext uri="{BB962C8B-B14F-4D97-AF65-F5344CB8AC3E}">
        <p14:creationId xmlns:p14="http://schemas.microsoft.com/office/powerpoint/2010/main" val="2335983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42EE3-6525-4C3E-ADDD-319601BA8B93}" type="datetimeFigureOut">
              <a:rPr lang="en-US" smtClean="0"/>
              <a:t>4/25/2013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0C0F53-9E89-43B4-81F6-AFBAB6E912BF}" type="slidenum">
              <a:rPr lang="en-US" smtClean="0"/>
              <a:t>‹#›</a:t>
            </a:fld>
            <a:endParaRPr lang="en-US"/>
          </a:p>
        </p:txBody>
      </p:sp>
    </p:spTree>
    <p:extLst>
      <p:ext uri="{BB962C8B-B14F-4D97-AF65-F5344CB8AC3E}">
        <p14:creationId xmlns:p14="http://schemas.microsoft.com/office/powerpoint/2010/main" val="81339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42EE3-6525-4C3E-ADDD-319601BA8B93}" type="datetimeFigureOut">
              <a:rPr lang="en-US" smtClean="0"/>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C0F53-9E89-43B4-81F6-AFBAB6E912BF}" type="slidenum">
              <a:rPr lang="en-US" smtClean="0"/>
              <a:t>‹#›</a:t>
            </a:fld>
            <a:endParaRPr lang="en-US"/>
          </a:p>
        </p:txBody>
      </p:sp>
    </p:spTree>
    <p:extLst>
      <p:ext uri="{BB962C8B-B14F-4D97-AF65-F5344CB8AC3E}">
        <p14:creationId xmlns:p14="http://schemas.microsoft.com/office/powerpoint/2010/main" val="2679672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642EE3-6525-4C3E-ADDD-319601BA8B93}" type="datetimeFigureOut">
              <a:rPr lang="en-US" smtClean="0"/>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0C0F53-9E89-43B4-81F6-AFBAB6E912BF}" type="slidenum">
              <a:rPr lang="en-US" smtClean="0"/>
              <a:t>‹#›</a:t>
            </a:fld>
            <a:endParaRPr lang="en-US"/>
          </a:p>
        </p:txBody>
      </p:sp>
    </p:spTree>
    <p:extLst>
      <p:ext uri="{BB962C8B-B14F-4D97-AF65-F5344CB8AC3E}">
        <p14:creationId xmlns:p14="http://schemas.microsoft.com/office/powerpoint/2010/main" val="132955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42EE3-6525-4C3E-ADDD-319601BA8B93}" type="datetimeFigureOut">
              <a:rPr lang="en-US" smtClean="0"/>
              <a:t>4/25/2013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C0F53-9E89-43B4-81F6-AFBAB6E912BF}" type="slidenum">
              <a:rPr lang="en-US" smtClean="0"/>
              <a:t>‹#›</a:t>
            </a:fld>
            <a:endParaRPr lang="en-US"/>
          </a:p>
        </p:txBody>
      </p:sp>
    </p:spTree>
    <p:extLst>
      <p:ext uri="{BB962C8B-B14F-4D97-AF65-F5344CB8AC3E}">
        <p14:creationId xmlns:p14="http://schemas.microsoft.com/office/powerpoint/2010/main" val="2447662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hoacorp.ca/"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kemptvillemeadows.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219075" y="219075"/>
            <a:ext cx="8728075" cy="2295525"/>
            <a:chOff x="346" y="346"/>
            <a:chExt cx="13745" cy="3614"/>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 y="346"/>
              <a:ext cx="13745" cy="352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a:grpSpLocks/>
            </p:cNvGrpSpPr>
            <p:nvPr/>
          </p:nvGrpSpPr>
          <p:grpSpPr bwMode="auto">
            <a:xfrm>
              <a:off x="10577" y="3931"/>
              <a:ext cx="1994" cy="2"/>
              <a:chOff x="10577" y="3931"/>
              <a:chExt cx="1994" cy="2"/>
            </a:xfrm>
          </p:grpSpPr>
          <p:sp>
            <p:nvSpPr>
              <p:cNvPr id="6" name="Freeform 5"/>
              <p:cNvSpPr>
                <a:spLocks/>
              </p:cNvSpPr>
              <p:nvPr/>
            </p:nvSpPr>
            <p:spPr bwMode="auto">
              <a:xfrm>
                <a:off x="10577" y="3931"/>
                <a:ext cx="1994" cy="2"/>
              </a:xfrm>
              <a:custGeom>
                <a:avLst/>
                <a:gdLst>
                  <a:gd name="T0" fmla="+- 0 10577 10577"/>
                  <a:gd name="T1" fmla="*/ T0 w 1994"/>
                  <a:gd name="T2" fmla="+- 0 12571 10577"/>
                  <a:gd name="T3" fmla="*/ T2 w 1994"/>
                </a:gdLst>
                <a:ahLst/>
                <a:cxnLst>
                  <a:cxn ang="0">
                    <a:pos x="T1" y="0"/>
                  </a:cxn>
                  <a:cxn ang="0">
                    <a:pos x="T3" y="0"/>
                  </a:cxn>
                </a:cxnLst>
                <a:rect l="0" t="0" r="r" b="b"/>
                <a:pathLst>
                  <a:path w="1994">
                    <a:moveTo>
                      <a:pt x="0" y="0"/>
                    </a:moveTo>
                    <a:lnTo>
                      <a:pt x="1994" y="0"/>
                    </a:lnTo>
                  </a:path>
                </a:pathLst>
              </a:custGeom>
              <a:noFill/>
              <a:ln w="36576">
                <a:solidFill>
                  <a:srgbClr val="A8DBFB"/>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8" name="Group 7"/>
          <p:cNvGrpSpPr>
            <a:grpSpLocks/>
          </p:cNvGrpSpPr>
          <p:nvPr/>
        </p:nvGrpSpPr>
        <p:grpSpPr bwMode="auto">
          <a:xfrm>
            <a:off x="211138" y="228600"/>
            <a:ext cx="8761412" cy="6096000"/>
            <a:chOff x="332" y="360"/>
            <a:chExt cx="13797" cy="9892"/>
          </a:xfrm>
        </p:grpSpPr>
        <p:pic>
          <p:nvPicPr>
            <p:cNvPr id="102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 y="360"/>
              <a:ext cx="13694" cy="745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9"/>
            <p:cNvGrpSpPr>
              <a:grpSpLocks/>
            </p:cNvGrpSpPr>
            <p:nvPr/>
          </p:nvGrpSpPr>
          <p:grpSpPr bwMode="auto">
            <a:xfrm>
              <a:off x="9524" y="6620"/>
              <a:ext cx="4530" cy="1124"/>
              <a:chOff x="9524" y="6620"/>
              <a:chExt cx="4530" cy="1124"/>
            </a:xfrm>
          </p:grpSpPr>
          <p:sp>
            <p:nvSpPr>
              <p:cNvPr id="19" name="Freeform 10"/>
              <p:cNvSpPr>
                <a:spLocks/>
              </p:cNvSpPr>
              <p:nvPr/>
            </p:nvSpPr>
            <p:spPr bwMode="auto">
              <a:xfrm>
                <a:off x="9524" y="6620"/>
                <a:ext cx="4530" cy="1124"/>
              </a:xfrm>
              <a:custGeom>
                <a:avLst/>
                <a:gdLst>
                  <a:gd name="T0" fmla="+- 0 14053 9524"/>
                  <a:gd name="T1" fmla="*/ T0 w 4530"/>
                  <a:gd name="T2" fmla="+- 0 6620 6620"/>
                  <a:gd name="T3" fmla="*/ 6620 h 1124"/>
                  <a:gd name="T4" fmla="+- 0 14043 9524"/>
                  <a:gd name="T5" fmla="*/ T4 w 4530"/>
                  <a:gd name="T6" fmla="+- 0 6620 6620"/>
                  <a:gd name="T7" fmla="*/ 6620 h 1124"/>
                  <a:gd name="T8" fmla="+- 0 13852 9524"/>
                  <a:gd name="T9" fmla="*/ T8 w 4530"/>
                  <a:gd name="T10" fmla="+- 0 6651 6620"/>
                  <a:gd name="T11" fmla="*/ 6651 h 1124"/>
                  <a:gd name="T12" fmla="+- 0 13658 9524"/>
                  <a:gd name="T13" fmla="*/ T12 w 4530"/>
                  <a:gd name="T14" fmla="+- 0 6687 6620"/>
                  <a:gd name="T15" fmla="*/ 6687 h 1124"/>
                  <a:gd name="T16" fmla="+- 0 13257 9524"/>
                  <a:gd name="T17" fmla="*/ T16 w 4530"/>
                  <a:gd name="T18" fmla="+- 0 6764 6620"/>
                  <a:gd name="T19" fmla="*/ 6764 h 1124"/>
                  <a:gd name="T20" fmla="+- 0 12835 9524"/>
                  <a:gd name="T21" fmla="*/ T20 w 4530"/>
                  <a:gd name="T22" fmla="+- 0 6855 6620"/>
                  <a:gd name="T23" fmla="*/ 6855 h 1124"/>
                  <a:gd name="T24" fmla="+- 0 12393 9524"/>
                  <a:gd name="T25" fmla="*/ T24 w 4530"/>
                  <a:gd name="T26" fmla="+- 0 6961 6620"/>
                  <a:gd name="T27" fmla="*/ 6961 h 1124"/>
                  <a:gd name="T28" fmla="+- 0 11988 9524"/>
                  <a:gd name="T29" fmla="*/ T28 w 4530"/>
                  <a:gd name="T30" fmla="+- 0 7063 6620"/>
                  <a:gd name="T31" fmla="*/ 7063 h 1124"/>
                  <a:gd name="T32" fmla="+- 0 10849 9524"/>
                  <a:gd name="T33" fmla="*/ T32 w 4530"/>
                  <a:gd name="T34" fmla="+- 0 7319 6620"/>
                  <a:gd name="T35" fmla="*/ 7319 h 1124"/>
                  <a:gd name="T36" fmla="+- 0 10501 9524"/>
                  <a:gd name="T37" fmla="*/ T36 w 4530"/>
                  <a:gd name="T38" fmla="+- 0 7389 6620"/>
                  <a:gd name="T39" fmla="*/ 7389 h 1124"/>
                  <a:gd name="T40" fmla="+- 0 9838 9524"/>
                  <a:gd name="T41" fmla="*/ T40 w 4530"/>
                  <a:gd name="T42" fmla="+- 0 7512 6620"/>
                  <a:gd name="T43" fmla="*/ 7512 h 1124"/>
                  <a:gd name="T44" fmla="+- 0 9524 9524"/>
                  <a:gd name="T45" fmla="*/ T44 w 4530"/>
                  <a:gd name="T46" fmla="+- 0 7565 6620"/>
                  <a:gd name="T47" fmla="*/ 7565 h 1124"/>
                  <a:gd name="T48" fmla="+- 0 9949 9524"/>
                  <a:gd name="T49" fmla="*/ T48 w 4530"/>
                  <a:gd name="T50" fmla="+- 0 7625 6620"/>
                  <a:gd name="T51" fmla="*/ 7625 h 1124"/>
                  <a:gd name="T52" fmla="+- 0 10150 9524"/>
                  <a:gd name="T53" fmla="*/ T52 w 4530"/>
                  <a:gd name="T54" fmla="+- 0 7649 6620"/>
                  <a:gd name="T55" fmla="*/ 7649 h 1124"/>
                  <a:gd name="T56" fmla="+- 0 10538 9524"/>
                  <a:gd name="T57" fmla="*/ T56 w 4530"/>
                  <a:gd name="T58" fmla="+- 0 7692 6620"/>
                  <a:gd name="T59" fmla="*/ 7692 h 1124"/>
                  <a:gd name="T60" fmla="+- 0 10900 9524"/>
                  <a:gd name="T61" fmla="*/ T60 w 4530"/>
                  <a:gd name="T62" fmla="+- 0 7720 6620"/>
                  <a:gd name="T63" fmla="*/ 7720 h 1124"/>
                  <a:gd name="T64" fmla="+- 0 11074 9524"/>
                  <a:gd name="T65" fmla="*/ T64 w 4530"/>
                  <a:gd name="T66" fmla="+- 0 7730 6620"/>
                  <a:gd name="T67" fmla="*/ 7730 h 1124"/>
                  <a:gd name="T68" fmla="+- 0 11244 9524"/>
                  <a:gd name="T69" fmla="*/ T68 w 4530"/>
                  <a:gd name="T70" fmla="+- 0 7737 6620"/>
                  <a:gd name="T71" fmla="*/ 7737 h 1124"/>
                  <a:gd name="T72" fmla="+- 0 11566 9524"/>
                  <a:gd name="T73" fmla="*/ T72 w 4530"/>
                  <a:gd name="T74" fmla="+- 0 7744 6620"/>
                  <a:gd name="T75" fmla="*/ 7744 h 1124"/>
                  <a:gd name="T76" fmla="+- 0 11720 9524"/>
                  <a:gd name="T77" fmla="*/ T76 w 4530"/>
                  <a:gd name="T78" fmla="+- 0 7744 6620"/>
                  <a:gd name="T79" fmla="*/ 7744 h 1124"/>
                  <a:gd name="T80" fmla="+- 0 12018 9524"/>
                  <a:gd name="T81" fmla="*/ T80 w 4530"/>
                  <a:gd name="T82" fmla="+- 0 7737 6620"/>
                  <a:gd name="T83" fmla="*/ 7737 h 1124"/>
                  <a:gd name="T84" fmla="+- 0 12158 9524"/>
                  <a:gd name="T85" fmla="*/ T84 w 4530"/>
                  <a:gd name="T86" fmla="+- 0 7730 6620"/>
                  <a:gd name="T87" fmla="*/ 7730 h 1124"/>
                  <a:gd name="T88" fmla="+- 0 12426 9524"/>
                  <a:gd name="T89" fmla="*/ T88 w 4530"/>
                  <a:gd name="T90" fmla="+- 0 7709 6620"/>
                  <a:gd name="T91" fmla="*/ 7709 h 1124"/>
                  <a:gd name="T92" fmla="+- 0 12557 9524"/>
                  <a:gd name="T93" fmla="*/ T92 w 4530"/>
                  <a:gd name="T94" fmla="+- 0 7695 6620"/>
                  <a:gd name="T95" fmla="*/ 7695 h 1124"/>
                  <a:gd name="T96" fmla="+- 0 12805 9524"/>
                  <a:gd name="T97" fmla="*/ T96 w 4530"/>
                  <a:gd name="T98" fmla="+- 0 7660 6620"/>
                  <a:gd name="T99" fmla="*/ 7660 h 1124"/>
                  <a:gd name="T100" fmla="+- 0 13039 9524"/>
                  <a:gd name="T101" fmla="*/ T100 w 4530"/>
                  <a:gd name="T102" fmla="+- 0 7618 6620"/>
                  <a:gd name="T103" fmla="*/ 7618 h 1124"/>
                  <a:gd name="T104" fmla="+- 0 13260 9524"/>
                  <a:gd name="T105" fmla="*/ T104 w 4530"/>
                  <a:gd name="T106" fmla="+- 0 7569 6620"/>
                  <a:gd name="T107" fmla="*/ 7569 h 1124"/>
                  <a:gd name="T108" fmla="+- 0 13471 9524"/>
                  <a:gd name="T109" fmla="*/ T108 w 4530"/>
                  <a:gd name="T110" fmla="+- 0 7512 6620"/>
                  <a:gd name="T111" fmla="*/ 7512 h 1124"/>
                  <a:gd name="T112" fmla="+- 0 13672 9524"/>
                  <a:gd name="T113" fmla="*/ T112 w 4530"/>
                  <a:gd name="T114" fmla="+- 0 7449 6620"/>
                  <a:gd name="T115" fmla="*/ 7449 h 1124"/>
                  <a:gd name="T116" fmla="+- 0 13863 9524"/>
                  <a:gd name="T117" fmla="*/ T116 w 4530"/>
                  <a:gd name="T118" fmla="+- 0 7379 6620"/>
                  <a:gd name="T119" fmla="*/ 7379 h 1124"/>
                  <a:gd name="T120" fmla="+- 0 14047 9524"/>
                  <a:gd name="T121" fmla="*/ T120 w 4530"/>
                  <a:gd name="T122" fmla="+- 0 7305 6620"/>
                  <a:gd name="T123" fmla="*/ 7305 h 1124"/>
                  <a:gd name="T124" fmla="+- 0 14053 9524"/>
                  <a:gd name="T125" fmla="*/ T124 w 4530"/>
                  <a:gd name="T126" fmla="+- 0 7302 6620"/>
                  <a:gd name="T127" fmla="*/ 7302 h 1124"/>
                  <a:gd name="T128" fmla="+- 0 14053 9524"/>
                  <a:gd name="T129" fmla="*/ T128 w 4530"/>
                  <a:gd name="T130" fmla="+- 0 6620 6620"/>
                  <a:gd name="T131" fmla="*/ 6620 h 1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530" h="1124">
                    <a:moveTo>
                      <a:pt x="4529" y="0"/>
                    </a:moveTo>
                    <a:lnTo>
                      <a:pt x="4519" y="0"/>
                    </a:lnTo>
                    <a:lnTo>
                      <a:pt x="4328" y="31"/>
                    </a:lnTo>
                    <a:lnTo>
                      <a:pt x="4134" y="67"/>
                    </a:lnTo>
                    <a:lnTo>
                      <a:pt x="3733" y="144"/>
                    </a:lnTo>
                    <a:lnTo>
                      <a:pt x="3311" y="235"/>
                    </a:lnTo>
                    <a:lnTo>
                      <a:pt x="2869" y="341"/>
                    </a:lnTo>
                    <a:lnTo>
                      <a:pt x="2464" y="443"/>
                    </a:lnTo>
                    <a:lnTo>
                      <a:pt x="1325" y="699"/>
                    </a:lnTo>
                    <a:lnTo>
                      <a:pt x="977" y="769"/>
                    </a:lnTo>
                    <a:lnTo>
                      <a:pt x="314" y="892"/>
                    </a:lnTo>
                    <a:lnTo>
                      <a:pt x="0" y="945"/>
                    </a:lnTo>
                    <a:lnTo>
                      <a:pt x="425" y="1005"/>
                    </a:lnTo>
                    <a:lnTo>
                      <a:pt x="626" y="1029"/>
                    </a:lnTo>
                    <a:lnTo>
                      <a:pt x="1014" y="1072"/>
                    </a:lnTo>
                    <a:lnTo>
                      <a:pt x="1376" y="1100"/>
                    </a:lnTo>
                    <a:lnTo>
                      <a:pt x="1550" y="1110"/>
                    </a:lnTo>
                    <a:lnTo>
                      <a:pt x="1720" y="1117"/>
                    </a:lnTo>
                    <a:lnTo>
                      <a:pt x="2042" y="1124"/>
                    </a:lnTo>
                    <a:lnTo>
                      <a:pt x="2196" y="1124"/>
                    </a:lnTo>
                    <a:lnTo>
                      <a:pt x="2494" y="1117"/>
                    </a:lnTo>
                    <a:lnTo>
                      <a:pt x="2634" y="1110"/>
                    </a:lnTo>
                    <a:lnTo>
                      <a:pt x="2902" y="1089"/>
                    </a:lnTo>
                    <a:lnTo>
                      <a:pt x="3033" y="1075"/>
                    </a:lnTo>
                    <a:lnTo>
                      <a:pt x="3281" y="1040"/>
                    </a:lnTo>
                    <a:lnTo>
                      <a:pt x="3515" y="998"/>
                    </a:lnTo>
                    <a:lnTo>
                      <a:pt x="3736" y="949"/>
                    </a:lnTo>
                    <a:lnTo>
                      <a:pt x="3947" y="892"/>
                    </a:lnTo>
                    <a:lnTo>
                      <a:pt x="4148" y="829"/>
                    </a:lnTo>
                    <a:lnTo>
                      <a:pt x="4339" y="759"/>
                    </a:lnTo>
                    <a:lnTo>
                      <a:pt x="4523" y="685"/>
                    </a:lnTo>
                    <a:lnTo>
                      <a:pt x="4529" y="682"/>
                    </a:lnTo>
                    <a:lnTo>
                      <a:pt x="4529"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11"/>
            <p:cNvGrpSpPr>
              <a:grpSpLocks/>
            </p:cNvGrpSpPr>
            <p:nvPr/>
          </p:nvGrpSpPr>
          <p:grpSpPr bwMode="auto">
            <a:xfrm>
              <a:off x="4125" y="6418"/>
              <a:ext cx="8731" cy="1339"/>
              <a:chOff x="4125" y="6418"/>
              <a:chExt cx="8731" cy="1339"/>
            </a:xfrm>
          </p:grpSpPr>
          <p:sp>
            <p:nvSpPr>
              <p:cNvPr id="18" name="Freeform 12"/>
              <p:cNvSpPr>
                <a:spLocks/>
              </p:cNvSpPr>
              <p:nvPr/>
            </p:nvSpPr>
            <p:spPr bwMode="auto">
              <a:xfrm>
                <a:off x="4125" y="6418"/>
                <a:ext cx="8731" cy="1339"/>
              </a:xfrm>
              <a:custGeom>
                <a:avLst/>
                <a:gdLst>
                  <a:gd name="T0" fmla="+- 0 5467 4125"/>
                  <a:gd name="T1" fmla="*/ T0 w 8731"/>
                  <a:gd name="T2" fmla="+- 0 6418 6418"/>
                  <a:gd name="T3" fmla="*/ 6418 h 1339"/>
                  <a:gd name="T4" fmla="+- 0 5203 4125"/>
                  <a:gd name="T5" fmla="*/ T4 w 8731"/>
                  <a:gd name="T6" fmla="+- 0 6418 6418"/>
                  <a:gd name="T7" fmla="*/ 6418 h 1339"/>
                  <a:gd name="T8" fmla="+- 0 4955 4125"/>
                  <a:gd name="T9" fmla="*/ T8 w 8731"/>
                  <a:gd name="T10" fmla="+- 0 6425 6418"/>
                  <a:gd name="T11" fmla="*/ 6425 h 1339"/>
                  <a:gd name="T12" fmla="+- 0 4724 4125"/>
                  <a:gd name="T13" fmla="*/ T12 w 8731"/>
                  <a:gd name="T14" fmla="+- 0 6435 6418"/>
                  <a:gd name="T15" fmla="*/ 6435 h 1339"/>
                  <a:gd name="T16" fmla="+- 0 4510 4125"/>
                  <a:gd name="T17" fmla="*/ T16 w 8731"/>
                  <a:gd name="T18" fmla="+- 0 6453 6418"/>
                  <a:gd name="T19" fmla="*/ 6453 h 1339"/>
                  <a:gd name="T20" fmla="+- 0 4309 4125"/>
                  <a:gd name="T21" fmla="*/ T20 w 8731"/>
                  <a:gd name="T22" fmla="+- 0 6474 6418"/>
                  <a:gd name="T23" fmla="*/ 6474 h 1339"/>
                  <a:gd name="T24" fmla="+- 0 4125 4125"/>
                  <a:gd name="T25" fmla="*/ T24 w 8731"/>
                  <a:gd name="T26" fmla="+- 0 6502 6418"/>
                  <a:gd name="T27" fmla="*/ 6502 h 1339"/>
                  <a:gd name="T28" fmla="+- 0 4651 4125"/>
                  <a:gd name="T29" fmla="*/ T28 w 8731"/>
                  <a:gd name="T30" fmla="+- 0 6569 6418"/>
                  <a:gd name="T31" fmla="*/ 6569 h 1339"/>
                  <a:gd name="T32" fmla="+- 0 5216 4125"/>
                  <a:gd name="T33" fmla="*/ T32 w 8731"/>
                  <a:gd name="T34" fmla="+- 0 6664 6418"/>
                  <a:gd name="T35" fmla="*/ 6664 h 1339"/>
                  <a:gd name="T36" fmla="+- 0 5822 4125"/>
                  <a:gd name="T37" fmla="*/ T36 w 8731"/>
                  <a:gd name="T38" fmla="+- 0 6787 6418"/>
                  <a:gd name="T39" fmla="*/ 6787 h 1339"/>
                  <a:gd name="T40" fmla="+- 0 6144 4125"/>
                  <a:gd name="T41" fmla="*/ T40 w 8731"/>
                  <a:gd name="T42" fmla="+- 0 6857 6418"/>
                  <a:gd name="T43" fmla="*/ 6857 h 1339"/>
                  <a:gd name="T44" fmla="+- 0 7064 4125"/>
                  <a:gd name="T45" fmla="*/ T44 w 8731"/>
                  <a:gd name="T46" fmla="+- 0 7082 6418"/>
                  <a:gd name="T47" fmla="*/ 7082 h 1339"/>
                  <a:gd name="T48" fmla="+- 0 8156 4125"/>
                  <a:gd name="T49" fmla="*/ T48 w 8731"/>
                  <a:gd name="T50" fmla="+- 0 7324 6418"/>
                  <a:gd name="T51" fmla="*/ 7324 h 1339"/>
                  <a:gd name="T52" fmla="+- 0 8414 4125"/>
                  <a:gd name="T53" fmla="*/ T52 w 8731"/>
                  <a:gd name="T54" fmla="+- 0 7374 6418"/>
                  <a:gd name="T55" fmla="*/ 7374 h 1339"/>
                  <a:gd name="T56" fmla="+- 0 8658 4125"/>
                  <a:gd name="T57" fmla="*/ T56 w 8731"/>
                  <a:gd name="T58" fmla="+- 0 7423 6418"/>
                  <a:gd name="T59" fmla="*/ 7423 h 1339"/>
                  <a:gd name="T60" fmla="+- 0 8899 4125"/>
                  <a:gd name="T61" fmla="*/ T60 w 8731"/>
                  <a:gd name="T62" fmla="+- 0 7468 6418"/>
                  <a:gd name="T63" fmla="*/ 7468 h 1339"/>
                  <a:gd name="T64" fmla="+- 0 9361 4125"/>
                  <a:gd name="T65" fmla="*/ T64 w 8731"/>
                  <a:gd name="T66" fmla="+- 0 7546 6418"/>
                  <a:gd name="T67" fmla="*/ 7546 h 1339"/>
                  <a:gd name="T68" fmla="+- 0 9582 4125"/>
                  <a:gd name="T69" fmla="*/ T68 w 8731"/>
                  <a:gd name="T70" fmla="+- 0 7581 6418"/>
                  <a:gd name="T71" fmla="*/ 7581 h 1339"/>
                  <a:gd name="T72" fmla="+- 0 10004 4125"/>
                  <a:gd name="T73" fmla="*/ T72 w 8731"/>
                  <a:gd name="T74" fmla="+- 0 7637 6418"/>
                  <a:gd name="T75" fmla="*/ 7637 h 1339"/>
                  <a:gd name="T76" fmla="+- 0 10402 4125"/>
                  <a:gd name="T77" fmla="*/ T76 w 8731"/>
                  <a:gd name="T78" fmla="+- 0 7686 6418"/>
                  <a:gd name="T79" fmla="*/ 7686 h 1339"/>
                  <a:gd name="T80" fmla="+- 0 10593 4125"/>
                  <a:gd name="T81" fmla="*/ T80 w 8731"/>
                  <a:gd name="T82" fmla="+- 0 7704 6418"/>
                  <a:gd name="T83" fmla="*/ 7704 h 1339"/>
                  <a:gd name="T84" fmla="+- 0 10955 4125"/>
                  <a:gd name="T85" fmla="*/ T84 w 8731"/>
                  <a:gd name="T86" fmla="+- 0 7732 6418"/>
                  <a:gd name="T87" fmla="*/ 7732 h 1339"/>
                  <a:gd name="T88" fmla="+- 0 11129 4125"/>
                  <a:gd name="T89" fmla="*/ T88 w 8731"/>
                  <a:gd name="T90" fmla="+- 0 7743 6418"/>
                  <a:gd name="T91" fmla="*/ 7743 h 1339"/>
                  <a:gd name="T92" fmla="+- 0 11464 4125"/>
                  <a:gd name="T93" fmla="*/ T92 w 8731"/>
                  <a:gd name="T94" fmla="+- 0 7757 6418"/>
                  <a:gd name="T95" fmla="*/ 7757 h 1339"/>
                  <a:gd name="T96" fmla="+- 0 11775 4125"/>
                  <a:gd name="T97" fmla="*/ T96 w 8731"/>
                  <a:gd name="T98" fmla="+- 0 7757 6418"/>
                  <a:gd name="T99" fmla="*/ 7757 h 1339"/>
                  <a:gd name="T100" fmla="+- 0 12070 4125"/>
                  <a:gd name="T101" fmla="*/ T100 w 8731"/>
                  <a:gd name="T102" fmla="+- 0 7750 6418"/>
                  <a:gd name="T103" fmla="*/ 7750 h 1339"/>
                  <a:gd name="T104" fmla="+- 0 12210 4125"/>
                  <a:gd name="T105" fmla="*/ T104 w 8731"/>
                  <a:gd name="T106" fmla="+- 0 7743 6418"/>
                  <a:gd name="T107" fmla="*/ 7743 h 1339"/>
                  <a:gd name="T108" fmla="+- 0 12348 4125"/>
                  <a:gd name="T109" fmla="*/ T108 w 8731"/>
                  <a:gd name="T110" fmla="+- 0 7732 6418"/>
                  <a:gd name="T111" fmla="*/ 7732 h 1339"/>
                  <a:gd name="T112" fmla="+- 0 12736 4125"/>
                  <a:gd name="T113" fmla="*/ T112 w 8731"/>
                  <a:gd name="T114" fmla="+- 0 7690 6418"/>
                  <a:gd name="T115" fmla="*/ 7690 h 1339"/>
                  <a:gd name="T116" fmla="+- 0 12856 4125"/>
                  <a:gd name="T117" fmla="*/ T116 w 8731"/>
                  <a:gd name="T118" fmla="+- 0 7672 6418"/>
                  <a:gd name="T119" fmla="*/ 7672 h 1339"/>
                  <a:gd name="T120" fmla="+- 0 12468 4125"/>
                  <a:gd name="T121" fmla="*/ T120 w 8731"/>
                  <a:gd name="T122" fmla="+- 0 7623 6418"/>
                  <a:gd name="T123" fmla="*/ 7623 h 1339"/>
                  <a:gd name="T124" fmla="+- 0 12056 4125"/>
                  <a:gd name="T125" fmla="*/ T124 w 8731"/>
                  <a:gd name="T126" fmla="+- 0 7563 6418"/>
                  <a:gd name="T127" fmla="*/ 7563 h 1339"/>
                  <a:gd name="T128" fmla="+- 0 11162 4125"/>
                  <a:gd name="T129" fmla="*/ T128 w 8731"/>
                  <a:gd name="T130" fmla="+- 0 7409 6418"/>
                  <a:gd name="T131" fmla="*/ 7409 h 1339"/>
                  <a:gd name="T132" fmla="+- 0 10677 4125"/>
                  <a:gd name="T133" fmla="*/ T132 w 8731"/>
                  <a:gd name="T134" fmla="+- 0 7310 6418"/>
                  <a:gd name="T135" fmla="*/ 7310 h 1339"/>
                  <a:gd name="T136" fmla="+- 0 10165 4125"/>
                  <a:gd name="T137" fmla="*/ T136 w 8731"/>
                  <a:gd name="T138" fmla="+- 0 7201 6418"/>
                  <a:gd name="T139" fmla="*/ 7201 h 1339"/>
                  <a:gd name="T140" fmla="+- 0 8615 4125"/>
                  <a:gd name="T141" fmla="*/ T140 w 8731"/>
                  <a:gd name="T142" fmla="+- 0 6832 6418"/>
                  <a:gd name="T143" fmla="*/ 6832 h 1339"/>
                  <a:gd name="T144" fmla="+- 0 8193 4125"/>
                  <a:gd name="T145" fmla="*/ T144 w 8731"/>
                  <a:gd name="T146" fmla="+- 0 6741 6418"/>
                  <a:gd name="T147" fmla="*/ 6741 h 1339"/>
                  <a:gd name="T148" fmla="+- 0 7791 4125"/>
                  <a:gd name="T149" fmla="*/ T148 w 8731"/>
                  <a:gd name="T150" fmla="+- 0 6664 6418"/>
                  <a:gd name="T151" fmla="*/ 6664 h 1339"/>
                  <a:gd name="T152" fmla="+- 0 7597 4125"/>
                  <a:gd name="T153" fmla="*/ T152 w 8731"/>
                  <a:gd name="T154" fmla="+- 0 6629 6418"/>
                  <a:gd name="T155" fmla="*/ 6629 h 1339"/>
                  <a:gd name="T156" fmla="+- 0 7406 4125"/>
                  <a:gd name="T157" fmla="*/ T156 w 8731"/>
                  <a:gd name="T158" fmla="+- 0 6597 6418"/>
                  <a:gd name="T159" fmla="*/ 6597 h 1339"/>
                  <a:gd name="T160" fmla="+- 0 7222 4125"/>
                  <a:gd name="T161" fmla="*/ T160 w 8731"/>
                  <a:gd name="T162" fmla="+- 0 6569 6418"/>
                  <a:gd name="T163" fmla="*/ 6569 h 1339"/>
                  <a:gd name="T164" fmla="+- 0 6689 4125"/>
                  <a:gd name="T165" fmla="*/ T164 w 8731"/>
                  <a:gd name="T166" fmla="+- 0 6499 6418"/>
                  <a:gd name="T167" fmla="*/ 6499 h 1339"/>
                  <a:gd name="T168" fmla="+- 0 6358 4125"/>
                  <a:gd name="T169" fmla="*/ T168 w 8731"/>
                  <a:gd name="T170" fmla="+- 0 6467 6418"/>
                  <a:gd name="T171" fmla="*/ 6467 h 1339"/>
                  <a:gd name="T172" fmla="+- 0 6047 4125"/>
                  <a:gd name="T173" fmla="*/ T172 w 8731"/>
                  <a:gd name="T174" fmla="+- 0 6442 6418"/>
                  <a:gd name="T175" fmla="*/ 6442 h 1339"/>
                  <a:gd name="T176" fmla="+- 0 5749 4125"/>
                  <a:gd name="T177" fmla="*/ T176 w 8731"/>
                  <a:gd name="T178" fmla="+- 0 6425 6418"/>
                  <a:gd name="T179" fmla="*/ 6425 h 1339"/>
                  <a:gd name="T180" fmla="+- 0 5467 4125"/>
                  <a:gd name="T181" fmla="*/ T180 w 8731"/>
                  <a:gd name="T182" fmla="+- 0 6418 6418"/>
                  <a:gd name="T183" fmla="*/ 6418 h 13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8731" h="1339">
                    <a:moveTo>
                      <a:pt x="1342" y="0"/>
                    </a:moveTo>
                    <a:lnTo>
                      <a:pt x="1078" y="0"/>
                    </a:lnTo>
                    <a:lnTo>
                      <a:pt x="830" y="7"/>
                    </a:lnTo>
                    <a:lnTo>
                      <a:pt x="599" y="17"/>
                    </a:lnTo>
                    <a:lnTo>
                      <a:pt x="385" y="35"/>
                    </a:lnTo>
                    <a:lnTo>
                      <a:pt x="184" y="56"/>
                    </a:lnTo>
                    <a:lnTo>
                      <a:pt x="0" y="84"/>
                    </a:lnTo>
                    <a:lnTo>
                      <a:pt x="526" y="151"/>
                    </a:lnTo>
                    <a:lnTo>
                      <a:pt x="1091" y="246"/>
                    </a:lnTo>
                    <a:lnTo>
                      <a:pt x="1697" y="369"/>
                    </a:lnTo>
                    <a:lnTo>
                      <a:pt x="2019" y="439"/>
                    </a:lnTo>
                    <a:lnTo>
                      <a:pt x="2939" y="664"/>
                    </a:lnTo>
                    <a:lnTo>
                      <a:pt x="4031" y="906"/>
                    </a:lnTo>
                    <a:lnTo>
                      <a:pt x="4289" y="956"/>
                    </a:lnTo>
                    <a:lnTo>
                      <a:pt x="4533" y="1005"/>
                    </a:lnTo>
                    <a:lnTo>
                      <a:pt x="4774" y="1050"/>
                    </a:lnTo>
                    <a:lnTo>
                      <a:pt x="5236" y="1128"/>
                    </a:lnTo>
                    <a:lnTo>
                      <a:pt x="5457" y="1163"/>
                    </a:lnTo>
                    <a:lnTo>
                      <a:pt x="5879" y="1219"/>
                    </a:lnTo>
                    <a:lnTo>
                      <a:pt x="6277" y="1268"/>
                    </a:lnTo>
                    <a:lnTo>
                      <a:pt x="6468" y="1286"/>
                    </a:lnTo>
                    <a:lnTo>
                      <a:pt x="6830" y="1314"/>
                    </a:lnTo>
                    <a:lnTo>
                      <a:pt x="7004" y="1325"/>
                    </a:lnTo>
                    <a:lnTo>
                      <a:pt x="7339" y="1339"/>
                    </a:lnTo>
                    <a:lnTo>
                      <a:pt x="7650" y="1339"/>
                    </a:lnTo>
                    <a:lnTo>
                      <a:pt x="7945" y="1332"/>
                    </a:lnTo>
                    <a:lnTo>
                      <a:pt x="8085" y="1325"/>
                    </a:lnTo>
                    <a:lnTo>
                      <a:pt x="8223" y="1314"/>
                    </a:lnTo>
                    <a:lnTo>
                      <a:pt x="8611" y="1272"/>
                    </a:lnTo>
                    <a:lnTo>
                      <a:pt x="8731" y="1254"/>
                    </a:lnTo>
                    <a:lnTo>
                      <a:pt x="8343" y="1205"/>
                    </a:lnTo>
                    <a:lnTo>
                      <a:pt x="7931" y="1145"/>
                    </a:lnTo>
                    <a:lnTo>
                      <a:pt x="7037" y="991"/>
                    </a:lnTo>
                    <a:lnTo>
                      <a:pt x="6552" y="892"/>
                    </a:lnTo>
                    <a:lnTo>
                      <a:pt x="6040" y="783"/>
                    </a:lnTo>
                    <a:lnTo>
                      <a:pt x="4490" y="414"/>
                    </a:lnTo>
                    <a:lnTo>
                      <a:pt x="4068" y="323"/>
                    </a:lnTo>
                    <a:lnTo>
                      <a:pt x="3666" y="246"/>
                    </a:lnTo>
                    <a:lnTo>
                      <a:pt x="3472" y="211"/>
                    </a:lnTo>
                    <a:lnTo>
                      <a:pt x="3281" y="179"/>
                    </a:lnTo>
                    <a:lnTo>
                      <a:pt x="3097" y="151"/>
                    </a:lnTo>
                    <a:lnTo>
                      <a:pt x="2564" y="81"/>
                    </a:lnTo>
                    <a:lnTo>
                      <a:pt x="2233" y="49"/>
                    </a:lnTo>
                    <a:lnTo>
                      <a:pt x="1922" y="24"/>
                    </a:lnTo>
                    <a:lnTo>
                      <a:pt x="1624" y="7"/>
                    </a:lnTo>
                    <a:lnTo>
                      <a:pt x="1342"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3"/>
            <p:cNvGrpSpPr>
              <a:grpSpLocks/>
            </p:cNvGrpSpPr>
            <p:nvPr/>
          </p:nvGrpSpPr>
          <p:grpSpPr bwMode="auto">
            <a:xfrm>
              <a:off x="4455" y="6437"/>
              <a:ext cx="8611" cy="1219"/>
              <a:chOff x="4455" y="6437"/>
              <a:chExt cx="8611" cy="1219"/>
            </a:xfrm>
          </p:grpSpPr>
          <p:sp>
            <p:nvSpPr>
              <p:cNvPr id="17" name="Freeform 14"/>
              <p:cNvSpPr>
                <a:spLocks/>
              </p:cNvSpPr>
              <p:nvPr/>
            </p:nvSpPr>
            <p:spPr bwMode="auto">
              <a:xfrm>
                <a:off x="4455" y="6437"/>
                <a:ext cx="8611" cy="1219"/>
              </a:xfrm>
              <a:custGeom>
                <a:avLst/>
                <a:gdLst>
                  <a:gd name="T0" fmla="+- 0 4455 4455"/>
                  <a:gd name="T1" fmla="*/ T0 w 8611"/>
                  <a:gd name="T2" fmla="+- 0 6560 6437"/>
                  <a:gd name="T3" fmla="*/ 6560 h 1219"/>
                  <a:gd name="T4" fmla="+- 0 4485 4455"/>
                  <a:gd name="T5" fmla="*/ T4 w 8611"/>
                  <a:gd name="T6" fmla="+- 0 6553 6437"/>
                  <a:gd name="T7" fmla="*/ 6553 h 1219"/>
                  <a:gd name="T8" fmla="+- 0 4575 4455"/>
                  <a:gd name="T9" fmla="*/ T8 w 8611"/>
                  <a:gd name="T10" fmla="+- 0 6535 6437"/>
                  <a:gd name="T11" fmla="*/ 6535 h 1219"/>
                  <a:gd name="T12" fmla="+- 0 4729 4455"/>
                  <a:gd name="T13" fmla="*/ T12 w 8611"/>
                  <a:gd name="T14" fmla="+- 0 6511 6437"/>
                  <a:gd name="T15" fmla="*/ 6511 h 1219"/>
                  <a:gd name="T16" fmla="+- 0 4830 4455"/>
                  <a:gd name="T17" fmla="*/ T16 w 8611"/>
                  <a:gd name="T18" fmla="+- 0 6497 6437"/>
                  <a:gd name="T19" fmla="*/ 6497 h 1219"/>
                  <a:gd name="T20" fmla="+- 0 4947 4455"/>
                  <a:gd name="T21" fmla="*/ T20 w 8611"/>
                  <a:gd name="T22" fmla="+- 0 6483 6437"/>
                  <a:gd name="T23" fmla="*/ 6483 h 1219"/>
                  <a:gd name="T24" fmla="+- 0 5077 4455"/>
                  <a:gd name="T25" fmla="*/ T24 w 8611"/>
                  <a:gd name="T26" fmla="+- 0 6472 6437"/>
                  <a:gd name="T27" fmla="*/ 6472 h 1219"/>
                  <a:gd name="T28" fmla="+- 0 5228 4455"/>
                  <a:gd name="T29" fmla="*/ T28 w 8611"/>
                  <a:gd name="T30" fmla="+- 0 6462 6437"/>
                  <a:gd name="T31" fmla="*/ 6462 h 1219"/>
                  <a:gd name="T32" fmla="+- 0 5392 4455"/>
                  <a:gd name="T33" fmla="*/ T32 w 8611"/>
                  <a:gd name="T34" fmla="+- 0 6451 6437"/>
                  <a:gd name="T35" fmla="*/ 6451 h 1219"/>
                  <a:gd name="T36" fmla="+- 0 5576 4455"/>
                  <a:gd name="T37" fmla="*/ T36 w 8611"/>
                  <a:gd name="T38" fmla="+- 0 6444 6437"/>
                  <a:gd name="T39" fmla="*/ 6444 h 1219"/>
                  <a:gd name="T40" fmla="+- 0 5777 4455"/>
                  <a:gd name="T41" fmla="*/ T40 w 8611"/>
                  <a:gd name="T42" fmla="+- 0 6441 6437"/>
                  <a:gd name="T43" fmla="*/ 6441 h 1219"/>
                  <a:gd name="T44" fmla="+- 0 5995 4455"/>
                  <a:gd name="T45" fmla="*/ T44 w 8611"/>
                  <a:gd name="T46" fmla="+- 0 6437 6437"/>
                  <a:gd name="T47" fmla="*/ 6437 h 1219"/>
                  <a:gd name="T48" fmla="+- 0 6229 4455"/>
                  <a:gd name="T49" fmla="*/ T48 w 8611"/>
                  <a:gd name="T50" fmla="+- 0 6441 6437"/>
                  <a:gd name="T51" fmla="*/ 6441 h 1219"/>
                  <a:gd name="T52" fmla="+- 0 6480 4455"/>
                  <a:gd name="T53" fmla="*/ T52 w 8611"/>
                  <a:gd name="T54" fmla="+- 0 6448 6437"/>
                  <a:gd name="T55" fmla="*/ 6448 h 1219"/>
                  <a:gd name="T56" fmla="+- 0 6751 4455"/>
                  <a:gd name="T57" fmla="*/ T56 w 8611"/>
                  <a:gd name="T58" fmla="+- 0 6462 6437"/>
                  <a:gd name="T59" fmla="*/ 6462 h 1219"/>
                  <a:gd name="T60" fmla="+- 0 7039 4455"/>
                  <a:gd name="T61" fmla="*/ T60 w 8611"/>
                  <a:gd name="T62" fmla="+- 0 6479 6437"/>
                  <a:gd name="T63" fmla="*/ 6479 h 1219"/>
                  <a:gd name="T64" fmla="+- 0 7344 4455"/>
                  <a:gd name="T65" fmla="*/ T64 w 8611"/>
                  <a:gd name="T66" fmla="+- 0 6507 6437"/>
                  <a:gd name="T67" fmla="*/ 6507 h 1219"/>
                  <a:gd name="T68" fmla="+- 0 7669 4455"/>
                  <a:gd name="T69" fmla="*/ T68 w 8611"/>
                  <a:gd name="T70" fmla="+- 0 6539 6437"/>
                  <a:gd name="T71" fmla="*/ 6539 h 1219"/>
                  <a:gd name="T72" fmla="+- 0 8014 4455"/>
                  <a:gd name="T73" fmla="*/ T72 w 8611"/>
                  <a:gd name="T74" fmla="+- 0 6578 6437"/>
                  <a:gd name="T75" fmla="*/ 6578 h 1219"/>
                  <a:gd name="T76" fmla="+- 0 8375 4455"/>
                  <a:gd name="T77" fmla="*/ T76 w 8611"/>
                  <a:gd name="T78" fmla="+- 0 6623 6437"/>
                  <a:gd name="T79" fmla="*/ 6623 h 1219"/>
                  <a:gd name="T80" fmla="+- 0 8757 4455"/>
                  <a:gd name="T81" fmla="*/ T80 w 8611"/>
                  <a:gd name="T82" fmla="+- 0 6680 6437"/>
                  <a:gd name="T83" fmla="*/ 6680 h 1219"/>
                  <a:gd name="T84" fmla="+- 0 9155 4455"/>
                  <a:gd name="T85" fmla="*/ T84 w 8611"/>
                  <a:gd name="T86" fmla="+- 0 6743 6437"/>
                  <a:gd name="T87" fmla="*/ 6743 h 1219"/>
                  <a:gd name="T88" fmla="+- 0 9574 4455"/>
                  <a:gd name="T89" fmla="*/ T88 w 8611"/>
                  <a:gd name="T90" fmla="+- 0 6817 6437"/>
                  <a:gd name="T91" fmla="*/ 6817 h 1219"/>
                  <a:gd name="T92" fmla="+- 0 10012 4455"/>
                  <a:gd name="T93" fmla="*/ T92 w 8611"/>
                  <a:gd name="T94" fmla="+- 0 6904 6437"/>
                  <a:gd name="T95" fmla="*/ 6904 h 1219"/>
                  <a:gd name="T96" fmla="+- 0 10471 4455"/>
                  <a:gd name="T97" fmla="*/ T96 w 8611"/>
                  <a:gd name="T98" fmla="+- 0 6999 6437"/>
                  <a:gd name="T99" fmla="*/ 6999 h 1219"/>
                  <a:gd name="T100" fmla="+- 0 10950 4455"/>
                  <a:gd name="T101" fmla="*/ T100 w 8611"/>
                  <a:gd name="T102" fmla="+- 0 7105 6437"/>
                  <a:gd name="T103" fmla="*/ 7105 h 1219"/>
                  <a:gd name="T104" fmla="+- 0 11449 4455"/>
                  <a:gd name="T105" fmla="*/ T104 w 8611"/>
                  <a:gd name="T106" fmla="+- 0 7224 6437"/>
                  <a:gd name="T107" fmla="*/ 7224 h 1219"/>
                  <a:gd name="T108" fmla="+- 0 11968 4455"/>
                  <a:gd name="T109" fmla="*/ T108 w 8611"/>
                  <a:gd name="T110" fmla="+- 0 7354 6437"/>
                  <a:gd name="T111" fmla="*/ 7354 h 1219"/>
                  <a:gd name="T112" fmla="+- 0 12507 4455"/>
                  <a:gd name="T113" fmla="*/ T112 w 8611"/>
                  <a:gd name="T114" fmla="+- 0 7498 6437"/>
                  <a:gd name="T115" fmla="*/ 7498 h 1219"/>
                  <a:gd name="T116" fmla="+- 0 13066 4455"/>
                  <a:gd name="T117" fmla="*/ T116 w 8611"/>
                  <a:gd name="T118" fmla="+- 0 7656 6437"/>
                  <a:gd name="T119" fmla="*/ 7656 h 12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8611" h="1219">
                    <a:moveTo>
                      <a:pt x="0" y="123"/>
                    </a:moveTo>
                    <a:lnTo>
                      <a:pt x="30" y="116"/>
                    </a:lnTo>
                    <a:lnTo>
                      <a:pt x="120" y="98"/>
                    </a:lnTo>
                    <a:lnTo>
                      <a:pt x="274" y="74"/>
                    </a:lnTo>
                    <a:lnTo>
                      <a:pt x="375" y="60"/>
                    </a:lnTo>
                    <a:lnTo>
                      <a:pt x="492" y="46"/>
                    </a:lnTo>
                    <a:lnTo>
                      <a:pt x="622" y="35"/>
                    </a:lnTo>
                    <a:lnTo>
                      <a:pt x="773" y="25"/>
                    </a:lnTo>
                    <a:lnTo>
                      <a:pt x="937" y="14"/>
                    </a:lnTo>
                    <a:lnTo>
                      <a:pt x="1121" y="7"/>
                    </a:lnTo>
                    <a:lnTo>
                      <a:pt x="1322" y="4"/>
                    </a:lnTo>
                    <a:lnTo>
                      <a:pt x="1540" y="0"/>
                    </a:lnTo>
                    <a:lnTo>
                      <a:pt x="1774" y="4"/>
                    </a:lnTo>
                    <a:lnTo>
                      <a:pt x="2025" y="11"/>
                    </a:lnTo>
                    <a:lnTo>
                      <a:pt x="2296" y="25"/>
                    </a:lnTo>
                    <a:lnTo>
                      <a:pt x="2584" y="42"/>
                    </a:lnTo>
                    <a:lnTo>
                      <a:pt x="2889" y="70"/>
                    </a:lnTo>
                    <a:lnTo>
                      <a:pt x="3214" y="102"/>
                    </a:lnTo>
                    <a:lnTo>
                      <a:pt x="3559" y="141"/>
                    </a:lnTo>
                    <a:lnTo>
                      <a:pt x="3920" y="186"/>
                    </a:lnTo>
                    <a:lnTo>
                      <a:pt x="4302" y="243"/>
                    </a:lnTo>
                    <a:lnTo>
                      <a:pt x="4700" y="306"/>
                    </a:lnTo>
                    <a:lnTo>
                      <a:pt x="5119" y="380"/>
                    </a:lnTo>
                    <a:lnTo>
                      <a:pt x="5557" y="467"/>
                    </a:lnTo>
                    <a:lnTo>
                      <a:pt x="6016" y="562"/>
                    </a:lnTo>
                    <a:lnTo>
                      <a:pt x="6495" y="668"/>
                    </a:lnTo>
                    <a:lnTo>
                      <a:pt x="6994" y="787"/>
                    </a:lnTo>
                    <a:lnTo>
                      <a:pt x="7513" y="917"/>
                    </a:lnTo>
                    <a:lnTo>
                      <a:pt x="8052" y="1061"/>
                    </a:lnTo>
                    <a:lnTo>
                      <a:pt x="8611" y="1219"/>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2" name="Group 15"/>
            <p:cNvGrpSpPr>
              <a:grpSpLocks/>
            </p:cNvGrpSpPr>
            <p:nvPr/>
          </p:nvGrpSpPr>
          <p:grpSpPr bwMode="auto">
            <a:xfrm>
              <a:off x="8834" y="6416"/>
              <a:ext cx="5209" cy="1026"/>
              <a:chOff x="8834" y="6416"/>
              <a:chExt cx="5209" cy="1026"/>
            </a:xfrm>
          </p:grpSpPr>
          <p:sp>
            <p:nvSpPr>
              <p:cNvPr id="16" name="Freeform 16"/>
              <p:cNvSpPr>
                <a:spLocks/>
              </p:cNvSpPr>
              <p:nvPr/>
            </p:nvSpPr>
            <p:spPr bwMode="auto">
              <a:xfrm>
                <a:off x="8834" y="6416"/>
                <a:ext cx="5209" cy="1026"/>
              </a:xfrm>
              <a:custGeom>
                <a:avLst/>
                <a:gdLst>
                  <a:gd name="T0" fmla="+- 0 8834 8834"/>
                  <a:gd name="T1" fmla="*/ T0 w 5209"/>
                  <a:gd name="T2" fmla="+- 0 7442 6416"/>
                  <a:gd name="T3" fmla="*/ 7442 h 1026"/>
                  <a:gd name="T4" fmla="+- 0 8984 8834"/>
                  <a:gd name="T5" fmla="*/ T4 w 5209"/>
                  <a:gd name="T6" fmla="+- 0 7400 6416"/>
                  <a:gd name="T7" fmla="*/ 7400 h 1026"/>
                  <a:gd name="T8" fmla="+- 0 9396 8834"/>
                  <a:gd name="T9" fmla="*/ T8 w 5209"/>
                  <a:gd name="T10" fmla="+- 0 7291 6416"/>
                  <a:gd name="T11" fmla="*/ 7291 h 1026"/>
                  <a:gd name="T12" fmla="+- 0 9681 8834"/>
                  <a:gd name="T13" fmla="*/ T12 w 5209"/>
                  <a:gd name="T14" fmla="+- 0 7217 6416"/>
                  <a:gd name="T15" fmla="*/ 7217 h 1026"/>
                  <a:gd name="T16" fmla="+- 0 10009 8834"/>
                  <a:gd name="T17" fmla="*/ T16 w 5209"/>
                  <a:gd name="T18" fmla="+- 0 7136 6416"/>
                  <a:gd name="T19" fmla="*/ 7136 h 1026"/>
                  <a:gd name="T20" fmla="+- 0 10374 8834"/>
                  <a:gd name="T21" fmla="*/ T20 w 5209"/>
                  <a:gd name="T22" fmla="+- 0 7049 6416"/>
                  <a:gd name="T23" fmla="*/ 7049 h 1026"/>
                  <a:gd name="T24" fmla="+- 0 10766 8834"/>
                  <a:gd name="T25" fmla="*/ T24 w 5209"/>
                  <a:gd name="T26" fmla="+- 0 6954 6416"/>
                  <a:gd name="T27" fmla="*/ 6954 h 1026"/>
                  <a:gd name="T28" fmla="+- 0 11181 8834"/>
                  <a:gd name="T29" fmla="*/ T28 w 5209"/>
                  <a:gd name="T30" fmla="+- 0 6862 6416"/>
                  <a:gd name="T31" fmla="*/ 6862 h 1026"/>
                  <a:gd name="T32" fmla="+- 0 11606 8834"/>
                  <a:gd name="T33" fmla="*/ T32 w 5209"/>
                  <a:gd name="T34" fmla="+- 0 6771 6416"/>
                  <a:gd name="T35" fmla="*/ 6771 h 1026"/>
                  <a:gd name="T36" fmla="+- 0 12041 8834"/>
                  <a:gd name="T37" fmla="*/ T36 w 5209"/>
                  <a:gd name="T38" fmla="+- 0 6687 6416"/>
                  <a:gd name="T39" fmla="*/ 6687 h 1026"/>
                  <a:gd name="T40" fmla="+- 0 12473 8834"/>
                  <a:gd name="T41" fmla="*/ T40 w 5209"/>
                  <a:gd name="T42" fmla="+- 0 6606 6416"/>
                  <a:gd name="T43" fmla="*/ 6606 h 1026"/>
                  <a:gd name="T44" fmla="+- 0 12687 8834"/>
                  <a:gd name="T45" fmla="*/ T44 w 5209"/>
                  <a:gd name="T46" fmla="+- 0 6571 6416"/>
                  <a:gd name="T47" fmla="*/ 6571 h 1026"/>
                  <a:gd name="T48" fmla="+- 0 12895 8834"/>
                  <a:gd name="T49" fmla="*/ T48 w 5209"/>
                  <a:gd name="T50" fmla="+- 0 6535 6416"/>
                  <a:gd name="T51" fmla="*/ 6535 h 1026"/>
                  <a:gd name="T52" fmla="+- 0 13103 8834"/>
                  <a:gd name="T53" fmla="*/ T52 w 5209"/>
                  <a:gd name="T54" fmla="+- 0 6507 6416"/>
                  <a:gd name="T55" fmla="*/ 6507 h 1026"/>
                  <a:gd name="T56" fmla="+- 0 13303 8834"/>
                  <a:gd name="T57" fmla="*/ T56 w 5209"/>
                  <a:gd name="T58" fmla="+- 0 6479 6416"/>
                  <a:gd name="T59" fmla="*/ 6479 h 1026"/>
                  <a:gd name="T60" fmla="+- 0 13501 8834"/>
                  <a:gd name="T61" fmla="*/ T60 w 5209"/>
                  <a:gd name="T62" fmla="+- 0 6458 6416"/>
                  <a:gd name="T63" fmla="*/ 6458 h 1026"/>
                  <a:gd name="T64" fmla="+- 0 13688 8834"/>
                  <a:gd name="T65" fmla="*/ T64 w 5209"/>
                  <a:gd name="T66" fmla="+- 0 6441 6416"/>
                  <a:gd name="T67" fmla="*/ 6441 h 1026"/>
                  <a:gd name="T68" fmla="+- 0 13869 8834"/>
                  <a:gd name="T69" fmla="*/ T68 w 5209"/>
                  <a:gd name="T70" fmla="+- 0 6427 6416"/>
                  <a:gd name="T71" fmla="*/ 6427 h 1026"/>
                  <a:gd name="T72" fmla="+- 0 14043 8834"/>
                  <a:gd name="T73" fmla="*/ T72 w 5209"/>
                  <a:gd name="T74" fmla="+- 0 6416 6416"/>
                  <a:gd name="T75" fmla="*/ 6416 h 10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209" h="1026">
                    <a:moveTo>
                      <a:pt x="0" y="1026"/>
                    </a:moveTo>
                    <a:lnTo>
                      <a:pt x="150" y="984"/>
                    </a:lnTo>
                    <a:lnTo>
                      <a:pt x="562" y="875"/>
                    </a:lnTo>
                    <a:lnTo>
                      <a:pt x="847" y="801"/>
                    </a:lnTo>
                    <a:lnTo>
                      <a:pt x="1175" y="720"/>
                    </a:lnTo>
                    <a:lnTo>
                      <a:pt x="1540" y="633"/>
                    </a:lnTo>
                    <a:lnTo>
                      <a:pt x="1932" y="538"/>
                    </a:lnTo>
                    <a:lnTo>
                      <a:pt x="2347" y="446"/>
                    </a:lnTo>
                    <a:lnTo>
                      <a:pt x="2772" y="355"/>
                    </a:lnTo>
                    <a:lnTo>
                      <a:pt x="3207" y="271"/>
                    </a:lnTo>
                    <a:lnTo>
                      <a:pt x="3639" y="190"/>
                    </a:lnTo>
                    <a:lnTo>
                      <a:pt x="3853" y="155"/>
                    </a:lnTo>
                    <a:lnTo>
                      <a:pt x="4061" y="119"/>
                    </a:lnTo>
                    <a:lnTo>
                      <a:pt x="4269" y="91"/>
                    </a:lnTo>
                    <a:lnTo>
                      <a:pt x="4469" y="63"/>
                    </a:lnTo>
                    <a:lnTo>
                      <a:pt x="4667" y="42"/>
                    </a:lnTo>
                    <a:lnTo>
                      <a:pt x="4854" y="25"/>
                    </a:lnTo>
                    <a:lnTo>
                      <a:pt x="5035" y="11"/>
                    </a:lnTo>
                    <a:lnTo>
                      <a:pt x="5209" y="0"/>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17"/>
            <p:cNvGrpSpPr>
              <a:grpSpLocks/>
            </p:cNvGrpSpPr>
            <p:nvPr/>
          </p:nvGrpSpPr>
          <p:grpSpPr bwMode="auto">
            <a:xfrm>
              <a:off x="333" y="6391"/>
              <a:ext cx="13738" cy="2094"/>
              <a:chOff x="333" y="6391"/>
              <a:chExt cx="13738" cy="2094"/>
            </a:xfrm>
          </p:grpSpPr>
          <p:sp>
            <p:nvSpPr>
              <p:cNvPr id="14" name="Freeform 18"/>
              <p:cNvSpPr>
                <a:spLocks/>
              </p:cNvSpPr>
              <p:nvPr/>
            </p:nvSpPr>
            <p:spPr bwMode="auto">
              <a:xfrm>
                <a:off x="333" y="6391"/>
                <a:ext cx="13738" cy="2094"/>
              </a:xfrm>
              <a:custGeom>
                <a:avLst/>
                <a:gdLst>
                  <a:gd name="T0" fmla="+- 0 2784 333"/>
                  <a:gd name="T1" fmla="*/ T0 w 13738"/>
                  <a:gd name="T2" fmla="+- 0 6391 6391"/>
                  <a:gd name="T3" fmla="*/ 6391 h 2094"/>
                  <a:gd name="T4" fmla="+- 0 2542 333"/>
                  <a:gd name="T5" fmla="*/ T4 w 13738"/>
                  <a:gd name="T6" fmla="+- 0 6391 6391"/>
                  <a:gd name="T7" fmla="*/ 6391 h 2094"/>
                  <a:gd name="T8" fmla="+- 0 2315 333"/>
                  <a:gd name="T9" fmla="*/ T8 w 13738"/>
                  <a:gd name="T10" fmla="+- 0 6398 6391"/>
                  <a:gd name="T11" fmla="*/ 6398 h 2094"/>
                  <a:gd name="T12" fmla="+- 0 2100 333"/>
                  <a:gd name="T13" fmla="*/ T12 w 13738"/>
                  <a:gd name="T14" fmla="+- 0 6409 6391"/>
                  <a:gd name="T15" fmla="*/ 6409 h 2094"/>
                  <a:gd name="T16" fmla="+- 0 1711 333"/>
                  <a:gd name="T17" fmla="*/ T16 w 13738"/>
                  <a:gd name="T18" fmla="+- 0 6444 6391"/>
                  <a:gd name="T19" fmla="*/ 6444 h 2094"/>
                  <a:gd name="T20" fmla="+- 0 1533 333"/>
                  <a:gd name="T21" fmla="*/ T20 w 13738"/>
                  <a:gd name="T22" fmla="+- 0 6469 6391"/>
                  <a:gd name="T23" fmla="*/ 6469 h 2094"/>
                  <a:gd name="T24" fmla="+- 0 1373 333"/>
                  <a:gd name="T25" fmla="*/ T24 w 13738"/>
                  <a:gd name="T26" fmla="+- 0 6493 6391"/>
                  <a:gd name="T27" fmla="*/ 6493 h 2094"/>
                  <a:gd name="T28" fmla="+- 0 1222 333"/>
                  <a:gd name="T29" fmla="*/ T28 w 13738"/>
                  <a:gd name="T30" fmla="+- 0 6521 6391"/>
                  <a:gd name="T31" fmla="*/ 6521 h 2094"/>
                  <a:gd name="T32" fmla="+- 0 1088 333"/>
                  <a:gd name="T33" fmla="*/ T32 w 13738"/>
                  <a:gd name="T34" fmla="+- 0 6553 6391"/>
                  <a:gd name="T35" fmla="*/ 6553 h 2094"/>
                  <a:gd name="T36" fmla="+- 0 960 333"/>
                  <a:gd name="T37" fmla="*/ T36 w 13738"/>
                  <a:gd name="T38" fmla="+- 0 6581 6391"/>
                  <a:gd name="T39" fmla="*/ 6581 h 2094"/>
                  <a:gd name="T40" fmla="+- 0 850 333"/>
                  <a:gd name="T41" fmla="*/ T40 w 13738"/>
                  <a:gd name="T42" fmla="+- 0 6613 6391"/>
                  <a:gd name="T43" fmla="*/ 6613 h 2094"/>
                  <a:gd name="T44" fmla="+- 0 659 333"/>
                  <a:gd name="T45" fmla="*/ T44 w 13738"/>
                  <a:gd name="T46" fmla="+- 0 6673 6391"/>
                  <a:gd name="T47" fmla="*/ 6673 h 2094"/>
                  <a:gd name="T48" fmla="+- 0 581 333"/>
                  <a:gd name="T49" fmla="*/ T48 w 13738"/>
                  <a:gd name="T50" fmla="+- 0 6701 6391"/>
                  <a:gd name="T51" fmla="*/ 6701 h 2094"/>
                  <a:gd name="T52" fmla="+- 0 414 333"/>
                  <a:gd name="T53" fmla="*/ T52 w 13738"/>
                  <a:gd name="T54" fmla="+- 0 6771 6391"/>
                  <a:gd name="T55" fmla="*/ 6771 h 2094"/>
                  <a:gd name="T56" fmla="+- 0 333 333"/>
                  <a:gd name="T57" fmla="*/ T56 w 13738"/>
                  <a:gd name="T58" fmla="+- 0 6813 6391"/>
                  <a:gd name="T59" fmla="*/ 6813 h 2094"/>
                  <a:gd name="T60" fmla="+- 0 333 333"/>
                  <a:gd name="T61" fmla="*/ T60 w 13738"/>
                  <a:gd name="T62" fmla="+- 0 8486 6391"/>
                  <a:gd name="T63" fmla="*/ 8486 h 2094"/>
                  <a:gd name="T64" fmla="+- 0 14064 333"/>
                  <a:gd name="T65" fmla="*/ T64 w 13738"/>
                  <a:gd name="T66" fmla="+- 0 8486 6391"/>
                  <a:gd name="T67" fmla="*/ 8486 h 2094"/>
                  <a:gd name="T68" fmla="+- 0 14071 333"/>
                  <a:gd name="T69" fmla="*/ T68 w 13738"/>
                  <a:gd name="T70" fmla="+- 0 8475 6391"/>
                  <a:gd name="T71" fmla="*/ 8475 h 2094"/>
                  <a:gd name="T72" fmla="+- 0 14071 333"/>
                  <a:gd name="T73" fmla="*/ T72 w 13738"/>
                  <a:gd name="T74" fmla="+- 0 7730 6391"/>
                  <a:gd name="T75" fmla="*/ 7730 h 2094"/>
                  <a:gd name="T76" fmla="+- 0 11644 333"/>
                  <a:gd name="T77" fmla="*/ T76 w 13738"/>
                  <a:gd name="T78" fmla="+- 0 7730 6391"/>
                  <a:gd name="T79" fmla="*/ 7730 h 2094"/>
                  <a:gd name="T80" fmla="+- 0 11426 333"/>
                  <a:gd name="T81" fmla="*/ T80 w 13738"/>
                  <a:gd name="T82" fmla="+- 0 7727 6391"/>
                  <a:gd name="T83" fmla="*/ 7727 h 2094"/>
                  <a:gd name="T84" fmla="+- 0 11198 333"/>
                  <a:gd name="T85" fmla="*/ T84 w 13738"/>
                  <a:gd name="T86" fmla="+- 0 7720 6391"/>
                  <a:gd name="T87" fmla="*/ 7720 h 2094"/>
                  <a:gd name="T88" fmla="+- 0 10963 333"/>
                  <a:gd name="T89" fmla="*/ T88 w 13738"/>
                  <a:gd name="T90" fmla="+- 0 7709 6391"/>
                  <a:gd name="T91" fmla="*/ 7709 h 2094"/>
                  <a:gd name="T92" fmla="+- 0 10719 333"/>
                  <a:gd name="T93" fmla="*/ T92 w 13738"/>
                  <a:gd name="T94" fmla="+- 0 7692 6391"/>
                  <a:gd name="T95" fmla="*/ 7692 h 2094"/>
                  <a:gd name="T96" fmla="+- 0 10192 333"/>
                  <a:gd name="T97" fmla="*/ T96 w 13738"/>
                  <a:gd name="T98" fmla="+- 0 7639 6391"/>
                  <a:gd name="T99" fmla="*/ 7639 h 2094"/>
                  <a:gd name="T100" fmla="+- 0 9626 333"/>
                  <a:gd name="T101" fmla="*/ T100 w 13738"/>
                  <a:gd name="T102" fmla="+- 0 7565 6391"/>
                  <a:gd name="T103" fmla="*/ 7565 h 2094"/>
                  <a:gd name="T104" fmla="+- 0 9324 333"/>
                  <a:gd name="T105" fmla="*/ T104 w 13738"/>
                  <a:gd name="T106" fmla="+- 0 7519 6391"/>
                  <a:gd name="T107" fmla="*/ 7519 h 2094"/>
                  <a:gd name="T108" fmla="+- 0 9009 333"/>
                  <a:gd name="T109" fmla="*/ T108 w 13738"/>
                  <a:gd name="T110" fmla="+- 0 7467 6391"/>
                  <a:gd name="T111" fmla="*/ 7467 h 2094"/>
                  <a:gd name="T112" fmla="+- 0 8684 333"/>
                  <a:gd name="T113" fmla="*/ T112 w 13738"/>
                  <a:gd name="T114" fmla="+- 0 7407 6391"/>
                  <a:gd name="T115" fmla="*/ 7407 h 2094"/>
                  <a:gd name="T116" fmla="+- 0 7990 333"/>
                  <a:gd name="T117" fmla="*/ T116 w 13738"/>
                  <a:gd name="T118" fmla="+- 0 7270 6391"/>
                  <a:gd name="T119" fmla="*/ 7270 h 2094"/>
                  <a:gd name="T120" fmla="+- 0 7242 333"/>
                  <a:gd name="T121" fmla="*/ T120 w 13738"/>
                  <a:gd name="T122" fmla="+- 0 7105 6391"/>
                  <a:gd name="T123" fmla="*/ 7105 h 2094"/>
                  <a:gd name="T124" fmla="+- 0 6847 333"/>
                  <a:gd name="T125" fmla="*/ T124 w 13738"/>
                  <a:gd name="T126" fmla="+- 0 7013 6391"/>
                  <a:gd name="T127" fmla="*/ 7013 h 2094"/>
                  <a:gd name="T128" fmla="+- 0 6025 333"/>
                  <a:gd name="T129" fmla="*/ T128 w 13738"/>
                  <a:gd name="T130" fmla="+- 0 6813 6391"/>
                  <a:gd name="T131" fmla="*/ 6813 h 2094"/>
                  <a:gd name="T132" fmla="+- 0 5251 333"/>
                  <a:gd name="T133" fmla="*/ T132 w 13738"/>
                  <a:gd name="T134" fmla="+- 0 6651 6391"/>
                  <a:gd name="T135" fmla="*/ 6651 h 2094"/>
                  <a:gd name="T136" fmla="+- 0 4889 333"/>
                  <a:gd name="T137" fmla="*/ T136 w 13738"/>
                  <a:gd name="T138" fmla="+- 0 6588 6391"/>
                  <a:gd name="T139" fmla="*/ 6588 h 2094"/>
                  <a:gd name="T140" fmla="+- 0 4544 333"/>
                  <a:gd name="T141" fmla="*/ T140 w 13738"/>
                  <a:gd name="T142" fmla="+- 0 6535 6391"/>
                  <a:gd name="T143" fmla="*/ 6535 h 2094"/>
                  <a:gd name="T144" fmla="+- 0 4212 333"/>
                  <a:gd name="T145" fmla="*/ T144 w 13738"/>
                  <a:gd name="T146" fmla="+- 0 6490 6391"/>
                  <a:gd name="T147" fmla="*/ 6490 h 2094"/>
                  <a:gd name="T148" fmla="+- 0 3897 333"/>
                  <a:gd name="T149" fmla="*/ T148 w 13738"/>
                  <a:gd name="T150" fmla="+- 0 6455 6391"/>
                  <a:gd name="T151" fmla="*/ 6455 h 2094"/>
                  <a:gd name="T152" fmla="+- 0 3598 333"/>
                  <a:gd name="T153" fmla="*/ T152 w 13738"/>
                  <a:gd name="T154" fmla="+- 0 6427 6391"/>
                  <a:gd name="T155" fmla="*/ 6427 h 2094"/>
                  <a:gd name="T156" fmla="+- 0 3042 333"/>
                  <a:gd name="T157" fmla="*/ T156 w 13738"/>
                  <a:gd name="T158" fmla="+- 0 6395 6391"/>
                  <a:gd name="T159" fmla="*/ 6395 h 2094"/>
                  <a:gd name="T160" fmla="+- 0 2784 333"/>
                  <a:gd name="T161" fmla="*/ T160 w 13738"/>
                  <a:gd name="T162" fmla="+- 0 6391 6391"/>
                  <a:gd name="T163" fmla="*/ 6391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13738" h="2094">
                    <a:moveTo>
                      <a:pt x="2451" y="0"/>
                    </a:moveTo>
                    <a:lnTo>
                      <a:pt x="2209" y="0"/>
                    </a:lnTo>
                    <a:lnTo>
                      <a:pt x="1982" y="7"/>
                    </a:lnTo>
                    <a:lnTo>
                      <a:pt x="1767" y="18"/>
                    </a:lnTo>
                    <a:lnTo>
                      <a:pt x="1378" y="53"/>
                    </a:lnTo>
                    <a:lnTo>
                      <a:pt x="1200" y="78"/>
                    </a:lnTo>
                    <a:lnTo>
                      <a:pt x="1040" y="102"/>
                    </a:lnTo>
                    <a:lnTo>
                      <a:pt x="889" y="130"/>
                    </a:lnTo>
                    <a:lnTo>
                      <a:pt x="755" y="162"/>
                    </a:lnTo>
                    <a:lnTo>
                      <a:pt x="627" y="190"/>
                    </a:lnTo>
                    <a:lnTo>
                      <a:pt x="517" y="222"/>
                    </a:lnTo>
                    <a:lnTo>
                      <a:pt x="326" y="282"/>
                    </a:lnTo>
                    <a:lnTo>
                      <a:pt x="248" y="310"/>
                    </a:lnTo>
                    <a:lnTo>
                      <a:pt x="81" y="380"/>
                    </a:lnTo>
                    <a:lnTo>
                      <a:pt x="0" y="422"/>
                    </a:lnTo>
                    <a:lnTo>
                      <a:pt x="0" y="2095"/>
                    </a:lnTo>
                    <a:lnTo>
                      <a:pt x="13731" y="2095"/>
                    </a:lnTo>
                    <a:lnTo>
                      <a:pt x="13738" y="2084"/>
                    </a:lnTo>
                    <a:lnTo>
                      <a:pt x="13738" y="1339"/>
                    </a:lnTo>
                    <a:lnTo>
                      <a:pt x="11311" y="1339"/>
                    </a:lnTo>
                    <a:lnTo>
                      <a:pt x="11093" y="1336"/>
                    </a:lnTo>
                    <a:lnTo>
                      <a:pt x="10865" y="1329"/>
                    </a:lnTo>
                    <a:lnTo>
                      <a:pt x="10630" y="1318"/>
                    </a:lnTo>
                    <a:lnTo>
                      <a:pt x="10386" y="1301"/>
                    </a:lnTo>
                    <a:lnTo>
                      <a:pt x="9859" y="1248"/>
                    </a:lnTo>
                    <a:lnTo>
                      <a:pt x="9293" y="1174"/>
                    </a:lnTo>
                    <a:lnTo>
                      <a:pt x="8991" y="1128"/>
                    </a:lnTo>
                    <a:lnTo>
                      <a:pt x="8676" y="1076"/>
                    </a:lnTo>
                    <a:lnTo>
                      <a:pt x="8351" y="1016"/>
                    </a:lnTo>
                    <a:lnTo>
                      <a:pt x="7657" y="879"/>
                    </a:lnTo>
                    <a:lnTo>
                      <a:pt x="6909" y="714"/>
                    </a:lnTo>
                    <a:lnTo>
                      <a:pt x="6514" y="622"/>
                    </a:lnTo>
                    <a:lnTo>
                      <a:pt x="5692" y="422"/>
                    </a:lnTo>
                    <a:lnTo>
                      <a:pt x="4918" y="260"/>
                    </a:lnTo>
                    <a:lnTo>
                      <a:pt x="4556" y="197"/>
                    </a:lnTo>
                    <a:lnTo>
                      <a:pt x="4211" y="144"/>
                    </a:lnTo>
                    <a:lnTo>
                      <a:pt x="3879" y="99"/>
                    </a:lnTo>
                    <a:lnTo>
                      <a:pt x="3564" y="64"/>
                    </a:lnTo>
                    <a:lnTo>
                      <a:pt x="3265" y="36"/>
                    </a:lnTo>
                    <a:lnTo>
                      <a:pt x="2709" y="4"/>
                    </a:lnTo>
                    <a:lnTo>
                      <a:pt x="245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9"/>
              <p:cNvSpPr>
                <a:spLocks/>
              </p:cNvSpPr>
              <p:nvPr/>
            </p:nvSpPr>
            <p:spPr bwMode="auto">
              <a:xfrm>
                <a:off x="333" y="6391"/>
                <a:ext cx="13738" cy="2094"/>
              </a:xfrm>
              <a:custGeom>
                <a:avLst/>
                <a:gdLst>
                  <a:gd name="T0" fmla="+- 0 14071 333"/>
                  <a:gd name="T1" fmla="*/ T0 w 13738"/>
                  <a:gd name="T2" fmla="+- 0 7287 6391"/>
                  <a:gd name="T3" fmla="*/ 7287 h 2094"/>
                  <a:gd name="T4" fmla="+- 0 13937 333"/>
                  <a:gd name="T5" fmla="*/ T4 w 13738"/>
                  <a:gd name="T6" fmla="+- 0 7344 6391"/>
                  <a:gd name="T7" fmla="*/ 7344 h 2094"/>
                  <a:gd name="T8" fmla="+- 0 13809 333"/>
                  <a:gd name="T9" fmla="*/ T8 w 13738"/>
                  <a:gd name="T10" fmla="+- 0 7393 6391"/>
                  <a:gd name="T11" fmla="*/ 7393 h 2094"/>
                  <a:gd name="T12" fmla="+- 0 13675 333"/>
                  <a:gd name="T13" fmla="*/ T12 w 13738"/>
                  <a:gd name="T14" fmla="+- 0 7439 6391"/>
                  <a:gd name="T15" fmla="*/ 7439 h 2094"/>
                  <a:gd name="T16" fmla="+- 0 13397 333"/>
                  <a:gd name="T17" fmla="*/ T16 w 13738"/>
                  <a:gd name="T18" fmla="+- 0 7523 6391"/>
                  <a:gd name="T19" fmla="*/ 7523 h 2094"/>
                  <a:gd name="T20" fmla="+- 0 13250 333"/>
                  <a:gd name="T21" fmla="*/ T20 w 13738"/>
                  <a:gd name="T22" fmla="+- 0 7562 6391"/>
                  <a:gd name="T23" fmla="*/ 7562 h 2094"/>
                  <a:gd name="T24" fmla="+- 0 12941 333"/>
                  <a:gd name="T25" fmla="*/ T24 w 13738"/>
                  <a:gd name="T26" fmla="+- 0 7625 6391"/>
                  <a:gd name="T27" fmla="*/ 7625 h 2094"/>
                  <a:gd name="T28" fmla="+- 0 12777 333"/>
                  <a:gd name="T29" fmla="*/ T28 w 13738"/>
                  <a:gd name="T30" fmla="+- 0 7653 6391"/>
                  <a:gd name="T31" fmla="*/ 7653 h 2094"/>
                  <a:gd name="T32" fmla="+- 0 12428 333"/>
                  <a:gd name="T33" fmla="*/ T32 w 13738"/>
                  <a:gd name="T34" fmla="+- 0 7695 6391"/>
                  <a:gd name="T35" fmla="*/ 7695 h 2094"/>
                  <a:gd name="T36" fmla="+- 0 12053 333"/>
                  <a:gd name="T37" fmla="*/ T36 w 13738"/>
                  <a:gd name="T38" fmla="+- 0 7723 6391"/>
                  <a:gd name="T39" fmla="*/ 7723 h 2094"/>
                  <a:gd name="T40" fmla="+- 0 11852 333"/>
                  <a:gd name="T41" fmla="*/ T40 w 13738"/>
                  <a:gd name="T42" fmla="+- 0 7730 6391"/>
                  <a:gd name="T43" fmla="*/ 7730 h 2094"/>
                  <a:gd name="T44" fmla="+- 0 14071 333"/>
                  <a:gd name="T45" fmla="*/ T44 w 13738"/>
                  <a:gd name="T46" fmla="+- 0 7730 6391"/>
                  <a:gd name="T47" fmla="*/ 7730 h 2094"/>
                  <a:gd name="T48" fmla="+- 0 14071 333"/>
                  <a:gd name="T49" fmla="*/ T48 w 13738"/>
                  <a:gd name="T50" fmla="+- 0 7287 6391"/>
                  <a:gd name="T51" fmla="*/ 7287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3738" h="2094">
                    <a:moveTo>
                      <a:pt x="13738" y="896"/>
                    </a:moveTo>
                    <a:lnTo>
                      <a:pt x="13604" y="953"/>
                    </a:lnTo>
                    <a:lnTo>
                      <a:pt x="13476" y="1002"/>
                    </a:lnTo>
                    <a:lnTo>
                      <a:pt x="13342" y="1048"/>
                    </a:lnTo>
                    <a:lnTo>
                      <a:pt x="13064" y="1132"/>
                    </a:lnTo>
                    <a:lnTo>
                      <a:pt x="12917" y="1171"/>
                    </a:lnTo>
                    <a:lnTo>
                      <a:pt x="12608" y="1234"/>
                    </a:lnTo>
                    <a:lnTo>
                      <a:pt x="12444" y="1262"/>
                    </a:lnTo>
                    <a:lnTo>
                      <a:pt x="12095" y="1304"/>
                    </a:lnTo>
                    <a:lnTo>
                      <a:pt x="11720" y="1332"/>
                    </a:lnTo>
                    <a:lnTo>
                      <a:pt x="11519" y="1339"/>
                    </a:lnTo>
                    <a:lnTo>
                      <a:pt x="13738" y="1339"/>
                    </a:lnTo>
                    <a:lnTo>
                      <a:pt x="13738" y="89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60"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 y="6720"/>
                <a:ext cx="4635" cy="3532"/>
              </a:xfrm>
              <a:prstGeom prst="rect">
                <a:avLst/>
              </a:prstGeom>
              <a:noFill/>
              <a:extLst>
                <a:ext uri="{909E8E84-426E-40DD-AFC4-6F175D3DCCD1}">
                  <a14:hiddenFill xmlns:a14="http://schemas.microsoft.com/office/drawing/2010/main">
                    <a:solidFill>
                      <a:srgbClr val="FFFFFF"/>
                    </a:solidFill>
                  </a14:hiddenFill>
                </a:ext>
              </a:extLst>
            </p:spPr>
          </p:pic>
          <p:pic>
            <p:nvPicPr>
              <p:cNvPr id="10261"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4" y="854"/>
                <a:ext cx="5885" cy="588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5" name="Rectangle 24"/>
          <p:cNvSpPr/>
          <p:nvPr/>
        </p:nvSpPr>
        <p:spPr>
          <a:xfrm>
            <a:off x="333779" y="542309"/>
            <a:ext cx="5381221" cy="2308324"/>
          </a:xfrm>
          <a:prstGeom prst="rect">
            <a:avLst/>
          </a:prstGeom>
        </p:spPr>
        <p:txBody>
          <a:bodyPr wrap="square">
            <a:spAutoFit/>
          </a:bodyPr>
          <a:lstStyle/>
          <a:p>
            <a:r>
              <a:rPr lang="en-US" sz="3600" b="1" dirty="0">
                <a:solidFill>
                  <a:schemeClr val="bg1"/>
                </a:solidFill>
                <a:latin typeface="Verdana" pitchFamily="34" charset="0"/>
                <a:ea typeface="Verdana" pitchFamily="34" charset="0"/>
                <a:cs typeface="Verdana" pitchFamily="34" charset="0"/>
              </a:rPr>
              <a:t>PRESENTING,</a:t>
            </a:r>
          </a:p>
          <a:p>
            <a:r>
              <a:rPr lang="en-US" sz="3600" dirty="0" smtClean="0">
                <a:solidFill>
                  <a:schemeClr val="bg1"/>
                </a:solidFill>
                <a:latin typeface="Verdana" pitchFamily="34" charset="0"/>
                <a:ea typeface="Verdana" pitchFamily="34" charset="0"/>
                <a:cs typeface="Verdana" pitchFamily="34" charset="0"/>
              </a:rPr>
              <a:t>the most incredible </a:t>
            </a:r>
            <a:r>
              <a:rPr lang="en-US" sz="3600" b="1" dirty="0" smtClean="0">
                <a:solidFill>
                  <a:schemeClr val="bg1"/>
                </a:solidFill>
                <a:latin typeface="Verdana" pitchFamily="34" charset="0"/>
                <a:ea typeface="Verdana" pitchFamily="34" charset="0"/>
                <a:cs typeface="Verdana" pitchFamily="34" charset="0"/>
              </a:rPr>
              <a:t>NEW HOME VALUE </a:t>
            </a:r>
          </a:p>
          <a:p>
            <a:r>
              <a:rPr lang="en-US" sz="3600" dirty="0" smtClean="0">
                <a:solidFill>
                  <a:schemeClr val="bg1"/>
                </a:solidFill>
                <a:latin typeface="Verdana" pitchFamily="34" charset="0"/>
                <a:ea typeface="Verdana" pitchFamily="34" charset="0"/>
                <a:cs typeface="Verdana" pitchFamily="34" charset="0"/>
              </a:rPr>
              <a:t>in Eastern Ontario</a:t>
            </a:r>
            <a:r>
              <a:rPr lang="en-US" sz="3600" dirty="0">
                <a:solidFill>
                  <a:schemeClr val="bg1"/>
                </a:solidFill>
                <a:latin typeface="Verdana" pitchFamily="34" charset="0"/>
                <a:ea typeface="Verdana" pitchFamily="34" charset="0"/>
                <a:cs typeface="Verdana" pitchFamily="34" charset="0"/>
              </a:rPr>
              <a:t>!</a:t>
            </a:r>
          </a:p>
        </p:txBody>
      </p:sp>
      <p:sp>
        <p:nvSpPr>
          <p:cNvPr id="20" name="Rectangle 19"/>
          <p:cNvSpPr/>
          <p:nvPr/>
        </p:nvSpPr>
        <p:spPr>
          <a:xfrm>
            <a:off x="4114800" y="4846351"/>
            <a:ext cx="4688689" cy="1107996"/>
          </a:xfrm>
          <a:prstGeom prst="rect">
            <a:avLst/>
          </a:prstGeom>
        </p:spPr>
        <p:txBody>
          <a:bodyPr wrap="square">
            <a:spAutoFit/>
          </a:bodyPr>
          <a:lstStyle/>
          <a:p>
            <a:r>
              <a:rPr lang="en-US" sz="2200" dirty="0">
                <a:latin typeface="Candara" pitchFamily="34" charset="0"/>
              </a:rPr>
              <a:t>YOU’LL BE AMAZED AT HOW LITTLE</a:t>
            </a:r>
          </a:p>
          <a:p>
            <a:r>
              <a:rPr lang="en-US" sz="2200" dirty="0">
                <a:latin typeface="Candara" pitchFamily="34" charset="0"/>
              </a:rPr>
              <a:t>HOUSEHOLD INCOME IT TAKES TO</a:t>
            </a:r>
          </a:p>
          <a:p>
            <a:r>
              <a:rPr lang="en-US" sz="2200" dirty="0">
                <a:latin typeface="Candara" pitchFamily="34" charset="0"/>
              </a:rPr>
              <a:t>OWN A NEW HOME IN KEMPTVILLE</a:t>
            </a:r>
          </a:p>
        </p:txBody>
      </p:sp>
    </p:spTree>
    <p:extLst>
      <p:ext uri="{BB962C8B-B14F-4D97-AF65-F5344CB8AC3E}">
        <p14:creationId xmlns:p14="http://schemas.microsoft.com/office/powerpoint/2010/main" val="390828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6"/>
          <p:cNvGrpSpPr>
            <a:grpSpLocks/>
          </p:cNvGrpSpPr>
          <p:nvPr/>
        </p:nvGrpSpPr>
        <p:grpSpPr bwMode="auto">
          <a:xfrm>
            <a:off x="380999" y="210211"/>
            <a:ext cx="8358389" cy="2515521"/>
            <a:chOff x="332" y="-4331"/>
            <a:chExt cx="13740" cy="4380"/>
          </a:xfrm>
        </p:grpSpPr>
        <p:pic>
          <p:nvPicPr>
            <p:cNvPr id="5"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 y="-4331"/>
              <a:ext cx="13694" cy="388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18"/>
            <p:cNvGrpSpPr>
              <a:grpSpLocks/>
            </p:cNvGrpSpPr>
            <p:nvPr/>
          </p:nvGrpSpPr>
          <p:grpSpPr bwMode="auto">
            <a:xfrm>
              <a:off x="9524" y="-1818"/>
              <a:ext cx="4530" cy="1124"/>
              <a:chOff x="9524" y="-1818"/>
              <a:chExt cx="4530" cy="1124"/>
            </a:xfrm>
          </p:grpSpPr>
          <p:sp>
            <p:nvSpPr>
              <p:cNvPr id="16" name="Freeform 19"/>
              <p:cNvSpPr>
                <a:spLocks/>
              </p:cNvSpPr>
              <p:nvPr/>
            </p:nvSpPr>
            <p:spPr bwMode="auto">
              <a:xfrm>
                <a:off x="9524" y="-1818"/>
                <a:ext cx="4530" cy="1124"/>
              </a:xfrm>
              <a:custGeom>
                <a:avLst/>
                <a:gdLst>
                  <a:gd name="T0" fmla="+- 0 14053 9524"/>
                  <a:gd name="T1" fmla="*/ T0 w 4530"/>
                  <a:gd name="T2" fmla="+- 0 -1818 -1818"/>
                  <a:gd name="T3" fmla="*/ -1818 h 1124"/>
                  <a:gd name="T4" fmla="+- 0 14043 9524"/>
                  <a:gd name="T5" fmla="*/ T4 w 4530"/>
                  <a:gd name="T6" fmla="+- 0 -1818 -1818"/>
                  <a:gd name="T7" fmla="*/ -1818 h 1124"/>
                  <a:gd name="T8" fmla="+- 0 13852 9524"/>
                  <a:gd name="T9" fmla="*/ T8 w 4530"/>
                  <a:gd name="T10" fmla="+- 0 -1787 -1818"/>
                  <a:gd name="T11" fmla="*/ -1787 h 1124"/>
                  <a:gd name="T12" fmla="+- 0 13658 9524"/>
                  <a:gd name="T13" fmla="*/ T12 w 4530"/>
                  <a:gd name="T14" fmla="+- 0 -1751 -1818"/>
                  <a:gd name="T15" fmla="*/ -1751 h 1124"/>
                  <a:gd name="T16" fmla="+- 0 13257 9524"/>
                  <a:gd name="T17" fmla="*/ T16 w 4530"/>
                  <a:gd name="T18" fmla="+- 0 -1674 -1818"/>
                  <a:gd name="T19" fmla="*/ -1674 h 1124"/>
                  <a:gd name="T20" fmla="+- 0 12835 9524"/>
                  <a:gd name="T21" fmla="*/ T20 w 4530"/>
                  <a:gd name="T22" fmla="+- 0 -1583 -1818"/>
                  <a:gd name="T23" fmla="*/ -1583 h 1124"/>
                  <a:gd name="T24" fmla="+- 0 12393 9524"/>
                  <a:gd name="T25" fmla="*/ T24 w 4530"/>
                  <a:gd name="T26" fmla="+- 0 -1477 -1818"/>
                  <a:gd name="T27" fmla="*/ -1477 h 1124"/>
                  <a:gd name="T28" fmla="+- 0 11988 9524"/>
                  <a:gd name="T29" fmla="*/ T28 w 4530"/>
                  <a:gd name="T30" fmla="+- 0 -1375 -1818"/>
                  <a:gd name="T31" fmla="*/ -1375 h 1124"/>
                  <a:gd name="T32" fmla="+- 0 10849 9524"/>
                  <a:gd name="T33" fmla="*/ T32 w 4530"/>
                  <a:gd name="T34" fmla="+- 0 -1119 -1818"/>
                  <a:gd name="T35" fmla="*/ -1119 h 1124"/>
                  <a:gd name="T36" fmla="+- 0 10501 9524"/>
                  <a:gd name="T37" fmla="*/ T36 w 4530"/>
                  <a:gd name="T38" fmla="+- 0 -1049 -1818"/>
                  <a:gd name="T39" fmla="*/ -1049 h 1124"/>
                  <a:gd name="T40" fmla="+- 0 9838 9524"/>
                  <a:gd name="T41" fmla="*/ T40 w 4530"/>
                  <a:gd name="T42" fmla="+- 0 -926 -1818"/>
                  <a:gd name="T43" fmla="*/ -926 h 1124"/>
                  <a:gd name="T44" fmla="+- 0 9524 9524"/>
                  <a:gd name="T45" fmla="*/ T44 w 4530"/>
                  <a:gd name="T46" fmla="+- 0 -873 -1818"/>
                  <a:gd name="T47" fmla="*/ -873 h 1124"/>
                  <a:gd name="T48" fmla="+- 0 9949 9524"/>
                  <a:gd name="T49" fmla="*/ T48 w 4530"/>
                  <a:gd name="T50" fmla="+- 0 -813 -1818"/>
                  <a:gd name="T51" fmla="*/ -813 h 1124"/>
                  <a:gd name="T52" fmla="+- 0 10150 9524"/>
                  <a:gd name="T53" fmla="*/ T52 w 4530"/>
                  <a:gd name="T54" fmla="+- 0 -789 -1818"/>
                  <a:gd name="T55" fmla="*/ -789 h 1124"/>
                  <a:gd name="T56" fmla="+- 0 10538 9524"/>
                  <a:gd name="T57" fmla="*/ T56 w 4530"/>
                  <a:gd name="T58" fmla="+- 0 -746 -1818"/>
                  <a:gd name="T59" fmla="*/ -746 h 1124"/>
                  <a:gd name="T60" fmla="+- 0 10900 9524"/>
                  <a:gd name="T61" fmla="*/ T60 w 4530"/>
                  <a:gd name="T62" fmla="+- 0 -718 -1818"/>
                  <a:gd name="T63" fmla="*/ -718 h 1124"/>
                  <a:gd name="T64" fmla="+- 0 11074 9524"/>
                  <a:gd name="T65" fmla="*/ T64 w 4530"/>
                  <a:gd name="T66" fmla="+- 0 -708 -1818"/>
                  <a:gd name="T67" fmla="*/ -708 h 1124"/>
                  <a:gd name="T68" fmla="+- 0 11244 9524"/>
                  <a:gd name="T69" fmla="*/ T68 w 4530"/>
                  <a:gd name="T70" fmla="+- 0 -701 -1818"/>
                  <a:gd name="T71" fmla="*/ -701 h 1124"/>
                  <a:gd name="T72" fmla="+- 0 11566 9524"/>
                  <a:gd name="T73" fmla="*/ T72 w 4530"/>
                  <a:gd name="T74" fmla="+- 0 -694 -1818"/>
                  <a:gd name="T75" fmla="*/ -694 h 1124"/>
                  <a:gd name="T76" fmla="+- 0 11720 9524"/>
                  <a:gd name="T77" fmla="*/ T76 w 4530"/>
                  <a:gd name="T78" fmla="+- 0 -694 -1818"/>
                  <a:gd name="T79" fmla="*/ -694 h 1124"/>
                  <a:gd name="T80" fmla="+- 0 12018 9524"/>
                  <a:gd name="T81" fmla="*/ T80 w 4530"/>
                  <a:gd name="T82" fmla="+- 0 -701 -1818"/>
                  <a:gd name="T83" fmla="*/ -701 h 1124"/>
                  <a:gd name="T84" fmla="+- 0 12158 9524"/>
                  <a:gd name="T85" fmla="*/ T84 w 4530"/>
                  <a:gd name="T86" fmla="+- 0 -708 -1818"/>
                  <a:gd name="T87" fmla="*/ -708 h 1124"/>
                  <a:gd name="T88" fmla="+- 0 12426 9524"/>
                  <a:gd name="T89" fmla="*/ T88 w 4530"/>
                  <a:gd name="T90" fmla="+- 0 -729 -1818"/>
                  <a:gd name="T91" fmla="*/ -729 h 1124"/>
                  <a:gd name="T92" fmla="+- 0 12557 9524"/>
                  <a:gd name="T93" fmla="*/ T92 w 4530"/>
                  <a:gd name="T94" fmla="+- 0 -743 -1818"/>
                  <a:gd name="T95" fmla="*/ -743 h 1124"/>
                  <a:gd name="T96" fmla="+- 0 12805 9524"/>
                  <a:gd name="T97" fmla="*/ T96 w 4530"/>
                  <a:gd name="T98" fmla="+- 0 -778 -1818"/>
                  <a:gd name="T99" fmla="*/ -778 h 1124"/>
                  <a:gd name="T100" fmla="+- 0 13039 9524"/>
                  <a:gd name="T101" fmla="*/ T100 w 4530"/>
                  <a:gd name="T102" fmla="+- 0 -820 -1818"/>
                  <a:gd name="T103" fmla="*/ -820 h 1124"/>
                  <a:gd name="T104" fmla="+- 0 13260 9524"/>
                  <a:gd name="T105" fmla="*/ T104 w 4530"/>
                  <a:gd name="T106" fmla="+- 0 -869 -1818"/>
                  <a:gd name="T107" fmla="*/ -869 h 1124"/>
                  <a:gd name="T108" fmla="+- 0 13471 9524"/>
                  <a:gd name="T109" fmla="*/ T108 w 4530"/>
                  <a:gd name="T110" fmla="+- 0 -926 -1818"/>
                  <a:gd name="T111" fmla="*/ -926 h 1124"/>
                  <a:gd name="T112" fmla="+- 0 13672 9524"/>
                  <a:gd name="T113" fmla="*/ T112 w 4530"/>
                  <a:gd name="T114" fmla="+- 0 -989 -1818"/>
                  <a:gd name="T115" fmla="*/ -989 h 1124"/>
                  <a:gd name="T116" fmla="+- 0 13862 9524"/>
                  <a:gd name="T117" fmla="*/ T116 w 4530"/>
                  <a:gd name="T118" fmla="+- 0 -1059 -1818"/>
                  <a:gd name="T119" fmla="*/ -1059 h 1124"/>
                  <a:gd name="T120" fmla="+- 0 14047 9524"/>
                  <a:gd name="T121" fmla="*/ T120 w 4530"/>
                  <a:gd name="T122" fmla="+- 0 -1133 -1818"/>
                  <a:gd name="T123" fmla="*/ -1133 h 1124"/>
                  <a:gd name="T124" fmla="+- 0 14053 9524"/>
                  <a:gd name="T125" fmla="*/ T124 w 4530"/>
                  <a:gd name="T126" fmla="+- 0 -1137 -1818"/>
                  <a:gd name="T127" fmla="*/ -1137 h 1124"/>
                  <a:gd name="T128" fmla="+- 0 14053 9524"/>
                  <a:gd name="T129" fmla="*/ T128 w 4530"/>
                  <a:gd name="T130" fmla="+- 0 -1818 -1818"/>
                  <a:gd name="T131" fmla="*/ -1818 h 1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530" h="1124">
                    <a:moveTo>
                      <a:pt x="4529" y="0"/>
                    </a:moveTo>
                    <a:lnTo>
                      <a:pt x="4519" y="0"/>
                    </a:lnTo>
                    <a:lnTo>
                      <a:pt x="4328" y="31"/>
                    </a:lnTo>
                    <a:lnTo>
                      <a:pt x="4134" y="67"/>
                    </a:lnTo>
                    <a:lnTo>
                      <a:pt x="3733" y="144"/>
                    </a:lnTo>
                    <a:lnTo>
                      <a:pt x="3311" y="235"/>
                    </a:lnTo>
                    <a:lnTo>
                      <a:pt x="2869" y="341"/>
                    </a:lnTo>
                    <a:lnTo>
                      <a:pt x="2464" y="443"/>
                    </a:lnTo>
                    <a:lnTo>
                      <a:pt x="1325" y="699"/>
                    </a:lnTo>
                    <a:lnTo>
                      <a:pt x="977" y="769"/>
                    </a:lnTo>
                    <a:lnTo>
                      <a:pt x="314" y="892"/>
                    </a:lnTo>
                    <a:lnTo>
                      <a:pt x="0" y="945"/>
                    </a:lnTo>
                    <a:lnTo>
                      <a:pt x="425" y="1005"/>
                    </a:lnTo>
                    <a:lnTo>
                      <a:pt x="626" y="1029"/>
                    </a:lnTo>
                    <a:lnTo>
                      <a:pt x="1014" y="1072"/>
                    </a:lnTo>
                    <a:lnTo>
                      <a:pt x="1376" y="1100"/>
                    </a:lnTo>
                    <a:lnTo>
                      <a:pt x="1550" y="1110"/>
                    </a:lnTo>
                    <a:lnTo>
                      <a:pt x="1720" y="1117"/>
                    </a:lnTo>
                    <a:lnTo>
                      <a:pt x="2042" y="1124"/>
                    </a:lnTo>
                    <a:lnTo>
                      <a:pt x="2196" y="1124"/>
                    </a:lnTo>
                    <a:lnTo>
                      <a:pt x="2494" y="1117"/>
                    </a:lnTo>
                    <a:lnTo>
                      <a:pt x="2634" y="1110"/>
                    </a:lnTo>
                    <a:lnTo>
                      <a:pt x="2902" y="1089"/>
                    </a:lnTo>
                    <a:lnTo>
                      <a:pt x="3033" y="1075"/>
                    </a:lnTo>
                    <a:lnTo>
                      <a:pt x="3281" y="1040"/>
                    </a:lnTo>
                    <a:lnTo>
                      <a:pt x="3515" y="998"/>
                    </a:lnTo>
                    <a:lnTo>
                      <a:pt x="3736" y="949"/>
                    </a:lnTo>
                    <a:lnTo>
                      <a:pt x="3947" y="892"/>
                    </a:lnTo>
                    <a:lnTo>
                      <a:pt x="4148" y="829"/>
                    </a:lnTo>
                    <a:lnTo>
                      <a:pt x="4338" y="759"/>
                    </a:lnTo>
                    <a:lnTo>
                      <a:pt x="4523" y="685"/>
                    </a:lnTo>
                    <a:lnTo>
                      <a:pt x="4529" y="681"/>
                    </a:lnTo>
                    <a:lnTo>
                      <a:pt x="4529"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24"/>
            <p:cNvGrpSpPr>
              <a:grpSpLocks/>
            </p:cNvGrpSpPr>
            <p:nvPr/>
          </p:nvGrpSpPr>
          <p:grpSpPr bwMode="auto">
            <a:xfrm>
              <a:off x="4125" y="-2020"/>
              <a:ext cx="8731" cy="1339"/>
              <a:chOff x="4125" y="-2020"/>
              <a:chExt cx="8731" cy="1339"/>
            </a:xfrm>
          </p:grpSpPr>
          <p:sp>
            <p:nvSpPr>
              <p:cNvPr id="15" name="Freeform 21"/>
              <p:cNvSpPr>
                <a:spLocks/>
              </p:cNvSpPr>
              <p:nvPr/>
            </p:nvSpPr>
            <p:spPr bwMode="auto">
              <a:xfrm>
                <a:off x="4125" y="-2020"/>
                <a:ext cx="8731" cy="1339"/>
              </a:xfrm>
              <a:custGeom>
                <a:avLst/>
                <a:gdLst>
                  <a:gd name="T0" fmla="+- 0 5467 4125"/>
                  <a:gd name="T1" fmla="*/ T0 w 8731"/>
                  <a:gd name="T2" fmla="+- 0 -2020 -2020"/>
                  <a:gd name="T3" fmla="*/ -2020 h 1339"/>
                  <a:gd name="T4" fmla="+- 0 5203 4125"/>
                  <a:gd name="T5" fmla="*/ T4 w 8731"/>
                  <a:gd name="T6" fmla="+- 0 -2020 -2020"/>
                  <a:gd name="T7" fmla="*/ -2020 h 1339"/>
                  <a:gd name="T8" fmla="+- 0 4955 4125"/>
                  <a:gd name="T9" fmla="*/ T8 w 8731"/>
                  <a:gd name="T10" fmla="+- 0 -2013 -2020"/>
                  <a:gd name="T11" fmla="*/ -2013 h 1339"/>
                  <a:gd name="T12" fmla="+- 0 4724 4125"/>
                  <a:gd name="T13" fmla="*/ T12 w 8731"/>
                  <a:gd name="T14" fmla="+- 0 -2003 -2020"/>
                  <a:gd name="T15" fmla="*/ -2003 h 1339"/>
                  <a:gd name="T16" fmla="+- 0 4510 4125"/>
                  <a:gd name="T17" fmla="*/ T16 w 8731"/>
                  <a:gd name="T18" fmla="+- 0 -1985 -2020"/>
                  <a:gd name="T19" fmla="*/ -1985 h 1339"/>
                  <a:gd name="T20" fmla="+- 0 4309 4125"/>
                  <a:gd name="T21" fmla="*/ T20 w 8731"/>
                  <a:gd name="T22" fmla="+- 0 -1964 -2020"/>
                  <a:gd name="T23" fmla="*/ -1964 h 1339"/>
                  <a:gd name="T24" fmla="+- 0 4125 4125"/>
                  <a:gd name="T25" fmla="*/ T24 w 8731"/>
                  <a:gd name="T26" fmla="+- 0 -1936 -2020"/>
                  <a:gd name="T27" fmla="*/ -1936 h 1339"/>
                  <a:gd name="T28" fmla="+- 0 4651 4125"/>
                  <a:gd name="T29" fmla="*/ T28 w 8731"/>
                  <a:gd name="T30" fmla="+- 0 -1869 -2020"/>
                  <a:gd name="T31" fmla="*/ -1869 h 1339"/>
                  <a:gd name="T32" fmla="+- 0 5216 4125"/>
                  <a:gd name="T33" fmla="*/ T32 w 8731"/>
                  <a:gd name="T34" fmla="+- 0 -1774 -2020"/>
                  <a:gd name="T35" fmla="*/ -1774 h 1339"/>
                  <a:gd name="T36" fmla="+- 0 5822 4125"/>
                  <a:gd name="T37" fmla="*/ T36 w 8731"/>
                  <a:gd name="T38" fmla="+- 0 -1651 -2020"/>
                  <a:gd name="T39" fmla="*/ -1651 h 1339"/>
                  <a:gd name="T40" fmla="+- 0 6144 4125"/>
                  <a:gd name="T41" fmla="*/ T40 w 8731"/>
                  <a:gd name="T42" fmla="+- 0 -1581 -2020"/>
                  <a:gd name="T43" fmla="*/ -1581 h 1339"/>
                  <a:gd name="T44" fmla="+- 0 7064 4125"/>
                  <a:gd name="T45" fmla="*/ T44 w 8731"/>
                  <a:gd name="T46" fmla="+- 0 -1356 -2020"/>
                  <a:gd name="T47" fmla="*/ -1356 h 1339"/>
                  <a:gd name="T48" fmla="+- 0 8156 4125"/>
                  <a:gd name="T49" fmla="*/ T48 w 8731"/>
                  <a:gd name="T50" fmla="+- 0 -1114 -2020"/>
                  <a:gd name="T51" fmla="*/ -1114 h 1339"/>
                  <a:gd name="T52" fmla="+- 0 8414 4125"/>
                  <a:gd name="T53" fmla="*/ T52 w 8731"/>
                  <a:gd name="T54" fmla="+- 0 -1064 -2020"/>
                  <a:gd name="T55" fmla="*/ -1064 h 1339"/>
                  <a:gd name="T56" fmla="+- 0 8658 4125"/>
                  <a:gd name="T57" fmla="*/ T56 w 8731"/>
                  <a:gd name="T58" fmla="+- 0 -1015 -2020"/>
                  <a:gd name="T59" fmla="*/ -1015 h 1339"/>
                  <a:gd name="T60" fmla="+- 0 8899 4125"/>
                  <a:gd name="T61" fmla="*/ T60 w 8731"/>
                  <a:gd name="T62" fmla="+- 0 -970 -2020"/>
                  <a:gd name="T63" fmla="*/ -970 h 1339"/>
                  <a:gd name="T64" fmla="+- 0 9361 4125"/>
                  <a:gd name="T65" fmla="*/ T64 w 8731"/>
                  <a:gd name="T66" fmla="+- 0 -892 -2020"/>
                  <a:gd name="T67" fmla="*/ -892 h 1339"/>
                  <a:gd name="T68" fmla="+- 0 9582 4125"/>
                  <a:gd name="T69" fmla="*/ T68 w 8731"/>
                  <a:gd name="T70" fmla="+- 0 -857 -2020"/>
                  <a:gd name="T71" fmla="*/ -857 h 1339"/>
                  <a:gd name="T72" fmla="+- 0 10004 4125"/>
                  <a:gd name="T73" fmla="*/ T72 w 8731"/>
                  <a:gd name="T74" fmla="+- 0 -801 -2020"/>
                  <a:gd name="T75" fmla="*/ -801 h 1339"/>
                  <a:gd name="T76" fmla="+- 0 10402 4125"/>
                  <a:gd name="T77" fmla="*/ T76 w 8731"/>
                  <a:gd name="T78" fmla="+- 0 -752 -2020"/>
                  <a:gd name="T79" fmla="*/ -752 h 1339"/>
                  <a:gd name="T80" fmla="+- 0 10593 4125"/>
                  <a:gd name="T81" fmla="*/ T80 w 8731"/>
                  <a:gd name="T82" fmla="+- 0 -734 -2020"/>
                  <a:gd name="T83" fmla="*/ -734 h 1339"/>
                  <a:gd name="T84" fmla="+- 0 10955 4125"/>
                  <a:gd name="T85" fmla="*/ T84 w 8731"/>
                  <a:gd name="T86" fmla="+- 0 -706 -2020"/>
                  <a:gd name="T87" fmla="*/ -706 h 1339"/>
                  <a:gd name="T88" fmla="+- 0 11129 4125"/>
                  <a:gd name="T89" fmla="*/ T88 w 8731"/>
                  <a:gd name="T90" fmla="+- 0 -696 -2020"/>
                  <a:gd name="T91" fmla="*/ -696 h 1339"/>
                  <a:gd name="T92" fmla="+- 0 11464 4125"/>
                  <a:gd name="T93" fmla="*/ T92 w 8731"/>
                  <a:gd name="T94" fmla="+- 0 -681 -2020"/>
                  <a:gd name="T95" fmla="*/ -681 h 1339"/>
                  <a:gd name="T96" fmla="+- 0 11775 4125"/>
                  <a:gd name="T97" fmla="*/ T96 w 8731"/>
                  <a:gd name="T98" fmla="+- 0 -681 -2020"/>
                  <a:gd name="T99" fmla="*/ -681 h 1339"/>
                  <a:gd name="T100" fmla="+- 0 12070 4125"/>
                  <a:gd name="T101" fmla="*/ T100 w 8731"/>
                  <a:gd name="T102" fmla="+- 0 -689 -2020"/>
                  <a:gd name="T103" fmla="*/ -689 h 1339"/>
                  <a:gd name="T104" fmla="+- 0 12210 4125"/>
                  <a:gd name="T105" fmla="*/ T104 w 8731"/>
                  <a:gd name="T106" fmla="+- 0 -696 -2020"/>
                  <a:gd name="T107" fmla="*/ -696 h 1339"/>
                  <a:gd name="T108" fmla="+- 0 12348 4125"/>
                  <a:gd name="T109" fmla="*/ T108 w 8731"/>
                  <a:gd name="T110" fmla="+- 0 -706 -2020"/>
                  <a:gd name="T111" fmla="*/ -706 h 1339"/>
                  <a:gd name="T112" fmla="+- 0 12736 4125"/>
                  <a:gd name="T113" fmla="*/ T112 w 8731"/>
                  <a:gd name="T114" fmla="+- 0 -748 -2020"/>
                  <a:gd name="T115" fmla="*/ -748 h 1339"/>
                  <a:gd name="T116" fmla="+- 0 12856 4125"/>
                  <a:gd name="T117" fmla="*/ T116 w 8731"/>
                  <a:gd name="T118" fmla="+- 0 -766 -2020"/>
                  <a:gd name="T119" fmla="*/ -766 h 1339"/>
                  <a:gd name="T120" fmla="+- 0 12468 4125"/>
                  <a:gd name="T121" fmla="*/ T120 w 8731"/>
                  <a:gd name="T122" fmla="+- 0 -815 -2020"/>
                  <a:gd name="T123" fmla="*/ -815 h 1339"/>
                  <a:gd name="T124" fmla="+- 0 12056 4125"/>
                  <a:gd name="T125" fmla="*/ T124 w 8731"/>
                  <a:gd name="T126" fmla="+- 0 -875 -2020"/>
                  <a:gd name="T127" fmla="*/ -875 h 1339"/>
                  <a:gd name="T128" fmla="+- 0 11162 4125"/>
                  <a:gd name="T129" fmla="*/ T128 w 8731"/>
                  <a:gd name="T130" fmla="+- 0 -1029 -2020"/>
                  <a:gd name="T131" fmla="*/ -1029 h 1339"/>
                  <a:gd name="T132" fmla="+- 0 10165 4125"/>
                  <a:gd name="T133" fmla="*/ T132 w 8731"/>
                  <a:gd name="T134" fmla="+- 0 -1237 -2020"/>
                  <a:gd name="T135" fmla="*/ -1237 h 1339"/>
                  <a:gd name="T136" fmla="+- 0 8615 4125"/>
                  <a:gd name="T137" fmla="*/ T136 w 8731"/>
                  <a:gd name="T138" fmla="+- 0 -1606 -2020"/>
                  <a:gd name="T139" fmla="*/ -1606 h 1339"/>
                  <a:gd name="T140" fmla="+- 0 8193 4125"/>
                  <a:gd name="T141" fmla="*/ T140 w 8731"/>
                  <a:gd name="T142" fmla="+- 0 -1697 -2020"/>
                  <a:gd name="T143" fmla="*/ -1697 h 1339"/>
                  <a:gd name="T144" fmla="+- 0 7791 4125"/>
                  <a:gd name="T145" fmla="*/ T144 w 8731"/>
                  <a:gd name="T146" fmla="+- 0 -1774 -2020"/>
                  <a:gd name="T147" fmla="*/ -1774 h 1339"/>
                  <a:gd name="T148" fmla="+- 0 7597 4125"/>
                  <a:gd name="T149" fmla="*/ T148 w 8731"/>
                  <a:gd name="T150" fmla="+- 0 -1809 -2020"/>
                  <a:gd name="T151" fmla="*/ -1809 h 1339"/>
                  <a:gd name="T152" fmla="+- 0 7406 4125"/>
                  <a:gd name="T153" fmla="*/ T152 w 8731"/>
                  <a:gd name="T154" fmla="+- 0 -1841 -2020"/>
                  <a:gd name="T155" fmla="*/ -1841 h 1339"/>
                  <a:gd name="T156" fmla="+- 0 7222 4125"/>
                  <a:gd name="T157" fmla="*/ T156 w 8731"/>
                  <a:gd name="T158" fmla="+- 0 -1869 -2020"/>
                  <a:gd name="T159" fmla="*/ -1869 h 1339"/>
                  <a:gd name="T160" fmla="+- 0 6689 4125"/>
                  <a:gd name="T161" fmla="*/ T160 w 8731"/>
                  <a:gd name="T162" fmla="+- 0 -1939 -2020"/>
                  <a:gd name="T163" fmla="*/ -1939 h 1339"/>
                  <a:gd name="T164" fmla="+- 0 6358 4125"/>
                  <a:gd name="T165" fmla="*/ T164 w 8731"/>
                  <a:gd name="T166" fmla="+- 0 -1971 -2020"/>
                  <a:gd name="T167" fmla="*/ -1971 h 1339"/>
                  <a:gd name="T168" fmla="+- 0 6047 4125"/>
                  <a:gd name="T169" fmla="*/ T168 w 8731"/>
                  <a:gd name="T170" fmla="+- 0 -1996 -2020"/>
                  <a:gd name="T171" fmla="*/ -1996 h 1339"/>
                  <a:gd name="T172" fmla="+- 0 5749 4125"/>
                  <a:gd name="T173" fmla="*/ T172 w 8731"/>
                  <a:gd name="T174" fmla="+- 0 -2013 -2020"/>
                  <a:gd name="T175" fmla="*/ -2013 h 1339"/>
                  <a:gd name="T176" fmla="+- 0 5467 4125"/>
                  <a:gd name="T177" fmla="*/ T176 w 8731"/>
                  <a:gd name="T178" fmla="+- 0 -2020 -2020"/>
                  <a:gd name="T179" fmla="*/ -2020 h 13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8731" h="1339">
                    <a:moveTo>
                      <a:pt x="1342" y="0"/>
                    </a:moveTo>
                    <a:lnTo>
                      <a:pt x="1078" y="0"/>
                    </a:lnTo>
                    <a:lnTo>
                      <a:pt x="830" y="7"/>
                    </a:lnTo>
                    <a:lnTo>
                      <a:pt x="599" y="17"/>
                    </a:lnTo>
                    <a:lnTo>
                      <a:pt x="385" y="35"/>
                    </a:lnTo>
                    <a:lnTo>
                      <a:pt x="184" y="56"/>
                    </a:lnTo>
                    <a:lnTo>
                      <a:pt x="0" y="84"/>
                    </a:lnTo>
                    <a:lnTo>
                      <a:pt x="526" y="151"/>
                    </a:lnTo>
                    <a:lnTo>
                      <a:pt x="1091" y="246"/>
                    </a:lnTo>
                    <a:lnTo>
                      <a:pt x="1697" y="369"/>
                    </a:lnTo>
                    <a:lnTo>
                      <a:pt x="2019" y="439"/>
                    </a:lnTo>
                    <a:lnTo>
                      <a:pt x="2939" y="664"/>
                    </a:lnTo>
                    <a:lnTo>
                      <a:pt x="4031" y="906"/>
                    </a:lnTo>
                    <a:lnTo>
                      <a:pt x="4289" y="956"/>
                    </a:lnTo>
                    <a:lnTo>
                      <a:pt x="4533" y="1005"/>
                    </a:lnTo>
                    <a:lnTo>
                      <a:pt x="4774" y="1050"/>
                    </a:lnTo>
                    <a:lnTo>
                      <a:pt x="5236" y="1128"/>
                    </a:lnTo>
                    <a:lnTo>
                      <a:pt x="5457" y="1163"/>
                    </a:lnTo>
                    <a:lnTo>
                      <a:pt x="5879" y="1219"/>
                    </a:lnTo>
                    <a:lnTo>
                      <a:pt x="6277" y="1268"/>
                    </a:lnTo>
                    <a:lnTo>
                      <a:pt x="6468" y="1286"/>
                    </a:lnTo>
                    <a:lnTo>
                      <a:pt x="6830" y="1314"/>
                    </a:lnTo>
                    <a:lnTo>
                      <a:pt x="7004" y="1324"/>
                    </a:lnTo>
                    <a:lnTo>
                      <a:pt x="7339" y="1339"/>
                    </a:lnTo>
                    <a:lnTo>
                      <a:pt x="7650" y="1339"/>
                    </a:lnTo>
                    <a:lnTo>
                      <a:pt x="7945" y="1331"/>
                    </a:lnTo>
                    <a:lnTo>
                      <a:pt x="8085" y="1324"/>
                    </a:lnTo>
                    <a:lnTo>
                      <a:pt x="8223" y="1314"/>
                    </a:lnTo>
                    <a:lnTo>
                      <a:pt x="8611" y="1272"/>
                    </a:lnTo>
                    <a:lnTo>
                      <a:pt x="8731" y="1254"/>
                    </a:lnTo>
                    <a:lnTo>
                      <a:pt x="8343" y="1205"/>
                    </a:lnTo>
                    <a:lnTo>
                      <a:pt x="7931" y="1145"/>
                    </a:lnTo>
                    <a:lnTo>
                      <a:pt x="7037" y="991"/>
                    </a:lnTo>
                    <a:lnTo>
                      <a:pt x="6040" y="783"/>
                    </a:lnTo>
                    <a:lnTo>
                      <a:pt x="4490" y="414"/>
                    </a:lnTo>
                    <a:lnTo>
                      <a:pt x="4068" y="323"/>
                    </a:lnTo>
                    <a:lnTo>
                      <a:pt x="3666" y="246"/>
                    </a:lnTo>
                    <a:lnTo>
                      <a:pt x="3472" y="211"/>
                    </a:lnTo>
                    <a:lnTo>
                      <a:pt x="3281" y="179"/>
                    </a:lnTo>
                    <a:lnTo>
                      <a:pt x="3097" y="151"/>
                    </a:lnTo>
                    <a:lnTo>
                      <a:pt x="2564" y="81"/>
                    </a:lnTo>
                    <a:lnTo>
                      <a:pt x="2233" y="49"/>
                    </a:lnTo>
                    <a:lnTo>
                      <a:pt x="1922" y="24"/>
                    </a:lnTo>
                    <a:lnTo>
                      <a:pt x="1624" y="7"/>
                    </a:lnTo>
                    <a:lnTo>
                      <a:pt x="1342"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22"/>
            <p:cNvGrpSpPr>
              <a:grpSpLocks/>
            </p:cNvGrpSpPr>
            <p:nvPr/>
          </p:nvGrpSpPr>
          <p:grpSpPr bwMode="auto">
            <a:xfrm>
              <a:off x="4455" y="-2001"/>
              <a:ext cx="8611" cy="1219"/>
              <a:chOff x="4455" y="-2001"/>
              <a:chExt cx="8611" cy="1219"/>
            </a:xfrm>
          </p:grpSpPr>
          <p:sp>
            <p:nvSpPr>
              <p:cNvPr id="14" name="Freeform 23"/>
              <p:cNvSpPr>
                <a:spLocks/>
              </p:cNvSpPr>
              <p:nvPr/>
            </p:nvSpPr>
            <p:spPr bwMode="auto">
              <a:xfrm>
                <a:off x="4455" y="-2001"/>
                <a:ext cx="8611" cy="1219"/>
              </a:xfrm>
              <a:custGeom>
                <a:avLst/>
                <a:gdLst>
                  <a:gd name="T0" fmla="+- 0 4455 4455"/>
                  <a:gd name="T1" fmla="*/ T0 w 8611"/>
                  <a:gd name="T2" fmla="+- 0 -1878 -2001"/>
                  <a:gd name="T3" fmla="*/ -1878 h 1219"/>
                  <a:gd name="T4" fmla="+- 0 4485 4455"/>
                  <a:gd name="T5" fmla="*/ T4 w 8611"/>
                  <a:gd name="T6" fmla="+- 0 -1885 -2001"/>
                  <a:gd name="T7" fmla="*/ -1885 h 1219"/>
                  <a:gd name="T8" fmla="+- 0 4575 4455"/>
                  <a:gd name="T9" fmla="*/ T8 w 8611"/>
                  <a:gd name="T10" fmla="+- 0 -1903 -2001"/>
                  <a:gd name="T11" fmla="*/ -1903 h 1219"/>
                  <a:gd name="T12" fmla="+- 0 4729 4455"/>
                  <a:gd name="T13" fmla="*/ T12 w 8611"/>
                  <a:gd name="T14" fmla="+- 0 -1927 -2001"/>
                  <a:gd name="T15" fmla="*/ -1927 h 1219"/>
                  <a:gd name="T16" fmla="+- 0 4830 4455"/>
                  <a:gd name="T17" fmla="*/ T16 w 8611"/>
                  <a:gd name="T18" fmla="+- 0 -1941 -2001"/>
                  <a:gd name="T19" fmla="*/ -1941 h 1219"/>
                  <a:gd name="T20" fmla="+- 0 4947 4455"/>
                  <a:gd name="T21" fmla="*/ T20 w 8611"/>
                  <a:gd name="T22" fmla="+- 0 -1955 -2001"/>
                  <a:gd name="T23" fmla="*/ -1955 h 1219"/>
                  <a:gd name="T24" fmla="+- 0 5077 4455"/>
                  <a:gd name="T25" fmla="*/ T24 w 8611"/>
                  <a:gd name="T26" fmla="+- 0 -1966 -2001"/>
                  <a:gd name="T27" fmla="*/ -1966 h 1219"/>
                  <a:gd name="T28" fmla="+- 0 5228 4455"/>
                  <a:gd name="T29" fmla="*/ T28 w 8611"/>
                  <a:gd name="T30" fmla="+- 0 -1976 -2001"/>
                  <a:gd name="T31" fmla="*/ -1976 h 1219"/>
                  <a:gd name="T32" fmla="+- 0 5392 4455"/>
                  <a:gd name="T33" fmla="*/ T32 w 8611"/>
                  <a:gd name="T34" fmla="+- 0 -1987 -2001"/>
                  <a:gd name="T35" fmla="*/ -1987 h 1219"/>
                  <a:gd name="T36" fmla="+- 0 5576 4455"/>
                  <a:gd name="T37" fmla="*/ T36 w 8611"/>
                  <a:gd name="T38" fmla="+- 0 -1994 -2001"/>
                  <a:gd name="T39" fmla="*/ -1994 h 1219"/>
                  <a:gd name="T40" fmla="+- 0 5777 4455"/>
                  <a:gd name="T41" fmla="*/ T40 w 8611"/>
                  <a:gd name="T42" fmla="+- 0 -1997 -2001"/>
                  <a:gd name="T43" fmla="*/ -1997 h 1219"/>
                  <a:gd name="T44" fmla="+- 0 5995 4455"/>
                  <a:gd name="T45" fmla="*/ T44 w 8611"/>
                  <a:gd name="T46" fmla="+- 0 -2001 -2001"/>
                  <a:gd name="T47" fmla="*/ -2001 h 1219"/>
                  <a:gd name="T48" fmla="+- 0 6229 4455"/>
                  <a:gd name="T49" fmla="*/ T48 w 8611"/>
                  <a:gd name="T50" fmla="+- 0 -1997 -2001"/>
                  <a:gd name="T51" fmla="*/ -1997 h 1219"/>
                  <a:gd name="T52" fmla="+- 0 6480 4455"/>
                  <a:gd name="T53" fmla="*/ T52 w 8611"/>
                  <a:gd name="T54" fmla="+- 0 -1990 -2001"/>
                  <a:gd name="T55" fmla="*/ -1990 h 1219"/>
                  <a:gd name="T56" fmla="+- 0 6751 4455"/>
                  <a:gd name="T57" fmla="*/ T56 w 8611"/>
                  <a:gd name="T58" fmla="+- 0 -1976 -2001"/>
                  <a:gd name="T59" fmla="*/ -1976 h 1219"/>
                  <a:gd name="T60" fmla="+- 0 7039 4455"/>
                  <a:gd name="T61" fmla="*/ T60 w 8611"/>
                  <a:gd name="T62" fmla="+- 0 -1959 -2001"/>
                  <a:gd name="T63" fmla="*/ -1959 h 1219"/>
                  <a:gd name="T64" fmla="+- 0 7344 4455"/>
                  <a:gd name="T65" fmla="*/ T64 w 8611"/>
                  <a:gd name="T66" fmla="+- 0 -1931 -2001"/>
                  <a:gd name="T67" fmla="*/ -1931 h 1219"/>
                  <a:gd name="T68" fmla="+- 0 7669 4455"/>
                  <a:gd name="T69" fmla="*/ T68 w 8611"/>
                  <a:gd name="T70" fmla="+- 0 -1899 -2001"/>
                  <a:gd name="T71" fmla="*/ -1899 h 1219"/>
                  <a:gd name="T72" fmla="+- 0 8014 4455"/>
                  <a:gd name="T73" fmla="*/ T72 w 8611"/>
                  <a:gd name="T74" fmla="+- 0 -1860 -2001"/>
                  <a:gd name="T75" fmla="*/ -1860 h 1219"/>
                  <a:gd name="T76" fmla="+- 0 8375 4455"/>
                  <a:gd name="T77" fmla="*/ T76 w 8611"/>
                  <a:gd name="T78" fmla="+- 0 -1815 -2001"/>
                  <a:gd name="T79" fmla="*/ -1815 h 1219"/>
                  <a:gd name="T80" fmla="+- 0 8757 4455"/>
                  <a:gd name="T81" fmla="*/ T80 w 8611"/>
                  <a:gd name="T82" fmla="+- 0 -1758 -2001"/>
                  <a:gd name="T83" fmla="*/ -1758 h 1219"/>
                  <a:gd name="T84" fmla="+- 0 9155 4455"/>
                  <a:gd name="T85" fmla="*/ T84 w 8611"/>
                  <a:gd name="T86" fmla="+- 0 -1695 -2001"/>
                  <a:gd name="T87" fmla="*/ -1695 h 1219"/>
                  <a:gd name="T88" fmla="+- 0 9574 4455"/>
                  <a:gd name="T89" fmla="*/ T88 w 8611"/>
                  <a:gd name="T90" fmla="+- 0 -1621 -2001"/>
                  <a:gd name="T91" fmla="*/ -1621 h 1219"/>
                  <a:gd name="T92" fmla="+- 0 10012 4455"/>
                  <a:gd name="T93" fmla="*/ T92 w 8611"/>
                  <a:gd name="T94" fmla="+- 0 -1534 -2001"/>
                  <a:gd name="T95" fmla="*/ -1534 h 1219"/>
                  <a:gd name="T96" fmla="+- 0 10471 4455"/>
                  <a:gd name="T97" fmla="*/ T96 w 8611"/>
                  <a:gd name="T98" fmla="+- 0 -1439 -2001"/>
                  <a:gd name="T99" fmla="*/ -1439 h 1219"/>
                  <a:gd name="T100" fmla="+- 0 10950 4455"/>
                  <a:gd name="T101" fmla="*/ T100 w 8611"/>
                  <a:gd name="T102" fmla="+- 0 -1333 -2001"/>
                  <a:gd name="T103" fmla="*/ -1333 h 1219"/>
                  <a:gd name="T104" fmla="+- 0 11449 4455"/>
                  <a:gd name="T105" fmla="*/ T104 w 8611"/>
                  <a:gd name="T106" fmla="+- 0 -1214 -2001"/>
                  <a:gd name="T107" fmla="*/ -1214 h 1219"/>
                  <a:gd name="T108" fmla="+- 0 11968 4455"/>
                  <a:gd name="T109" fmla="*/ T108 w 8611"/>
                  <a:gd name="T110" fmla="+- 0 -1084 -2001"/>
                  <a:gd name="T111" fmla="*/ -1084 h 1219"/>
                  <a:gd name="T112" fmla="+- 0 12507 4455"/>
                  <a:gd name="T113" fmla="*/ T112 w 8611"/>
                  <a:gd name="T114" fmla="+- 0 -940 -2001"/>
                  <a:gd name="T115" fmla="*/ -940 h 1219"/>
                  <a:gd name="T116" fmla="+- 0 13066 4455"/>
                  <a:gd name="T117" fmla="*/ T116 w 8611"/>
                  <a:gd name="T118" fmla="+- 0 -782 -2001"/>
                  <a:gd name="T119" fmla="*/ -782 h 12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8611" h="1219">
                    <a:moveTo>
                      <a:pt x="0" y="123"/>
                    </a:moveTo>
                    <a:lnTo>
                      <a:pt x="30" y="116"/>
                    </a:lnTo>
                    <a:lnTo>
                      <a:pt x="120" y="98"/>
                    </a:lnTo>
                    <a:lnTo>
                      <a:pt x="274" y="74"/>
                    </a:lnTo>
                    <a:lnTo>
                      <a:pt x="375" y="60"/>
                    </a:lnTo>
                    <a:lnTo>
                      <a:pt x="492" y="46"/>
                    </a:lnTo>
                    <a:lnTo>
                      <a:pt x="622" y="35"/>
                    </a:lnTo>
                    <a:lnTo>
                      <a:pt x="773" y="25"/>
                    </a:lnTo>
                    <a:lnTo>
                      <a:pt x="937" y="14"/>
                    </a:lnTo>
                    <a:lnTo>
                      <a:pt x="1121" y="7"/>
                    </a:lnTo>
                    <a:lnTo>
                      <a:pt x="1322" y="4"/>
                    </a:lnTo>
                    <a:lnTo>
                      <a:pt x="1540" y="0"/>
                    </a:lnTo>
                    <a:lnTo>
                      <a:pt x="1774" y="4"/>
                    </a:lnTo>
                    <a:lnTo>
                      <a:pt x="2025" y="11"/>
                    </a:lnTo>
                    <a:lnTo>
                      <a:pt x="2296" y="25"/>
                    </a:lnTo>
                    <a:lnTo>
                      <a:pt x="2584" y="42"/>
                    </a:lnTo>
                    <a:lnTo>
                      <a:pt x="2889" y="70"/>
                    </a:lnTo>
                    <a:lnTo>
                      <a:pt x="3214" y="102"/>
                    </a:lnTo>
                    <a:lnTo>
                      <a:pt x="3559" y="141"/>
                    </a:lnTo>
                    <a:lnTo>
                      <a:pt x="3920" y="186"/>
                    </a:lnTo>
                    <a:lnTo>
                      <a:pt x="4302" y="243"/>
                    </a:lnTo>
                    <a:lnTo>
                      <a:pt x="4700" y="306"/>
                    </a:lnTo>
                    <a:lnTo>
                      <a:pt x="5119" y="380"/>
                    </a:lnTo>
                    <a:lnTo>
                      <a:pt x="5557" y="467"/>
                    </a:lnTo>
                    <a:lnTo>
                      <a:pt x="6016" y="562"/>
                    </a:lnTo>
                    <a:lnTo>
                      <a:pt x="6495" y="668"/>
                    </a:lnTo>
                    <a:lnTo>
                      <a:pt x="6994" y="787"/>
                    </a:lnTo>
                    <a:lnTo>
                      <a:pt x="7513" y="917"/>
                    </a:lnTo>
                    <a:lnTo>
                      <a:pt x="8052" y="1061"/>
                    </a:lnTo>
                    <a:lnTo>
                      <a:pt x="8611" y="1219"/>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24"/>
            <p:cNvGrpSpPr>
              <a:grpSpLocks/>
            </p:cNvGrpSpPr>
            <p:nvPr/>
          </p:nvGrpSpPr>
          <p:grpSpPr bwMode="auto">
            <a:xfrm>
              <a:off x="8834" y="-2022"/>
              <a:ext cx="5209" cy="1026"/>
              <a:chOff x="8834" y="-2022"/>
              <a:chExt cx="5209" cy="1026"/>
            </a:xfrm>
          </p:grpSpPr>
          <p:sp>
            <p:nvSpPr>
              <p:cNvPr id="13" name="Freeform 25"/>
              <p:cNvSpPr>
                <a:spLocks/>
              </p:cNvSpPr>
              <p:nvPr/>
            </p:nvSpPr>
            <p:spPr bwMode="auto">
              <a:xfrm>
                <a:off x="8834" y="-2022"/>
                <a:ext cx="5209" cy="1026"/>
              </a:xfrm>
              <a:custGeom>
                <a:avLst/>
                <a:gdLst>
                  <a:gd name="T0" fmla="+- 0 8834 8834"/>
                  <a:gd name="T1" fmla="*/ T0 w 5209"/>
                  <a:gd name="T2" fmla="+- 0 -996 -2022"/>
                  <a:gd name="T3" fmla="*/ -996 h 1026"/>
                  <a:gd name="T4" fmla="+- 0 8984 8834"/>
                  <a:gd name="T5" fmla="*/ T4 w 5209"/>
                  <a:gd name="T6" fmla="+- 0 -1038 -2022"/>
                  <a:gd name="T7" fmla="*/ -1038 h 1026"/>
                  <a:gd name="T8" fmla="+- 0 9396 8834"/>
                  <a:gd name="T9" fmla="*/ T8 w 5209"/>
                  <a:gd name="T10" fmla="+- 0 -1147 -2022"/>
                  <a:gd name="T11" fmla="*/ -1147 h 1026"/>
                  <a:gd name="T12" fmla="+- 0 9681 8834"/>
                  <a:gd name="T13" fmla="*/ T12 w 5209"/>
                  <a:gd name="T14" fmla="+- 0 -1221 -2022"/>
                  <a:gd name="T15" fmla="*/ -1221 h 1026"/>
                  <a:gd name="T16" fmla="+- 0 10009 8834"/>
                  <a:gd name="T17" fmla="*/ T16 w 5209"/>
                  <a:gd name="T18" fmla="+- 0 -1302 -2022"/>
                  <a:gd name="T19" fmla="*/ -1302 h 1026"/>
                  <a:gd name="T20" fmla="+- 0 10374 8834"/>
                  <a:gd name="T21" fmla="*/ T20 w 5209"/>
                  <a:gd name="T22" fmla="+- 0 -1390 -2022"/>
                  <a:gd name="T23" fmla="*/ -1390 h 1026"/>
                  <a:gd name="T24" fmla="+- 0 10766 8834"/>
                  <a:gd name="T25" fmla="*/ T24 w 5209"/>
                  <a:gd name="T26" fmla="+- 0 -1484 -2022"/>
                  <a:gd name="T27" fmla="*/ -1484 h 1026"/>
                  <a:gd name="T28" fmla="+- 0 11181 8834"/>
                  <a:gd name="T29" fmla="*/ T28 w 5209"/>
                  <a:gd name="T30" fmla="+- 0 -1576 -2022"/>
                  <a:gd name="T31" fmla="*/ -1576 h 1026"/>
                  <a:gd name="T32" fmla="+- 0 11606 8834"/>
                  <a:gd name="T33" fmla="*/ T32 w 5209"/>
                  <a:gd name="T34" fmla="+- 0 -1667 -2022"/>
                  <a:gd name="T35" fmla="*/ -1667 h 1026"/>
                  <a:gd name="T36" fmla="+- 0 12041 8834"/>
                  <a:gd name="T37" fmla="*/ T36 w 5209"/>
                  <a:gd name="T38" fmla="+- 0 -1751 -2022"/>
                  <a:gd name="T39" fmla="*/ -1751 h 1026"/>
                  <a:gd name="T40" fmla="+- 0 12473 8834"/>
                  <a:gd name="T41" fmla="*/ T40 w 5209"/>
                  <a:gd name="T42" fmla="+- 0 -1832 -2022"/>
                  <a:gd name="T43" fmla="*/ -1832 h 1026"/>
                  <a:gd name="T44" fmla="+- 0 12687 8834"/>
                  <a:gd name="T45" fmla="*/ T44 w 5209"/>
                  <a:gd name="T46" fmla="+- 0 -1867 -2022"/>
                  <a:gd name="T47" fmla="*/ -1867 h 1026"/>
                  <a:gd name="T48" fmla="+- 0 12895 8834"/>
                  <a:gd name="T49" fmla="*/ T48 w 5209"/>
                  <a:gd name="T50" fmla="+- 0 -1903 -2022"/>
                  <a:gd name="T51" fmla="*/ -1903 h 1026"/>
                  <a:gd name="T52" fmla="+- 0 13103 8834"/>
                  <a:gd name="T53" fmla="*/ T52 w 5209"/>
                  <a:gd name="T54" fmla="+- 0 -1931 -2022"/>
                  <a:gd name="T55" fmla="*/ -1931 h 1026"/>
                  <a:gd name="T56" fmla="+- 0 13303 8834"/>
                  <a:gd name="T57" fmla="*/ T56 w 5209"/>
                  <a:gd name="T58" fmla="+- 0 -1959 -2022"/>
                  <a:gd name="T59" fmla="*/ -1959 h 1026"/>
                  <a:gd name="T60" fmla="+- 0 13501 8834"/>
                  <a:gd name="T61" fmla="*/ T60 w 5209"/>
                  <a:gd name="T62" fmla="+- 0 -1980 -2022"/>
                  <a:gd name="T63" fmla="*/ -1980 h 1026"/>
                  <a:gd name="T64" fmla="+- 0 13688 8834"/>
                  <a:gd name="T65" fmla="*/ T64 w 5209"/>
                  <a:gd name="T66" fmla="+- 0 -1997 -2022"/>
                  <a:gd name="T67" fmla="*/ -1997 h 1026"/>
                  <a:gd name="T68" fmla="+- 0 13869 8834"/>
                  <a:gd name="T69" fmla="*/ T68 w 5209"/>
                  <a:gd name="T70" fmla="+- 0 -2011 -2022"/>
                  <a:gd name="T71" fmla="*/ -2011 h 1026"/>
                  <a:gd name="T72" fmla="+- 0 14043 8834"/>
                  <a:gd name="T73" fmla="*/ T72 w 5209"/>
                  <a:gd name="T74" fmla="+- 0 -2022 -2022"/>
                  <a:gd name="T75" fmla="*/ -2022 h 10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209" h="1026">
                    <a:moveTo>
                      <a:pt x="0" y="1026"/>
                    </a:moveTo>
                    <a:lnTo>
                      <a:pt x="150" y="984"/>
                    </a:lnTo>
                    <a:lnTo>
                      <a:pt x="562" y="875"/>
                    </a:lnTo>
                    <a:lnTo>
                      <a:pt x="847" y="801"/>
                    </a:lnTo>
                    <a:lnTo>
                      <a:pt x="1175" y="720"/>
                    </a:lnTo>
                    <a:lnTo>
                      <a:pt x="1540" y="632"/>
                    </a:lnTo>
                    <a:lnTo>
                      <a:pt x="1932" y="538"/>
                    </a:lnTo>
                    <a:lnTo>
                      <a:pt x="2347" y="446"/>
                    </a:lnTo>
                    <a:lnTo>
                      <a:pt x="2772" y="355"/>
                    </a:lnTo>
                    <a:lnTo>
                      <a:pt x="3207" y="271"/>
                    </a:lnTo>
                    <a:lnTo>
                      <a:pt x="3639" y="190"/>
                    </a:lnTo>
                    <a:lnTo>
                      <a:pt x="3853" y="155"/>
                    </a:lnTo>
                    <a:lnTo>
                      <a:pt x="4061" y="119"/>
                    </a:lnTo>
                    <a:lnTo>
                      <a:pt x="4269" y="91"/>
                    </a:lnTo>
                    <a:lnTo>
                      <a:pt x="4469" y="63"/>
                    </a:lnTo>
                    <a:lnTo>
                      <a:pt x="4667" y="42"/>
                    </a:lnTo>
                    <a:lnTo>
                      <a:pt x="4854" y="25"/>
                    </a:lnTo>
                    <a:lnTo>
                      <a:pt x="5035" y="11"/>
                    </a:lnTo>
                    <a:lnTo>
                      <a:pt x="5209" y="0"/>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26"/>
            <p:cNvGrpSpPr>
              <a:grpSpLocks/>
            </p:cNvGrpSpPr>
            <p:nvPr/>
          </p:nvGrpSpPr>
          <p:grpSpPr bwMode="auto">
            <a:xfrm>
              <a:off x="333" y="-2047"/>
              <a:ext cx="13738" cy="2094"/>
              <a:chOff x="333" y="-2047"/>
              <a:chExt cx="13738" cy="2094"/>
            </a:xfrm>
          </p:grpSpPr>
          <p:sp>
            <p:nvSpPr>
              <p:cNvPr id="11" name="Freeform 27"/>
              <p:cNvSpPr>
                <a:spLocks/>
              </p:cNvSpPr>
              <p:nvPr/>
            </p:nvSpPr>
            <p:spPr bwMode="auto">
              <a:xfrm>
                <a:off x="333" y="-2047"/>
                <a:ext cx="13738" cy="2094"/>
              </a:xfrm>
              <a:custGeom>
                <a:avLst/>
                <a:gdLst>
                  <a:gd name="T0" fmla="+- 0 2784 333"/>
                  <a:gd name="T1" fmla="*/ T0 w 13738"/>
                  <a:gd name="T2" fmla="+- 0 -2047 -2047"/>
                  <a:gd name="T3" fmla="*/ -2047 h 2094"/>
                  <a:gd name="T4" fmla="+- 0 2542 333"/>
                  <a:gd name="T5" fmla="*/ T4 w 13738"/>
                  <a:gd name="T6" fmla="+- 0 -2047 -2047"/>
                  <a:gd name="T7" fmla="*/ -2047 h 2094"/>
                  <a:gd name="T8" fmla="+- 0 2315 333"/>
                  <a:gd name="T9" fmla="*/ T8 w 13738"/>
                  <a:gd name="T10" fmla="+- 0 -2040 -2047"/>
                  <a:gd name="T11" fmla="*/ -2040 h 2094"/>
                  <a:gd name="T12" fmla="+- 0 2100 333"/>
                  <a:gd name="T13" fmla="*/ T12 w 13738"/>
                  <a:gd name="T14" fmla="+- 0 -2029 -2047"/>
                  <a:gd name="T15" fmla="*/ -2029 h 2094"/>
                  <a:gd name="T16" fmla="+- 0 1711 333"/>
                  <a:gd name="T17" fmla="*/ T16 w 13738"/>
                  <a:gd name="T18" fmla="+- 0 -1994 -2047"/>
                  <a:gd name="T19" fmla="*/ -1994 h 2094"/>
                  <a:gd name="T20" fmla="+- 0 1533 333"/>
                  <a:gd name="T21" fmla="*/ T20 w 13738"/>
                  <a:gd name="T22" fmla="+- 0 -1969 -2047"/>
                  <a:gd name="T23" fmla="*/ -1969 h 2094"/>
                  <a:gd name="T24" fmla="+- 0 1373 333"/>
                  <a:gd name="T25" fmla="*/ T24 w 13738"/>
                  <a:gd name="T26" fmla="+- 0 -1945 -2047"/>
                  <a:gd name="T27" fmla="*/ -1945 h 2094"/>
                  <a:gd name="T28" fmla="+- 0 1222 333"/>
                  <a:gd name="T29" fmla="*/ T28 w 13738"/>
                  <a:gd name="T30" fmla="+- 0 -1917 -2047"/>
                  <a:gd name="T31" fmla="*/ -1917 h 2094"/>
                  <a:gd name="T32" fmla="+- 0 1088 333"/>
                  <a:gd name="T33" fmla="*/ T32 w 13738"/>
                  <a:gd name="T34" fmla="+- 0 -1885 -2047"/>
                  <a:gd name="T35" fmla="*/ -1885 h 2094"/>
                  <a:gd name="T36" fmla="+- 0 960 333"/>
                  <a:gd name="T37" fmla="*/ T36 w 13738"/>
                  <a:gd name="T38" fmla="+- 0 -1857 -2047"/>
                  <a:gd name="T39" fmla="*/ -1857 h 2094"/>
                  <a:gd name="T40" fmla="+- 0 850 333"/>
                  <a:gd name="T41" fmla="*/ T40 w 13738"/>
                  <a:gd name="T42" fmla="+- 0 -1825 -2047"/>
                  <a:gd name="T43" fmla="*/ -1825 h 2094"/>
                  <a:gd name="T44" fmla="+- 0 659 333"/>
                  <a:gd name="T45" fmla="*/ T44 w 13738"/>
                  <a:gd name="T46" fmla="+- 0 -1766 -2047"/>
                  <a:gd name="T47" fmla="*/ -1766 h 2094"/>
                  <a:gd name="T48" fmla="+- 0 581 333"/>
                  <a:gd name="T49" fmla="*/ T48 w 13738"/>
                  <a:gd name="T50" fmla="+- 0 -1737 -2047"/>
                  <a:gd name="T51" fmla="*/ -1737 h 2094"/>
                  <a:gd name="T52" fmla="+- 0 414 333"/>
                  <a:gd name="T53" fmla="*/ T52 w 13738"/>
                  <a:gd name="T54" fmla="+- 0 -1667 -2047"/>
                  <a:gd name="T55" fmla="*/ -1667 h 2094"/>
                  <a:gd name="T56" fmla="+- 0 333 333"/>
                  <a:gd name="T57" fmla="*/ T56 w 13738"/>
                  <a:gd name="T58" fmla="+- 0 -1625 -2047"/>
                  <a:gd name="T59" fmla="*/ -1625 h 2094"/>
                  <a:gd name="T60" fmla="+- 0 333 333"/>
                  <a:gd name="T61" fmla="*/ T60 w 13738"/>
                  <a:gd name="T62" fmla="+- 0 48 -2047"/>
                  <a:gd name="T63" fmla="*/ 48 h 2094"/>
                  <a:gd name="T64" fmla="+- 0 14064 333"/>
                  <a:gd name="T65" fmla="*/ T64 w 13738"/>
                  <a:gd name="T66" fmla="+- 0 48 -2047"/>
                  <a:gd name="T67" fmla="*/ 48 h 2094"/>
                  <a:gd name="T68" fmla="+- 0 14071 333"/>
                  <a:gd name="T69" fmla="*/ T68 w 13738"/>
                  <a:gd name="T70" fmla="+- 0 37 -2047"/>
                  <a:gd name="T71" fmla="*/ 37 h 2094"/>
                  <a:gd name="T72" fmla="+- 0 14071 333"/>
                  <a:gd name="T73" fmla="*/ T72 w 13738"/>
                  <a:gd name="T74" fmla="+- 0 -708 -2047"/>
                  <a:gd name="T75" fmla="*/ -708 h 2094"/>
                  <a:gd name="T76" fmla="+- 0 11644 333"/>
                  <a:gd name="T77" fmla="*/ T76 w 13738"/>
                  <a:gd name="T78" fmla="+- 0 -708 -2047"/>
                  <a:gd name="T79" fmla="*/ -708 h 2094"/>
                  <a:gd name="T80" fmla="+- 0 11426 333"/>
                  <a:gd name="T81" fmla="*/ T80 w 13738"/>
                  <a:gd name="T82" fmla="+- 0 -711 -2047"/>
                  <a:gd name="T83" fmla="*/ -711 h 2094"/>
                  <a:gd name="T84" fmla="+- 0 11198 333"/>
                  <a:gd name="T85" fmla="*/ T84 w 13738"/>
                  <a:gd name="T86" fmla="+- 0 -718 -2047"/>
                  <a:gd name="T87" fmla="*/ -718 h 2094"/>
                  <a:gd name="T88" fmla="+- 0 10963 333"/>
                  <a:gd name="T89" fmla="*/ T88 w 13738"/>
                  <a:gd name="T90" fmla="+- 0 -729 -2047"/>
                  <a:gd name="T91" fmla="*/ -729 h 2094"/>
                  <a:gd name="T92" fmla="+- 0 10719 333"/>
                  <a:gd name="T93" fmla="*/ T92 w 13738"/>
                  <a:gd name="T94" fmla="+- 0 -746 -2047"/>
                  <a:gd name="T95" fmla="*/ -746 h 2094"/>
                  <a:gd name="T96" fmla="+- 0 10192 333"/>
                  <a:gd name="T97" fmla="*/ T96 w 13738"/>
                  <a:gd name="T98" fmla="+- 0 -799 -2047"/>
                  <a:gd name="T99" fmla="*/ -799 h 2094"/>
                  <a:gd name="T100" fmla="+- 0 9626 333"/>
                  <a:gd name="T101" fmla="*/ T100 w 13738"/>
                  <a:gd name="T102" fmla="+- 0 -873 -2047"/>
                  <a:gd name="T103" fmla="*/ -873 h 2094"/>
                  <a:gd name="T104" fmla="+- 0 9324 333"/>
                  <a:gd name="T105" fmla="*/ T104 w 13738"/>
                  <a:gd name="T106" fmla="+- 0 -919 -2047"/>
                  <a:gd name="T107" fmla="*/ -919 h 2094"/>
                  <a:gd name="T108" fmla="+- 0 9009 333"/>
                  <a:gd name="T109" fmla="*/ T108 w 13738"/>
                  <a:gd name="T110" fmla="+- 0 -971 -2047"/>
                  <a:gd name="T111" fmla="*/ -971 h 2094"/>
                  <a:gd name="T112" fmla="+- 0 8684 333"/>
                  <a:gd name="T113" fmla="*/ T112 w 13738"/>
                  <a:gd name="T114" fmla="+- 0 -1031 -2047"/>
                  <a:gd name="T115" fmla="*/ -1031 h 2094"/>
                  <a:gd name="T116" fmla="+- 0 7990 333"/>
                  <a:gd name="T117" fmla="*/ T116 w 13738"/>
                  <a:gd name="T118" fmla="+- 0 -1168 -2047"/>
                  <a:gd name="T119" fmla="*/ -1168 h 2094"/>
                  <a:gd name="T120" fmla="+- 0 6847 333"/>
                  <a:gd name="T121" fmla="*/ T120 w 13738"/>
                  <a:gd name="T122" fmla="+- 0 -1425 -2047"/>
                  <a:gd name="T123" fmla="*/ -1425 h 2094"/>
                  <a:gd name="T124" fmla="+- 0 6025 333"/>
                  <a:gd name="T125" fmla="*/ T124 w 13738"/>
                  <a:gd name="T126" fmla="+- 0 -1625 -2047"/>
                  <a:gd name="T127" fmla="*/ -1625 h 2094"/>
                  <a:gd name="T128" fmla="+- 0 5251 333"/>
                  <a:gd name="T129" fmla="*/ T128 w 13738"/>
                  <a:gd name="T130" fmla="+- 0 -1787 -2047"/>
                  <a:gd name="T131" fmla="*/ -1787 h 2094"/>
                  <a:gd name="T132" fmla="+- 0 4889 333"/>
                  <a:gd name="T133" fmla="*/ T132 w 13738"/>
                  <a:gd name="T134" fmla="+- 0 -1850 -2047"/>
                  <a:gd name="T135" fmla="*/ -1850 h 2094"/>
                  <a:gd name="T136" fmla="+- 0 4544 333"/>
                  <a:gd name="T137" fmla="*/ T136 w 13738"/>
                  <a:gd name="T138" fmla="+- 0 -1903 -2047"/>
                  <a:gd name="T139" fmla="*/ -1903 h 2094"/>
                  <a:gd name="T140" fmla="+- 0 4212 333"/>
                  <a:gd name="T141" fmla="*/ T140 w 13738"/>
                  <a:gd name="T142" fmla="+- 0 -1948 -2047"/>
                  <a:gd name="T143" fmla="*/ -1948 h 2094"/>
                  <a:gd name="T144" fmla="+- 0 3897 333"/>
                  <a:gd name="T145" fmla="*/ T144 w 13738"/>
                  <a:gd name="T146" fmla="+- 0 -1983 -2047"/>
                  <a:gd name="T147" fmla="*/ -1983 h 2094"/>
                  <a:gd name="T148" fmla="+- 0 3598 333"/>
                  <a:gd name="T149" fmla="*/ T148 w 13738"/>
                  <a:gd name="T150" fmla="+- 0 -2011 -2047"/>
                  <a:gd name="T151" fmla="*/ -2011 h 2094"/>
                  <a:gd name="T152" fmla="+- 0 3042 333"/>
                  <a:gd name="T153" fmla="*/ T152 w 13738"/>
                  <a:gd name="T154" fmla="+- 0 -2043 -2047"/>
                  <a:gd name="T155" fmla="*/ -2043 h 2094"/>
                  <a:gd name="T156" fmla="+- 0 2784 333"/>
                  <a:gd name="T157" fmla="*/ T156 w 13738"/>
                  <a:gd name="T158" fmla="+- 0 -2047 -2047"/>
                  <a:gd name="T159" fmla="*/ -2047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3738" h="2094">
                    <a:moveTo>
                      <a:pt x="2451" y="0"/>
                    </a:moveTo>
                    <a:lnTo>
                      <a:pt x="2209" y="0"/>
                    </a:lnTo>
                    <a:lnTo>
                      <a:pt x="1982" y="7"/>
                    </a:lnTo>
                    <a:lnTo>
                      <a:pt x="1767" y="18"/>
                    </a:lnTo>
                    <a:lnTo>
                      <a:pt x="1378" y="53"/>
                    </a:lnTo>
                    <a:lnTo>
                      <a:pt x="1200" y="78"/>
                    </a:lnTo>
                    <a:lnTo>
                      <a:pt x="1040" y="102"/>
                    </a:lnTo>
                    <a:lnTo>
                      <a:pt x="889" y="130"/>
                    </a:lnTo>
                    <a:lnTo>
                      <a:pt x="755" y="162"/>
                    </a:lnTo>
                    <a:lnTo>
                      <a:pt x="627" y="190"/>
                    </a:lnTo>
                    <a:lnTo>
                      <a:pt x="517" y="222"/>
                    </a:lnTo>
                    <a:lnTo>
                      <a:pt x="326" y="281"/>
                    </a:lnTo>
                    <a:lnTo>
                      <a:pt x="248" y="310"/>
                    </a:lnTo>
                    <a:lnTo>
                      <a:pt x="81" y="380"/>
                    </a:lnTo>
                    <a:lnTo>
                      <a:pt x="0" y="422"/>
                    </a:lnTo>
                    <a:lnTo>
                      <a:pt x="0" y="2095"/>
                    </a:lnTo>
                    <a:lnTo>
                      <a:pt x="13731" y="2095"/>
                    </a:lnTo>
                    <a:lnTo>
                      <a:pt x="13738" y="2084"/>
                    </a:lnTo>
                    <a:lnTo>
                      <a:pt x="13738" y="1339"/>
                    </a:lnTo>
                    <a:lnTo>
                      <a:pt x="11311" y="1339"/>
                    </a:lnTo>
                    <a:lnTo>
                      <a:pt x="11093" y="1336"/>
                    </a:lnTo>
                    <a:lnTo>
                      <a:pt x="10865" y="1329"/>
                    </a:lnTo>
                    <a:lnTo>
                      <a:pt x="10630" y="1318"/>
                    </a:lnTo>
                    <a:lnTo>
                      <a:pt x="10386" y="1301"/>
                    </a:lnTo>
                    <a:lnTo>
                      <a:pt x="9859" y="1248"/>
                    </a:lnTo>
                    <a:lnTo>
                      <a:pt x="9293" y="1174"/>
                    </a:lnTo>
                    <a:lnTo>
                      <a:pt x="8991" y="1128"/>
                    </a:lnTo>
                    <a:lnTo>
                      <a:pt x="8676" y="1076"/>
                    </a:lnTo>
                    <a:lnTo>
                      <a:pt x="8351" y="1016"/>
                    </a:lnTo>
                    <a:lnTo>
                      <a:pt x="7657" y="879"/>
                    </a:lnTo>
                    <a:lnTo>
                      <a:pt x="6514" y="622"/>
                    </a:lnTo>
                    <a:lnTo>
                      <a:pt x="5692" y="422"/>
                    </a:lnTo>
                    <a:lnTo>
                      <a:pt x="4918" y="260"/>
                    </a:lnTo>
                    <a:lnTo>
                      <a:pt x="4556" y="197"/>
                    </a:lnTo>
                    <a:lnTo>
                      <a:pt x="4211" y="144"/>
                    </a:lnTo>
                    <a:lnTo>
                      <a:pt x="3879" y="99"/>
                    </a:lnTo>
                    <a:lnTo>
                      <a:pt x="3564" y="64"/>
                    </a:lnTo>
                    <a:lnTo>
                      <a:pt x="3265" y="36"/>
                    </a:lnTo>
                    <a:lnTo>
                      <a:pt x="2709" y="4"/>
                    </a:lnTo>
                    <a:lnTo>
                      <a:pt x="245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28"/>
              <p:cNvSpPr>
                <a:spLocks/>
              </p:cNvSpPr>
              <p:nvPr/>
            </p:nvSpPr>
            <p:spPr bwMode="auto">
              <a:xfrm>
                <a:off x="333" y="-2047"/>
                <a:ext cx="13738" cy="2094"/>
              </a:xfrm>
              <a:custGeom>
                <a:avLst/>
                <a:gdLst>
                  <a:gd name="T0" fmla="+- 0 14071 333"/>
                  <a:gd name="T1" fmla="*/ T0 w 13738"/>
                  <a:gd name="T2" fmla="+- 0 -1151 -2047"/>
                  <a:gd name="T3" fmla="*/ -1151 h 2094"/>
                  <a:gd name="T4" fmla="+- 0 13937 333"/>
                  <a:gd name="T5" fmla="*/ T4 w 13738"/>
                  <a:gd name="T6" fmla="+- 0 -1094 -2047"/>
                  <a:gd name="T7" fmla="*/ -1094 h 2094"/>
                  <a:gd name="T8" fmla="+- 0 13809 333"/>
                  <a:gd name="T9" fmla="*/ T8 w 13738"/>
                  <a:gd name="T10" fmla="+- 0 -1045 -2047"/>
                  <a:gd name="T11" fmla="*/ -1045 h 2094"/>
                  <a:gd name="T12" fmla="+- 0 13675 333"/>
                  <a:gd name="T13" fmla="*/ T12 w 13738"/>
                  <a:gd name="T14" fmla="+- 0 -999 -2047"/>
                  <a:gd name="T15" fmla="*/ -999 h 2094"/>
                  <a:gd name="T16" fmla="+- 0 13397 333"/>
                  <a:gd name="T17" fmla="*/ T16 w 13738"/>
                  <a:gd name="T18" fmla="+- 0 -915 -2047"/>
                  <a:gd name="T19" fmla="*/ -915 h 2094"/>
                  <a:gd name="T20" fmla="+- 0 13250 333"/>
                  <a:gd name="T21" fmla="*/ T20 w 13738"/>
                  <a:gd name="T22" fmla="+- 0 -876 -2047"/>
                  <a:gd name="T23" fmla="*/ -876 h 2094"/>
                  <a:gd name="T24" fmla="+- 0 12941 333"/>
                  <a:gd name="T25" fmla="*/ T24 w 13738"/>
                  <a:gd name="T26" fmla="+- 0 -813 -2047"/>
                  <a:gd name="T27" fmla="*/ -813 h 2094"/>
                  <a:gd name="T28" fmla="+- 0 12777 333"/>
                  <a:gd name="T29" fmla="*/ T28 w 13738"/>
                  <a:gd name="T30" fmla="+- 0 -785 -2047"/>
                  <a:gd name="T31" fmla="*/ -785 h 2094"/>
                  <a:gd name="T32" fmla="+- 0 12428 333"/>
                  <a:gd name="T33" fmla="*/ T32 w 13738"/>
                  <a:gd name="T34" fmla="+- 0 -743 -2047"/>
                  <a:gd name="T35" fmla="*/ -743 h 2094"/>
                  <a:gd name="T36" fmla="+- 0 12053 333"/>
                  <a:gd name="T37" fmla="*/ T36 w 13738"/>
                  <a:gd name="T38" fmla="+- 0 -715 -2047"/>
                  <a:gd name="T39" fmla="*/ -715 h 2094"/>
                  <a:gd name="T40" fmla="+- 0 11852 333"/>
                  <a:gd name="T41" fmla="*/ T40 w 13738"/>
                  <a:gd name="T42" fmla="+- 0 -708 -2047"/>
                  <a:gd name="T43" fmla="*/ -708 h 2094"/>
                  <a:gd name="T44" fmla="+- 0 14071 333"/>
                  <a:gd name="T45" fmla="*/ T44 w 13738"/>
                  <a:gd name="T46" fmla="+- 0 -708 -2047"/>
                  <a:gd name="T47" fmla="*/ -708 h 2094"/>
                  <a:gd name="T48" fmla="+- 0 14071 333"/>
                  <a:gd name="T49" fmla="*/ T48 w 13738"/>
                  <a:gd name="T50" fmla="+- 0 -1151 -2047"/>
                  <a:gd name="T51" fmla="*/ -1151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3738" h="2094">
                    <a:moveTo>
                      <a:pt x="13738" y="896"/>
                    </a:moveTo>
                    <a:lnTo>
                      <a:pt x="13604" y="953"/>
                    </a:lnTo>
                    <a:lnTo>
                      <a:pt x="13476" y="1002"/>
                    </a:lnTo>
                    <a:lnTo>
                      <a:pt x="13342" y="1048"/>
                    </a:lnTo>
                    <a:lnTo>
                      <a:pt x="13064" y="1132"/>
                    </a:lnTo>
                    <a:lnTo>
                      <a:pt x="12917" y="1171"/>
                    </a:lnTo>
                    <a:lnTo>
                      <a:pt x="12608" y="1234"/>
                    </a:lnTo>
                    <a:lnTo>
                      <a:pt x="12444" y="1262"/>
                    </a:lnTo>
                    <a:lnTo>
                      <a:pt x="12095" y="1304"/>
                    </a:lnTo>
                    <a:lnTo>
                      <a:pt x="11720" y="1332"/>
                    </a:lnTo>
                    <a:lnTo>
                      <a:pt x="11519" y="1339"/>
                    </a:lnTo>
                    <a:lnTo>
                      <a:pt x="13738" y="1339"/>
                    </a:lnTo>
                    <a:lnTo>
                      <a:pt x="13738" y="89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7" name="TextBox 16"/>
          <p:cNvSpPr txBox="1"/>
          <p:nvPr/>
        </p:nvSpPr>
        <p:spPr>
          <a:xfrm>
            <a:off x="685800" y="330038"/>
            <a:ext cx="7620000" cy="1323439"/>
          </a:xfrm>
          <a:prstGeom prst="rect">
            <a:avLst/>
          </a:prstGeom>
          <a:noFill/>
        </p:spPr>
        <p:txBody>
          <a:bodyPr wrap="square" rtlCol="0">
            <a:spAutoFit/>
          </a:bodyPr>
          <a:lstStyle/>
          <a:p>
            <a:pPr algn="ctr"/>
            <a:r>
              <a:rPr lang="en-US" sz="4000" b="1" dirty="0" smtClean="0">
                <a:solidFill>
                  <a:schemeClr val="bg1"/>
                </a:solidFill>
                <a:latin typeface="Candara" pitchFamily="34" charset="0"/>
              </a:rPr>
              <a:t>How Successful is the HOA 2</a:t>
            </a:r>
            <a:r>
              <a:rPr lang="en-US" sz="4000" b="1" baseline="30000" dirty="0" smtClean="0">
                <a:solidFill>
                  <a:schemeClr val="bg1"/>
                </a:solidFill>
                <a:latin typeface="Candara" pitchFamily="34" charset="0"/>
              </a:rPr>
              <a:t>nd</a:t>
            </a:r>
            <a:r>
              <a:rPr lang="en-US" sz="4000" b="1" dirty="0">
                <a:solidFill>
                  <a:schemeClr val="bg1"/>
                </a:solidFill>
                <a:latin typeface="Candara" pitchFamily="34" charset="0"/>
              </a:rPr>
              <a:t> </a:t>
            </a:r>
            <a:r>
              <a:rPr lang="en-US" sz="4000" b="1" dirty="0" smtClean="0">
                <a:solidFill>
                  <a:schemeClr val="bg1"/>
                </a:solidFill>
                <a:latin typeface="Candara" pitchFamily="34" charset="0"/>
              </a:rPr>
              <a:t>Mortgage?</a:t>
            </a:r>
            <a:endParaRPr lang="en-US" sz="4000" b="1" dirty="0">
              <a:solidFill>
                <a:schemeClr val="bg1"/>
              </a:solidFill>
              <a:latin typeface="Candara" pitchFamily="34" charset="0"/>
            </a:endParaRPr>
          </a:p>
        </p:txBody>
      </p:sp>
      <p:pic>
        <p:nvPicPr>
          <p:cNvPr id="19"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4762" y="6248400"/>
            <a:ext cx="1754362" cy="3295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Chart 19"/>
          <p:cNvGraphicFramePr/>
          <p:nvPr>
            <p:extLst>
              <p:ext uri="{D42A27DB-BD31-4B8C-83A1-F6EECF244321}">
                <p14:modId xmlns:p14="http://schemas.microsoft.com/office/powerpoint/2010/main" val="3087854712"/>
              </p:ext>
            </p:extLst>
          </p:nvPr>
        </p:nvGraphicFramePr>
        <p:xfrm>
          <a:off x="152400" y="1830942"/>
          <a:ext cx="8372798" cy="440776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92318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
          <p:cNvGrpSpPr>
            <a:grpSpLocks/>
          </p:cNvGrpSpPr>
          <p:nvPr/>
        </p:nvGrpSpPr>
        <p:grpSpPr bwMode="auto">
          <a:xfrm>
            <a:off x="171451" y="235487"/>
            <a:ext cx="8724900" cy="2057400"/>
            <a:chOff x="332" y="360"/>
            <a:chExt cx="13740" cy="4380"/>
          </a:xfrm>
        </p:grpSpPr>
        <p:pic>
          <p:nvPicPr>
            <p:cNvPr id="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 y="360"/>
              <a:ext cx="13694" cy="388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11"/>
            <p:cNvGrpSpPr>
              <a:grpSpLocks/>
            </p:cNvGrpSpPr>
            <p:nvPr/>
          </p:nvGrpSpPr>
          <p:grpSpPr bwMode="auto">
            <a:xfrm>
              <a:off x="9524" y="2873"/>
              <a:ext cx="4530" cy="1124"/>
              <a:chOff x="9524" y="2873"/>
              <a:chExt cx="4530" cy="1124"/>
            </a:xfrm>
          </p:grpSpPr>
          <p:sp>
            <p:nvSpPr>
              <p:cNvPr id="17" name="Freeform 12"/>
              <p:cNvSpPr>
                <a:spLocks/>
              </p:cNvSpPr>
              <p:nvPr/>
            </p:nvSpPr>
            <p:spPr bwMode="auto">
              <a:xfrm>
                <a:off x="9524" y="2873"/>
                <a:ext cx="4530" cy="1124"/>
              </a:xfrm>
              <a:custGeom>
                <a:avLst/>
                <a:gdLst>
                  <a:gd name="T0" fmla="+- 0 14053 9524"/>
                  <a:gd name="T1" fmla="*/ T0 w 4530"/>
                  <a:gd name="T2" fmla="+- 0 2873 2873"/>
                  <a:gd name="T3" fmla="*/ 2873 h 1124"/>
                  <a:gd name="T4" fmla="+- 0 14043 9524"/>
                  <a:gd name="T5" fmla="*/ T4 w 4530"/>
                  <a:gd name="T6" fmla="+- 0 2873 2873"/>
                  <a:gd name="T7" fmla="*/ 2873 h 1124"/>
                  <a:gd name="T8" fmla="+- 0 13852 9524"/>
                  <a:gd name="T9" fmla="*/ T8 w 4530"/>
                  <a:gd name="T10" fmla="+- 0 2905 2873"/>
                  <a:gd name="T11" fmla="*/ 2905 h 1124"/>
                  <a:gd name="T12" fmla="+- 0 13658 9524"/>
                  <a:gd name="T13" fmla="*/ T12 w 4530"/>
                  <a:gd name="T14" fmla="+- 0 2940 2873"/>
                  <a:gd name="T15" fmla="*/ 2940 h 1124"/>
                  <a:gd name="T16" fmla="+- 0 13257 9524"/>
                  <a:gd name="T17" fmla="*/ T16 w 4530"/>
                  <a:gd name="T18" fmla="+- 0 3017 2873"/>
                  <a:gd name="T19" fmla="*/ 3017 h 1124"/>
                  <a:gd name="T20" fmla="+- 0 12835 9524"/>
                  <a:gd name="T21" fmla="*/ T20 w 4530"/>
                  <a:gd name="T22" fmla="+- 0 3109 2873"/>
                  <a:gd name="T23" fmla="*/ 3109 h 1124"/>
                  <a:gd name="T24" fmla="+- 0 12393 9524"/>
                  <a:gd name="T25" fmla="*/ T24 w 4530"/>
                  <a:gd name="T26" fmla="+- 0 3214 2873"/>
                  <a:gd name="T27" fmla="*/ 3214 h 1124"/>
                  <a:gd name="T28" fmla="+- 0 11988 9524"/>
                  <a:gd name="T29" fmla="*/ T28 w 4530"/>
                  <a:gd name="T30" fmla="+- 0 3316 2873"/>
                  <a:gd name="T31" fmla="*/ 3316 h 1124"/>
                  <a:gd name="T32" fmla="+- 0 10849 9524"/>
                  <a:gd name="T33" fmla="*/ T32 w 4530"/>
                  <a:gd name="T34" fmla="+- 0 3572 2873"/>
                  <a:gd name="T35" fmla="*/ 3572 h 1124"/>
                  <a:gd name="T36" fmla="+- 0 10501 9524"/>
                  <a:gd name="T37" fmla="*/ T36 w 4530"/>
                  <a:gd name="T38" fmla="+- 0 3643 2873"/>
                  <a:gd name="T39" fmla="*/ 3643 h 1124"/>
                  <a:gd name="T40" fmla="+- 0 9838 9524"/>
                  <a:gd name="T41" fmla="*/ T40 w 4530"/>
                  <a:gd name="T42" fmla="+- 0 3766 2873"/>
                  <a:gd name="T43" fmla="*/ 3766 h 1124"/>
                  <a:gd name="T44" fmla="+- 0 9524 9524"/>
                  <a:gd name="T45" fmla="*/ T44 w 4530"/>
                  <a:gd name="T46" fmla="+- 0 3818 2873"/>
                  <a:gd name="T47" fmla="*/ 3818 h 1124"/>
                  <a:gd name="T48" fmla="+- 0 9949 9524"/>
                  <a:gd name="T49" fmla="*/ T48 w 4530"/>
                  <a:gd name="T50" fmla="+- 0 3878 2873"/>
                  <a:gd name="T51" fmla="*/ 3878 h 1124"/>
                  <a:gd name="T52" fmla="+- 0 10150 9524"/>
                  <a:gd name="T53" fmla="*/ T52 w 4530"/>
                  <a:gd name="T54" fmla="+- 0 3903 2873"/>
                  <a:gd name="T55" fmla="*/ 3903 h 1124"/>
                  <a:gd name="T56" fmla="+- 0 10538 9524"/>
                  <a:gd name="T57" fmla="*/ T56 w 4530"/>
                  <a:gd name="T58" fmla="+- 0 3945 2873"/>
                  <a:gd name="T59" fmla="*/ 3945 h 1124"/>
                  <a:gd name="T60" fmla="+- 0 10900 9524"/>
                  <a:gd name="T61" fmla="*/ T60 w 4530"/>
                  <a:gd name="T62" fmla="+- 0 3973 2873"/>
                  <a:gd name="T63" fmla="*/ 3973 h 1124"/>
                  <a:gd name="T64" fmla="+- 0 11074 9524"/>
                  <a:gd name="T65" fmla="*/ T64 w 4530"/>
                  <a:gd name="T66" fmla="+- 0 3984 2873"/>
                  <a:gd name="T67" fmla="*/ 3984 h 1124"/>
                  <a:gd name="T68" fmla="+- 0 11244 9524"/>
                  <a:gd name="T69" fmla="*/ T68 w 4530"/>
                  <a:gd name="T70" fmla="+- 0 3991 2873"/>
                  <a:gd name="T71" fmla="*/ 3991 h 1124"/>
                  <a:gd name="T72" fmla="+- 0 11566 9524"/>
                  <a:gd name="T73" fmla="*/ T72 w 4530"/>
                  <a:gd name="T74" fmla="+- 0 3998 2873"/>
                  <a:gd name="T75" fmla="*/ 3998 h 1124"/>
                  <a:gd name="T76" fmla="+- 0 11720 9524"/>
                  <a:gd name="T77" fmla="*/ T76 w 4530"/>
                  <a:gd name="T78" fmla="+- 0 3998 2873"/>
                  <a:gd name="T79" fmla="*/ 3998 h 1124"/>
                  <a:gd name="T80" fmla="+- 0 12018 9524"/>
                  <a:gd name="T81" fmla="*/ T80 w 4530"/>
                  <a:gd name="T82" fmla="+- 0 3991 2873"/>
                  <a:gd name="T83" fmla="*/ 3991 h 1124"/>
                  <a:gd name="T84" fmla="+- 0 12158 9524"/>
                  <a:gd name="T85" fmla="*/ T84 w 4530"/>
                  <a:gd name="T86" fmla="+- 0 3984 2873"/>
                  <a:gd name="T87" fmla="*/ 3984 h 1124"/>
                  <a:gd name="T88" fmla="+- 0 12426 9524"/>
                  <a:gd name="T89" fmla="*/ T88 w 4530"/>
                  <a:gd name="T90" fmla="+- 0 3962 2873"/>
                  <a:gd name="T91" fmla="*/ 3962 h 1124"/>
                  <a:gd name="T92" fmla="+- 0 12557 9524"/>
                  <a:gd name="T93" fmla="*/ T92 w 4530"/>
                  <a:gd name="T94" fmla="+- 0 3948 2873"/>
                  <a:gd name="T95" fmla="*/ 3948 h 1124"/>
                  <a:gd name="T96" fmla="+- 0 12805 9524"/>
                  <a:gd name="T97" fmla="*/ T96 w 4530"/>
                  <a:gd name="T98" fmla="+- 0 3913 2873"/>
                  <a:gd name="T99" fmla="*/ 3913 h 1124"/>
                  <a:gd name="T100" fmla="+- 0 13039 9524"/>
                  <a:gd name="T101" fmla="*/ T100 w 4530"/>
                  <a:gd name="T102" fmla="+- 0 3871 2873"/>
                  <a:gd name="T103" fmla="*/ 3871 h 1124"/>
                  <a:gd name="T104" fmla="+- 0 13260 9524"/>
                  <a:gd name="T105" fmla="*/ T104 w 4530"/>
                  <a:gd name="T106" fmla="+- 0 3822 2873"/>
                  <a:gd name="T107" fmla="*/ 3822 h 1124"/>
                  <a:gd name="T108" fmla="+- 0 13471 9524"/>
                  <a:gd name="T109" fmla="*/ T108 w 4530"/>
                  <a:gd name="T110" fmla="+- 0 3766 2873"/>
                  <a:gd name="T111" fmla="*/ 3766 h 1124"/>
                  <a:gd name="T112" fmla="+- 0 13672 9524"/>
                  <a:gd name="T113" fmla="*/ T112 w 4530"/>
                  <a:gd name="T114" fmla="+- 0 3702 2873"/>
                  <a:gd name="T115" fmla="*/ 3702 h 1124"/>
                  <a:gd name="T116" fmla="+- 0 13862 9524"/>
                  <a:gd name="T117" fmla="*/ T116 w 4530"/>
                  <a:gd name="T118" fmla="+- 0 3632 2873"/>
                  <a:gd name="T119" fmla="*/ 3632 h 1124"/>
                  <a:gd name="T120" fmla="+- 0 14047 9524"/>
                  <a:gd name="T121" fmla="*/ T120 w 4530"/>
                  <a:gd name="T122" fmla="+- 0 3558 2873"/>
                  <a:gd name="T123" fmla="*/ 3558 h 1124"/>
                  <a:gd name="T124" fmla="+- 0 14053 9524"/>
                  <a:gd name="T125" fmla="*/ T124 w 4530"/>
                  <a:gd name="T126" fmla="+- 0 3555 2873"/>
                  <a:gd name="T127" fmla="*/ 3555 h 1124"/>
                  <a:gd name="T128" fmla="+- 0 14053 9524"/>
                  <a:gd name="T129" fmla="*/ T128 w 4530"/>
                  <a:gd name="T130" fmla="+- 0 2873 2873"/>
                  <a:gd name="T131" fmla="*/ 2873 h 1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530" h="1124">
                    <a:moveTo>
                      <a:pt x="4529" y="0"/>
                    </a:moveTo>
                    <a:lnTo>
                      <a:pt x="4519" y="0"/>
                    </a:lnTo>
                    <a:lnTo>
                      <a:pt x="4328" y="32"/>
                    </a:lnTo>
                    <a:lnTo>
                      <a:pt x="4134" y="67"/>
                    </a:lnTo>
                    <a:lnTo>
                      <a:pt x="3733" y="144"/>
                    </a:lnTo>
                    <a:lnTo>
                      <a:pt x="3311" y="236"/>
                    </a:lnTo>
                    <a:lnTo>
                      <a:pt x="2869" y="341"/>
                    </a:lnTo>
                    <a:lnTo>
                      <a:pt x="2464" y="443"/>
                    </a:lnTo>
                    <a:lnTo>
                      <a:pt x="1325" y="699"/>
                    </a:lnTo>
                    <a:lnTo>
                      <a:pt x="977" y="770"/>
                    </a:lnTo>
                    <a:lnTo>
                      <a:pt x="314" y="893"/>
                    </a:lnTo>
                    <a:lnTo>
                      <a:pt x="0" y="945"/>
                    </a:lnTo>
                    <a:lnTo>
                      <a:pt x="425" y="1005"/>
                    </a:lnTo>
                    <a:lnTo>
                      <a:pt x="626" y="1030"/>
                    </a:lnTo>
                    <a:lnTo>
                      <a:pt x="1014" y="1072"/>
                    </a:lnTo>
                    <a:lnTo>
                      <a:pt x="1376" y="1100"/>
                    </a:lnTo>
                    <a:lnTo>
                      <a:pt x="1550" y="1111"/>
                    </a:lnTo>
                    <a:lnTo>
                      <a:pt x="1720" y="1118"/>
                    </a:lnTo>
                    <a:lnTo>
                      <a:pt x="2042" y="1125"/>
                    </a:lnTo>
                    <a:lnTo>
                      <a:pt x="2196" y="1125"/>
                    </a:lnTo>
                    <a:lnTo>
                      <a:pt x="2494" y="1118"/>
                    </a:lnTo>
                    <a:lnTo>
                      <a:pt x="2634" y="1111"/>
                    </a:lnTo>
                    <a:lnTo>
                      <a:pt x="2902" y="1089"/>
                    </a:lnTo>
                    <a:lnTo>
                      <a:pt x="3033" y="1075"/>
                    </a:lnTo>
                    <a:lnTo>
                      <a:pt x="3281" y="1040"/>
                    </a:lnTo>
                    <a:lnTo>
                      <a:pt x="3515" y="998"/>
                    </a:lnTo>
                    <a:lnTo>
                      <a:pt x="3736" y="949"/>
                    </a:lnTo>
                    <a:lnTo>
                      <a:pt x="3947" y="893"/>
                    </a:lnTo>
                    <a:lnTo>
                      <a:pt x="4148" y="829"/>
                    </a:lnTo>
                    <a:lnTo>
                      <a:pt x="4338" y="759"/>
                    </a:lnTo>
                    <a:lnTo>
                      <a:pt x="4523" y="685"/>
                    </a:lnTo>
                    <a:lnTo>
                      <a:pt x="4529" y="682"/>
                    </a:lnTo>
                    <a:lnTo>
                      <a:pt x="4529"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9"/>
            <p:cNvGrpSpPr>
              <a:grpSpLocks/>
            </p:cNvGrpSpPr>
            <p:nvPr/>
          </p:nvGrpSpPr>
          <p:grpSpPr bwMode="auto">
            <a:xfrm>
              <a:off x="4125" y="2671"/>
              <a:ext cx="8731" cy="1339"/>
              <a:chOff x="4125" y="2671"/>
              <a:chExt cx="8731" cy="1339"/>
            </a:xfrm>
          </p:grpSpPr>
          <p:sp>
            <p:nvSpPr>
              <p:cNvPr id="16" name="Freeform 10"/>
              <p:cNvSpPr>
                <a:spLocks/>
              </p:cNvSpPr>
              <p:nvPr/>
            </p:nvSpPr>
            <p:spPr bwMode="auto">
              <a:xfrm>
                <a:off x="4125" y="2671"/>
                <a:ext cx="8731" cy="1339"/>
              </a:xfrm>
              <a:custGeom>
                <a:avLst/>
                <a:gdLst>
                  <a:gd name="T0" fmla="+- 0 5467 4125"/>
                  <a:gd name="T1" fmla="*/ T0 w 8731"/>
                  <a:gd name="T2" fmla="+- 0 2671 2671"/>
                  <a:gd name="T3" fmla="*/ 2671 h 1339"/>
                  <a:gd name="T4" fmla="+- 0 5203 4125"/>
                  <a:gd name="T5" fmla="*/ T4 w 8731"/>
                  <a:gd name="T6" fmla="+- 0 2671 2671"/>
                  <a:gd name="T7" fmla="*/ 2671 h 1339"/>
                  <a:gd name="T8" fmla="+- 0 4955 4125"/>
                  <a:gd name="T9" fmla="*/ T8 w 8731"/>
                  <a:gd name="T10" fmla="+- 0 2678 2671"/>
                  <a:gd name="T11" fmla="*/ 2678 h 1339"/>
                  <a:gd name="T12" fmla="+- 0 4724 4125"/>
                  <a:gd name="T13" fmla="*/ T12 w 8731"/>
                  <a:gd name="T14" fmla="+- 0 2689 2671"/>
                  <a:gd name="T15" fmla="*/ 2689 h 1339"/>
                  <a:gd name="T16" fmla="+- 0 4510 4125"/>
                  <a:gd name="T17" fmla="*/ T16 w 8731"/>
                  <a:gd name="T18" fmla="+- 0 2706 2671"/>
                  <a:gd name="T19" fmla="*/ 2706 h 1339"/>
                  <a:gd name="T20" fmla="+- 0 4309 4125"/>
                  <a:gd name="T21" fmla="*/ T20 w 8731"/>
                  <a:gd name="T22" fmla="+- 0 2727 2671"/>
                  <a:gd name="T23" fmla="*/ 2727 h 1339"/>
                  <a:gd name="T24" fmla="+- 0 4125 4125"/>
                  <a:gd name="T25" fmla="*/ T24 w 8731"/>
                  <a:gd name="T26" fmla="+- 0 2755 2671"/>
                  <a:gd name="T27" fmla="*/ 2755 h 1339"/>
                  <a:gd name="T28" fmla="+- 0 4651 4125"/>
                  <a:gd name="T29" fmla="*/ T28 w 8731"/>
                  <a:gd name="T30" fmla="+- 0 2822 2671"/>
                  <a:gd name="T31" fmla="*/ 2822 h 1339"/>
                  <a:gd name="T32" fmla="+- 0 5216 4125"/>
                  <a:gd name="T33" fmla="*/ T32 w 8731"/>
                  <a:gd name="T34" fmla="+- 0 2917 2671"/>
                  <a:gd name="T35" fmla="*/ 2917 h 1339"/>
                  <a:gd name="T36" fmla="+- 0 5822 4125"/>
                  <a:gd name="T37" fmla="*/ T36 w 8731"/>
                  <a:gd name="T38" fmla="+- 0 3040 2671"/>
                  <a:gd name="T39" fmla="*/ 3040 h 1339"/>
                  <a:gd name="T40" fmla="+- 0 6144 4125"/>
                  <a:gd name="T41" fmla="*/ T40 w 8731"/>
                  <a:gd name="T42" fmla="+- 0 3110 2671"/>
                  <a:gd name="T43" fmla="*/ 3110 h 1339"/>
                  <a:gd name="T44" fmla="+- 0 7064 4125"/>
                  <a:gd name="T45" fmla="*/ T44 w 8731"/>
                  <a:gd name="T46" fmla="+- 0 3335 2671"/>
                  <a:gd name="T47" fmla="*/ 3335 h 1339"/>
                  <a:gd name="T48" fmla="+- 0 8156 4125"/>
                  <a:gd name="T49" fmla="*/ T48 w 8731"/>
                  <a:gd name="T50" fmla="+- 0 3578 2671"/>
                  <a:gd name="T51" fmla="*/ 3578 h 1339"/>
                  <a:gd name="T52" fmla="+- 0 8414 4125"/>
                  <a:gd name="T53" fmla="*/ T52 w 8731"/>
                  <a:gd name="T54" fmla="+- 0 3627 2671"/>
                  <a:gd name="T55" fmla="*/ 3627 h 1339"/>
                  <a:gd name="T56" fmla="+- 0 8658 4125"/>
                  <a:gd name="T57" fmla="*/ T56 w 8731"/>
                  <a:gd name="T58" fmla="+- 0 3676 2671"/>
                  <a:gd name="T59" fmla="*/ 3676 h 1339"/>
                  <a:gd name="T60" fmla="+- 0 8899 4125"/>
                  <a:gd name="T61" fmla="*/ T60 w 8731"/>
                  <a:gd name="T62" fmla="+- 0 3722 2671"/>
                  <a:gd name="T63" fmla="*/ 3722 h 1339"/>
                  <a:gd name="T64" fmla="+- 0 9361 4125"/>
                  <a:gd name="T65" fmla="*/ T64 w 8731"/>
                  <a:gd name="T66" fmla="+- 0 3799 2671"/>
                  <a:gd name="T67" fmla="*/ 3799 h 1339"/>
                  <a:gd name="T68" fmla="+- 0 9582 4125"/>
                  <a:gd name="T69" fmla="*/ T68 w 8731"/>
                  <a:gd name="T70" fmla="+- 0 3834 2671"/>
                  <a:gd name="T71" fmla="*/ 3834 h 1339"/>
                  <a:gd name="T72" fmla="+- 0 10004 4125"/>
                  <a:gd name="T73" fmla="*/ T72 w 8731"/>
                  <a:gd name="T74" fmla="+- 0 3890 2671"/>
                  <a:gd name="T75" fmla="*/ 3890 h 1339"/>
                  <a:gd name="T76" fmla="+- 0 10402 4125"/>
                  <a:gd name="T77" fmla="*/ T76 w 8731"/>
                  <a:gd name="T78" fmla="+- 0 3940 2671"/>
                  <a:gd name="T79" fmla="*/ 3940 h 1339"/>
                  <a:gd name="T80" fmla="+- 0 10593 4125"/>
                  <a:gd name="T81" fmla="*/ T80 w 8731"/>
                  <a:gd name="T82" fmla="+- 0 3957 2671"/>
                  <a:gd name="T83" fmla="*/ 3957 h 1339"/>
                  <a:gd name="T84" fmla="+- 0 10955 4125"/>
                  <a:gd name="T85" fmla="*/ T84 w 8731"/>
                  <a:gd name="T86" fmla="+- 0 3985 2671"/>
                  <a:gd name="T87" fmla="*/ 3985 h 1339"/>
                  <a:gd name="T88" fmla="+- 0 11129 4125"/>
                  <a:gd name="T89" fmla="*/ T88 w 8731"/>
                  <a:gd name="T90" fmla="+- 0 3996 2671"/>
                  <a:gd name="T91" fmla="*/ 3996 h 1339"/>
                  <a:gd name="T92" fmla="+- 0 11464 4125"/>
                  <a:gd name="T93" fmla="*/ T92 w 8731"/>
                  <a:gd name="T94" fmla="+- 0 4010 2671"/>
                  <a:gd name="T95" fmla="*/ 4010 h 1339"/>
                  <a:gd name="T96" fmla="+- 0 11775 4125"/>
                  <a:gd name="T97" fmla="*/ T96 w 8731"/>
                  <a:gd name="T98" fmla="+- 0 4010 2671"/>
                  <a:gd name="T99" fmla="*/ 4010 h 1339"/>
                  <a:gd name="T100" fmla="+- 0 12070 4125"/>
                  <a:gd name="T101" fmla="*/ T100 w 8731"/>
                  <a:gd name="T102" fmla="+- 0 4003 2671"/>
                  <a:gd name="T103" fmla="*/ 4003 h 1339"/>
                  <a:gd name="T104" fmla="+- 0 12210 4125"/>
                  <a:gd name="T105" fmla="*/ T104 w 8731"/>
                  <a:gd name="T106" fmla="+- 0 3996 2671"/>
                  <a:gd name="T107" fmla="*/ 3996 h 1339"/>
                  <a:gd name="T108" fmla="+- 0 12348 4125"/>
                  <a:gd name="T109" fmla="*/ T108 w 8731"/>
                  <a:gd name="T110" fmla="+- 0 3985 2671"/>
                  <a:gd name="T111" fmla="*/ 3985 h 1339"/>
                  <a:gd name="T112" fmla="+- 0 12736 4125"/>
                  <a:gd name="T113" fmla="*/ T112 w 8731"/>
                  <a:gd name="T114" fmla="+- 0 3943 2671"/>
                  <a:gd name="T115" fmla="*/ 3943 h 1339"/>
                  <a:gd name="T116" fmla="+- 0 12856 4125"/>
                  <a:gd name="T117" fmla="*/ T116 w 8731"/>
                  <a:gd name="T118" fmla="+- 0 3926 2671"/>
                  <a:gd name="T119" fmla="*/ 3926 h 1339"/>
                  <a:gd name="T120" fmla="+- 0 12468 4125"/>
                  <a:gd name="T121" fmla="*/ T120 w 8731"/>
                  <a:gd name="T122" fmla="+- 0 3876 2671"/>
                  <a:gd name="T123" fmla="*/ 3876 h 1339"/>
                  <a:gd name="T124" fmla="+- 0 12056 4125"/>
                  <a:gd name="T125" fmla="*/ T124 w 8731"/>
                  <a:gd name="T126" fmla="+- 0 3817 2671"/>
                  <a:gd name="T127" fmla="*/ 3817 h 1339"/>
                  <a:gd name="T128" fmla="+- 0 11162 4125"/>
                  <a:gd name="T129" fmla="*/ T128 w 8731"/>
                  <a:gd name="T130" fmla="+- 0 3662 2671"/>
                  <a:gd name="T131" fmla="*/ 3662 h 1339"/>
                  <a:gd name="T132" fmla="+- 0 10165 4125"/>
                  <a:gd name="T133" fmla="*/ T132 w 8731"/>
                  <a:gd name="T134" fmla="+- 0 3455 2671"/>
                  <a:gd name="T135" fmla="*/ 3455 h 1339"/>
                  <a:gd name="T136" fmla="+- 0 8615 4125"/>
                  <a:gd name="T137" fmla="*/ T136 w 8731"/>
                  <a:gd name="T138" fmla="+- 0 3086 2671"/>
                  <a:gd name="T139" fmla="*/ 3086 h 1339"/>
                  <a:gd name="T140" fmla="+- 0 8193 4125"/>
                  <a:gd name="T141" fmla="*/ T140 w 8731"/>
                  <a:gd name="T142" fmla="+- 0 2994 2671"/>
                  <a:gd name="T143" fmla="*/ 2994 h 1339"/>
                  <a:gd name="T144" fmla="+- 0 7791 4125"/>
                  <a:gd name="T145" fmla="*/ T144 w 8731"/>
                  <a:gd name="T146" fmla="+- 0 2917 2671"/>
                  <a:gd name="T147" fmla="*/ 2917 h 1339"/>
                  <a:gd name="T148" fmla="+- 0 7597 4125"/>
                  <a:gd name="T149" fmla="*/ T148 w 8731"/>
                  <a:gd name="T150" fmla="+- 0 2882 2671"/>
                  <a:gd name="T151" fmla="*/ 2882 h 1339"/>
                  <a:gd name="T152" fmla="+- 0 7406 4125"/>
                  <a:gd name="T153" fmla="*/ T152 w 8731"/>
                  <a:gd name="T154" fmla="+- 0 2850 2671"/>
                  <a:gd name="T155" fmla="*/ 2850 h 1339"/>
                  <a:gd name="T156" fmla="+- 0 7222 4125"/>
                  <a:gd name="T157" fmla="*/ T156 w 8731"/>
                  <a:gd name="T158" fmla="+- 0 2822 2671"/>
                  <a:gd name="T159" fmla="*/ 2822 h 1339"/>
                  <a:gd name="T160" fmla="+- 0 6689 4125"/>
                  <a:gd name="T161" fmla="*/ T160 w 8731"/>
                  <a:gd name="T162" fmla="+- 0 2752 2671"/>
                  <a:gd name="T163" fmla="*/ 2752 h 1339"/>
                  <a:gd name="T164" fmla="+- 0 6358 4125"/>
                  <a:gd name="T165" fmla="*/ T164 w 8731"/>
                  <a:gd name="T166" fmla="+- 0 2720 2671"/>
                  <a:gd name="T167" fmla="*/ 2720 h 1339"/>
                  <a:gd name="T168" fmla="+- 0 6047 4125"/>
                  <a:gd name="T169" fmla="*/ T168 w 8731"/>
                  <a:gd name="T170" fmla="+- 0 2696 2671"/>
                  <a:gd name="T171" fmla="*/ 2696 h 1339"/>
                  <a:gd name="T172" fmla="+- 0 5749 4125"/>
                  <a:gd name="T173" fmla="*/ T172 w 8731"/>
                  <a:gd name="T174" fmla="+- 0 2678 2671"/>
                  <a:gd name="T175" fmla="*/ 2678 h 1339"/>
                  <a:gd name="T176" fmla="+- 0 5467 4125"/>
                  <a:gd name="T177" fmla="*/ T176 w 8731"/>
                  <a:gd name="T178" fmla="+- 0 2671 2671"/>
                  <a:gd name="T179" fmla="*/ 2671 h 13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8731" h="1339">
                    <a:moveTo>
                      <a:pt x="1342" y="0"/>
                    </a:moveTo>
                    <a:lnTo>
                      <a:pt x="1078" y="0"/>
                    </a:lnTo>
                    <a:lnTo>
                      <a:pt x="830" y="7"/>
                    </a:lnTo>
                    <a:lnTo>
                      <a:pt x="599" y="18"/>
                    </a:lnTo>
                    <a:lnTo>
                      <a:pt x="385" y="35"/>
                    </a:lnTo>
                    <a:lnTo>
                      <a:pt x="184" y="56"/>
                    </a:lnTo>
                    <a:lnTo>
                      <a:pt x="0" y="84"/>
                    </a:lnTo>
                    <a:lnTo>
                      <a:pt x="526" y="151"/>
                    </a:lnTo>
                    <a:lnTo>
                      <a:pt x="1091" y="246"/>
                    </a:lnTo>
                    <a:lnTo>
                      <a:pt x="1697" y="369"/>
                    </a:lnTo>
                    <a:lnTo>
                      <a:pt x="2019" y="439"/>
                    </a:lnTo>
                    <a:lnTo>
                      <a:pt x="2939" y="664"/>
                    </a:lnTo>
                    <a:lnTo>
                      <a:pt x="4031" y="907"/>
                    </a:lnTo>
                    <a:lnTo>
                      <a:pt x="4289" y="956"/>
                    </a:lnTo>
                    <a:lnTo>
                      <a:pt x="4533" y="1005"/>
                    </a:lnTo>
                    <a:lnTo>
                      <a:pt x="4774" y="1051"/>
                    </a:lnTo>
                    <a:lnTo>
                      <a:pt x="5236" y="1128"/>
                    </a:lnTo>
                    <a:lnTo>
                      <a:pt x="5457" y="1163"/>
                    </a:lnTo>
                    <a:lnTo>
                      <a:pt x="5879" y="1219"/>
                    </a:lnTo>
                    <a:lnTo>
                      <a:pt x="6277" y="1269"/>
                    </a:lnTo>
                    <a:lnTo>
                      <a:pt x="6468" y="1286"/>
                    </a:lnTo>
                    <a:lnTo>
                      <a:pt x="6830" y="1314"/>
                    </a:lnTo>
                    <a:lnTo>
                      <a:pt x="7004" y="1325"/>
                    </a:lnTo>
                    <a:lnTo>
                      <a:pt x="7339" y="1339"/>
                    </a:lnTo>
                    <a:lnTo>
                      <a:pt x="7650" y="1339"/>
                    </a:lnTo>
                    <a:lnTo>
                      <a:pt x="7945" y="1332"/>
                    </a:lnTo>
                    <a:lnTo>
                      <a:pt x="8085" y="1325"/>
                    </a:lnTo>
                    <a:lnTo>
                      <a:pt x="8223" y="1314"/>
                    </a:lnTo>
                    <a:lnTo>
                      <a:pt x="8611" y="1272"/>
                    </a:lnTo>
                    <a:lnTo>
                      <a:pt x="8731" y="1255"/>
                    </a:lnTo>
                    <a:lnTo>
                      <a:pt x="8343" y="1205"/>
                    </a:lnTo>
                    <a:lnTo>
                      <a:pt x="7931" y="1146"/>
                    </a:lnTo>
                    <a:lnTo>
                      <a:pt x="7037" y="991"/>
                    </a:lnTo>
                    <a:lnTo>
                      <a:pt x="6040" y="784"/>
                    </a:lnTo>
                    <a:lnTo>
                      <a:pt x="4490" y="415"/>
                    </a:lnTo>
                    <a:lnTo>
                      <a:pt x="4068" y="323"/>
                    </a:lnTo>
                    <a:lnTo>
                      <a:pt x="3666" y="246"/>
                    </a:lnTo>
                    <a:lnTo>
                      <a:pt x="3472" y="211"/>
                    </a:lnTo>
                    <a:lnTo>
                      <a:pt x="3281" y="179"/>
                    </a:lnTo>
                    <a:lnTo>
                      <a:pt x="3097" y="151"/>
                    </a:lnTo>
                    <a:lnTo>
                      <a:pt x="2564" y="81"/>
                    </a:lnTo>
                    <a:lnTo>
                      <a:pt x="2233" y="49"/>
                    </a:lnTo>
                    <a:lnTo>
                      <a:pt x="1922" y="25"/>
                    </a:lnTo>
                    <a:lnTo>
                      <a:pt x="1624" y="7"/>
                    </a:lnTo>
                    <a:lnTo>
                      <a:pt x="1342"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a:grpSpLocks/>
            </p:cNvGrpSpPr>
            <p:nvPr/>
          </p:nvGrpSpPr>
          <p:grpSpPr bwMode="auto">
            <a:xfrm>
              <a:off x="4455" y="2690"/>
              <a:ext cx="8611" cy="1219"/>
              <a:chOff x="4455" y="2690"/>
              <a:chExt cx="8611" cy="1219"/>
            </a:xfrm>
          </p:grpSpPr>
          <p:sp>
            <p:nvSpPr>
              <p:cNvPr id="15" name="Freeform 8"/>
              <p:cNvSpPr>
                <a:spLocks/>
              </p:cNvSpPr>
              <p:nvPr/>
            </p:nvSpPr>
            <p:spPr bwMode="auto">
              <a:xfrm>
                <a:off x="4455" y="2690"/>
                <a:ext cx="8611" cy="1219"/>
              </a:xfrm>
              <a:custGeom>
                <a:avLst/>
                <a:gdLst>
                  <a:gd name="T0" fmla="+- 0 4455 4455"/>
                  <a:gd name="T1" fmla="*/ T0 w 8611"/>
                  <a:gd name="T2" fmla="+- 0 2813 2690"/>
                  <a:gd name="T3" fmla="*/ 2813 h 1219"/>
                  <a:gd name="T4" fmla="+- 0 4485 4455"/>
                  <a:gd name="T5" fmla="*/ T4 w 8611"/>
                  <a:gd name="T6" fmla="+- 0 2806 2690"/>
                  <a:gd name="T7" fmla="*/ 2806 h 1219"/>
                  <a:gd name="T8" fmla="+- 0 4575 4455"/>
                  <a:gd name="T9" fmla="*/ T8 w 8611"/>
                  <a:gd name="T10" fmla="+- 0 2789 2690"/>
                  <a:gd name="T11" fmla="*/ 2789 h 1219"/>
                  <a:gd name="T12" fmla="+- 0 4729 4455"/>
                  <a:gd name="T13" fmla="*/ T12 w 8611"/>
                  <a:gd name="T14" fmla="+- 0 2764 2690"/>
                  <a:gd name="T15" fmla="*/ 2764 h 1219"/>
                  <a:gd name="T16" fmla="+- 0 4830 4455"/>
                  <a:gd name="T17" fmla="*/ T16 w 8611"/>
                  <a:gd name="T18" fmla="+- 0 2750 2690"/>
                  <a:gd name="T19" fmla="*/ 2750 h 1219"/>
                  <a:gd name="T20" fmla="+- 0 4947 4455"/>
                  <a:gd name="T21" fmla="*/ T20 w 8611"/>
                  <a:gd name="T22" fmla="+- 0 2736 2690"/>
                  <a:gd name="T23" fmla="*/ 2736 h 1219"/>
                  <a:gd name="T24" fmla="+- 0 5077 4455"/>
                  <a:gd name="T25" fmla="*/ T24 w 8611"/>
                  <a:gd name="T26" fmla="+- 0 2726 2690"/>
                  <a:gd name="T27" fmla="*/ 2726 h 1219"/>
                  <a:gd name="T28" fmla="+- 0 5228 4455"/>
                  <a:gd name="T29" fmla="*/ T28 w 8611"/>
                  <a:gd name="T30" fmla="+- 0 2715 2690"/>
                  <a:gd name="T31" fmla="*/ 2715 h 1219"/>
                  <a:gd name="T32" fmla="+- 0 5392 4455"/>
                  <a:gd name="T33" fmla="*/ T32 w 8611"/>
                  <a:gd name="T34" fmla="+- 0 2705 2690"/>
                  <a:gd name="T35" fmla="*/ 2705 h 1219"/>
                  <a:gd name="T36" fmla="+- 0 5576 4455"/>
                  <a:gd name="T37" fmla="*/ T36 w 8611"/>
                  <a:gd name="T38" fmla="+- 0 2697 2690"/>
                  <a:gd name="T39" fmla="*/ 2697 h 1219"/>
                  <a:gd name="T40" fmla="+- 0 5777 4455"/>
                  <a:gd name="T41" fmla="*/ T40 w 8611"/>
                  <a:gd name="T42" fmla="+- 0 2694 2690"/>
                  <a:gd name="T43" fmla="*/ 2694 h 1219"/>
                  <a:gd name="T44" fmla="+- 0 5995 4455"/>
                  <a:gd name="T45" fmla="*/ T44 w 8611"/>
                  <a:gd name="T46" fmla="+- 0 2690 2690"/>
                  <a:gd name="T47" fmla="*/ 2690 h 1219"/>
                  <a:gd name="T48" fmla="+- 0 6229 4455"/>
                  <a:gd name="T49" fmla="*/ T48 w 8611"/>
                  <a:gd name="T50" fmla="+- 0 2694 2690"/>
                  <a:gd name="T51" fmla="*/ 2694 h 1219"/>
                  <a:gd name="T52" fmla="+- 0 6480 4455"/>
                  <a:gd name="T53" fmla="*/ T52 w 8611"/>
                  <a:gd name="T54" fmla="+- 0 2701 2690"/>
                  <a:gd name="T55" fmla="*/ 2701 h 1219"/>
                  <a:gd name="T56" fmla="+- 0 6751 4455"/>
                  <a:gd name="T57" fmla="*/ T56 w 8611"/>
                  <a:gd name="T58" fmla="+- 0 2715 2690"/>
                  <a:gd name="T59" fmla="*/ 2715 h 1219"/>
                  <a:gd name="T60" fmla="+- 0 7039 4455"/>
                  <a:gd name="T61" fmla="*/ T60 w 8611"/>
                  <a:gd name="T62" fmla="+- 0 2733 2690"/>
                  <a:gd name="T63" fmla="*/ 2733 h 1219"/>
                  <a:gd name="T64" fmla="+- 0 7344 4455"/>
                  <a:gd name="T65" fmla="*/ T64 w 8611"/>
                  <a:gd name="T66" fmla="+- 0 2761 2690"/>
                  <a:gd name="T67" fmla="*/ 2761 h 1219"/>
                  <a:gd name="T68" fmla="+- 0 7669 4455"/>
                  <a:gd name="T69" fmla="*/ T68 w 8611"/>
                  <a:gd name="T70" fmla="+- 0 2792 2690"/>
                  <a:gd name="T71" fmla="*/ 2792 h 1219"/>
                  <a:gd name="T72" fmla="+- 0 8014 4455"/>
                  <a:gd name="T73" fmla="*/ T72 w 8611"/>
                  <a:gd name="T74" fmla="+- 0 2831 2690"/>
                  <a:gd name="T75" fmla="*/ 2831 h 1219"/>
                  <a:gd name="T76" fmla="+- 0 8375 4455"/>
                  <a:gd name="T77" fmla="*/ T76 w 8611"/>
                  <a:gd name="T78" fmla="+- 0 2877 2690"/>
                  <a:gd name="T79" fmla="*/ 2877 h 1219"/>
                  <a:gd name="T80" fmla="+- 0 8757 4455"/>
                  <a:gd name="T81" fmla="*/ T80 w 8611"/>
                  <a:gd name="T82" fmla="+- 0 2933 2690"/>
                  <a:gd name="T83" fmla="*/ 2933 h 1219"/>
                  <a:gd name="T84" fmla="+- 0 9155 4455"/>
                  <a:gd name="T85" fmla="*/ T84 w 8611"/>
                  <a:gd name="T86" fmla="+- 0 2996 2690"/>
                  <a:gd name="T87" fmla="*/ 2996 h 1219"/>
                  <a:gd name="T88" fmla="+- 0 9574 4455"/>
                  <a:gd name="T89" fmla="*/ T88 w 8611"/>
                  <a:gd name="T90" fmla="+- 0 3070 2690"/>
                  <a:gd name="T91" fmla="*/ 3070 h 1219"/>
                  <a:gd name="T92" fmla="+- 0 10012 4455"/>
                  <a:gd name="T93" fmla="*/ T92 w 8611"/>
                  <a:gd name="T94" fmla="+- 0 3158 2690"/>
                  <a:gd name="T95" fmla="*/ 3158 h 1219"/>
                  <a:gd name="T96" fmla="+- 0 10471 4455"/>
                  <a:gd name="T97" fmla="*/ T96 w 8611"/>
                  <a:gd name="T98" fmla="+- 0 3253 2690"/>
                  <a:gd name="T99" fmla="*/ 3253 h 1219"/>
                  <a:gd name="T100" fmla="+- 0 10950 4455"/>
                  <a:gd name="T101" fmla="*/ T100 w 8611"/>
                  <a:gd name="T102" fmla="+- 0 3358 2690"/>
                  <a:gd name="T103" fmla="*/ 3358 h 1219"/>
                  <a:gd name="T104" fmla="+- 0 11449 4455"/>
                  <a:gd name="T105" fmla="*/ T104 w 8611"/>
                  <a:gd name="T106" fmla="+- 0 3478 2690"/>
                  <a:gd name="T107" fmla="*/ 3478 h 1219"/>
                  <a:gd name="T108" fmla="+- 0 11968 4455"/>
                  <a:gd name="T109" fmla="*/ T108 w 8611"/>
                  <a:gd name="T110" fmla="+- 0 3608 2690"/>
                  <a:gd name="T111" fmla="*/ 3608 h 1219"/>
                  <a:gd name="T112" fmla="+- 0 12507 4455"/>
                  <a:gd name="T113" fmla="*/ T112 w 8611"/>
                  <a:gd name="T114" fmla="+- 0 3752 2690"/>
                  <a:gd name="T115" fmla="*/ 3752 h 1219"/>
                  <a:gd name="T116" fmla="+- 0 13066 4455"/>
                  <a:gd name="T117" fmla="*/ T116 w 8611"/>
                  <a:gd name="T118" fmla="+- 0 3910 2690"/>
                  <a:gd name="T119" fmla="*/ 3910 h 12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8611" h="1219">
                    <a:moveTo>
                      <a:pt x="0" y="123"/>
                    </a:moveTo>
                    <a:lnTo>
                      <a:pt x="30" y="116"/>
                    </a:lnTo>
                    <a:lnTo>
                      <a:pt x="120" y="99"/>
                    </a:lnTo>
                    <a:lnTo>
                      <a:pt x="274" y="74"/>
                    </a:lnTo>
                    <a:lnTo>
                      <a:pt x="375" y="60"/>
                    </a:lnTo>
                    <a:lnTo>
                      <a:pt x="492" y="46"/>
                    </a:lnTo>
                    <a:lnTo>
                      <a:pt x="622" y="36"/>
                    </a:lnTo>
                    <a:lnTo>
                      <a:pt x="773" y="25"/>
                    </a:lnTo>
                    <a:lnTo>
                      <a:pt x="937" y="15"/>
                    </a:lnTo>
                    <a:lnTo>
                      <a:pt x="1121" y="7"/>
                    </a:lnTo>
                    <a:lnTo>
                      <a:pt x="1322" y="4"/>
                    </a:lnTo>
                    <a:lnTo>
                      <a:pt x="1540" y="0"/>
                    </a:lnTo>
                    <a:lnTo>
                      <a:pt x="1774" y="4"/>
                    </a:lnTo>
                    <a:lnTo>
                      <a:pt x="2025" y="11"/>
                    </a:lnTo>
                    <a:lnTo>
                      <a:pt x="2296" y="25"/>
                    </a:lnTo>
                    <a:lnTo>
                      <a:pt x="2584" y="43"/>
                    </a:lnTo>
                    <a:lnTo>
                      <a:pt x="2889" y="71"/>
                    </a:lnTo>
                    <a:lnTo>
                      <a:pt x="3214" y="102"/>
                    </a:lnTo>
                    <a:lnTo>
                      <a:pt x="3559" y="141"/>
                    </a:lnTo>
                    <a:lnTo>
                      <a:pt x="3920" y="187"/>
                    </a:lnTo>
                    <a:lnTo>
                      <a:pt x="4302" y="243"/>
                    </a:lnTo>
                    <a:lnTo>
                      <a:pt x="4700" y="306"/>
                    </a:lnTo>
                    <a:lnTo>
                      <a:pt x="5119" y="380"/>
                    </a:lnTo>
                    <a:lnTo>
                      <a:pt x="5557" y="468"/>
                    </a:lnTo>
                    <a:lnTo>
                      <a:pt x="6016" y="563"/>
                    </a:lnTo>
                    <a:lnTo>
                      <a:pt x="6495" y="668"/>
                    </a:lnTo>
                    <a:lnTo>
                      <a:pt x="6994" y="788"/>
                    </a:lnTo>
                    <a:lnTo>
                      <a:pt x="7513" y="918"/>
                    </a:lnTo>
                    <a:lnTo>
                      <a:pt x="8052" y="1062"/>
                    </a:lnTo>
                    <a:lnTo>
                      <a:pt x="8611" y="1220"/>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5"/>
            <p:cNvGrpSpPr>
              <a:grpSpLocks/>
            </p:cNvGrpSpPr>
            <p:nvPr/>
          </p:nvGrpSpPr>
          <p:grpSpPr bwMode="auto">
            <a:xfrm>
              <a:off x="8834" y="2669"/>
              <a:ext cx="5209" cy="1026"/>
              <a:chOff x="8834" y="2669"/>
              <a:chExt cx="5209" cy="1026"/>
            </a:xfrm>
          </p:grpSpPr>
          <p:sp>
            <p:nvSpPr>
              <p:cNvPr id="14" name="Freeform 6"/>
              <p:cNvSpPr>
                <a:spLocks/>
              </p:cNvSpPr>
              <p:nvPr/>
            </p:nvSpPr>
            <p:spPr bwMode="auto">
              <a:xfrm>
                <a:off x="8834" y="2669"/>
                <a:ext cx="5209" cy="1026"/>
              </a:xfrm>
              <a:custGeom>
                <a:avLst/>
                <a:gdLst>
                  <a:gd name="T0" fmla="+- 0 8834 8834"/>
                  <a:gd name="T1" fmla="*/ T0 w 5209"/>
                  <a:gd name="T2" fmla="+- 0 3695 2669"/>
                  <a:gd name="T3" fmla="*/ 3695 h 1026"/>
                  <a:gd name="T4" fmla="+- 0 8984 8834"/>
                  <a:gd name="T5" fmla="*/ T4 w 5209"/>
                  <a:gd name="T6" fmla="+- 0 3653 2669"/>
                  <a:gd name="T7" fmla="*/ 3653 h 1026"/>
                  <a:gd name="T8" fmla="+- 0 9396 8834"/>
                  <a:gd name="T9" fmla="*/ T8 w 5209"/>
                  <a:gd name="T10" fmla="+- 0 3544 2669"/>
                  <a:gd name="T11" fmla="*/ 3544 h 1026"/>
                  <a:gd name="T12" fmla="+- 0 9681 8834"/>
                  <a:gd name="T13" fmla="*/ T12 w 5209"/>
                  <a:gd name="T14" fmla="+- 0 3471 2669"/>
                  <a:gd name="T15" fmla="*/ 3471 h 1026"/>
                  <a:gd name="T16" fmla="+- 0 10009 8834"/>
                  <a:gd name="T17" fmla="*/ T16 w 5209"/>
                  <a:gd name="T18" fmla="+- 0 3390 2669"/>
                  <a:gd name="T19" fmla="*/ 3390 h 1026"/>
                  <a:gd name="T20" fmla="+- 0 10374 8834"/>
                  <a:gd name="T21" fmla="*/ T20 w 5209"/>
                  <a:gd name="T22" fmla="+- 0 3302 2669"/>
                  <a:gd name="T23" fmla="*/ 3302 h 1026"/>
                  <a:gd name="T24" fmla="+- 0 10766 8834"/>
                  <a:gd name="T25" fmla="*/ T24 w 5209"/>
                  <a:gd name="T26" fmla="+- 0 3207 2669"/>
                  <a:gd name="T27" fmla="*/ 3207 h 1026"/>
                  <a:gd name="T28" fmla="+- 0 11181 8834"/>
                  <a:gd name="T29" fmla="*/ T28 w 5209"/>
                  <a:gd name="T30" fmla="+- 0 3116 2669"/>
                  <a:gd name="T31" fmla="*/ 3116 h 1026"/>
                  <a:gd name="T32" fmla="+- 0 11606 8834"/>
                  <a:gd name="T33" fmla="*/ T32 w 5209"/>
                  <a:gd name="T34" fmla="+- 0 3024 2669"/>
                  <a:gd name="T35" fmla="*/ 3024 h 1026"/>
                  <a:gd name="T36" fmla="+- 0 12041 8834"/>
                  <a:gd name="T37" fmla="*/ T36 w 5209"/>
                  <a:gd name="T38" fmla="+- 0 2940 2669"/>
                  <a:gd name="T39" fmla="*/ 2940 h 1026"/>
                  <a:gd name="T40" fmla="+- 0 12473 8834"/>
                  <a:gd name="T41" fmla="*/ T40 w 5209"/>
                  <a:gd name="T42" fmla="+- 0 2859 2669"/>
                  <a:gd name="T43" fmla="*/ 2859 h 1026"/>
                  <a:gd name="T44" fmla="+- 0 12687 8834"/>
                  <a:gd name="T45" fmla="*/ T44 w 5209"/>
                  <a:gd name="T46" fmla="+- 0 2824 2669"/>
                  <a:gd name="T47" fmla="*/ 2824 h 1026"/>
                  <a:gd name="T48" fmla="+- 0 12895 8834"/>
                  <a:gd name="T49" fmla="*/ T48 w 5209"/>
                  <a:gd name="T50" fmla="+- 0 2789 2669"/>
                  <a:gd name="T51" fmla="*/ 2789 h 1026"/>
                  <a:gd name="T52" fmla="+- 0 13103 8834"/>
                  <a:gd name="T53" fmla="*/ T52 w 5209"/>
                  <a:gd name="T54" fmla="+- 0 2761 2669"/>
                  <a:gd name="T55" fmla="*/ 2761 h 1026"/>
                  <a:gd name="T56" fmla="+- 0 13303 8834"/>
                  <a:gd name="T57" fmla="*/ T56 w 5209"/>
                  <a:gd name="T58" fmla="+- 0 2733 2669"/>
                  <a:gd name="T59" fmla="*/ 2733 h 1026"/>
                  <a:gd name="T60" fmla="+- 0 13501 8834"/>
                  <a:gd name="T61" fmla="*/ T60 w 5209"/>
                  <a:gd name="T62" fmla="+- 0 2712 2669"/>
                  <a:gd name="T63" fmla="*/ 2712 h 1026"/>
                  <a:gd name="T64" fmla="+- 0 13688 8834"/>
                  <a:gd name="T65" fmla="*/ T64 w 5209"/>
                  <a:gd name="T66" fmla="+- 0 2694 2669"/>
                  <a:gd name="T67" fmla="*/ 2694 h 1026"/>
                  <a:gd name="T68" fmla="+- 0 13869 8834"/>
                  <a:gd name="T69" fmla="*/ T68 w 5209"/>
                  <a:gd name="T70" fmla="+- 0 2680 2669"/>
                  <a:gd name="T71" fmla="*/ 2680 h 1026"/>
                  <a:gd name="T72" fmla="+- 0 14043 8834"/>
                  <a:gd name="T73" fmla="*/ T72 w 5209"/>
                  <a:gd name="T74" fmla="+- 0 2669 2669"/>
                  <a:gd name="T75" fmla="*/ 2669 h 10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209" h="1026">
                    <a:moveTo>
                      <a:pt x="0" y="1026"/>
                    </a:moveTo>
                    <a:lnTo>
                      <a:pt x="150" y="984"/>
                    </a:lnTo>
                    <a:lnTo>
                      <a:pt x="562" y="875"/>
                    </a:lnTo>
                    <a:lnTo>
                      <a:pt x="847" y="802"/>
                    </a:lnTo>
                    <a:lnTo>
                      <a:pt x="1175" y="721"/>
                    </a:lnTo>
                    <a:lnTo>
                      <a:pt x="1540" y="633"/>
                    </a:lnTo>
                    <a:lnTo>
                      <a:pt x="1932" y="538"/>
                    </a:lnTo>
                    <a:lnTo>
                      <a:pt x="2347" y="447"/>
                    </a:lnTo>
                    <a:lnTo>
                      <a:pt x="2772" y="355"/>
                    </a:lnTo>
                    <a:lnTo>
                      <a:pt x="3207" y="271"/>
                    </a:lnTo>
                    <a:lnTo>
                      <a:pt x="3639" y="190"/>
                    </a:lnTo>
                    <a:lnTo>
                      <a:pt x="3853" y="155"/>
                    </a:lnTo>
                    <a:lnTo>
                      <a:pt x="4061" y="120"/>
                    </a:lnTo>
                    <a:lnTo>
                      <a:pt x="4269" y="92"/>
                    </a:lnTo>
                    <a:lnTo>
                      <a:pt x="4469" y="64"/>
                    </a:lnTo>
                    <a:lnTo>
                      <a:pt x="4667" y="43"/>
                    </a:lnTo>
                    <a:lnTo>
                      <a:pt x="4854" y="25"/>
                    </a:lnTo>
                    <a:lnTo>
                      <a:pt x="5035" y="11"/>
                    </a:lnTo>
                    <a:lnTo>
                      <a:pt x="5209" y="0"/>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2"/>
            <p:cNvGrpSpPr>
              <a:grpSpLocks/>
            </p:cNvGrpSpPr>
            <p:nvPr/>
          </p:nvGrpSpPr>
          <p:grpSpPr bwMode="auto">
            <a:xfrm>
              <a:off x="333" y="2645"/>
              <a:ext cx="13738" cy="2094"/>
              <a:chOff x="333" y="2645"/>
              <a:chExt cx="13738" cy="2094"/>
            </a:xfrm>
          </p:grpSpPr>
          <p:sp>
            <p:nvSpPr>
              <p:cNvPr id="12" name="Freeform 4"/>
              <p:cNvSpPr>
                <a:spLocks/>
              </p:cNvSpPr>
              <p:nvPr/>
            </p:nvSpPr>
            <p:spPr bwMode="auto">
              <a:xfrm>
                <a:off x="333" y="2645"/>
                <a:ext cx="13738" cy="2094"/>
              </a:xfrm>
              <a:custGeom>
                <a:avLst/>
                <a:gdLst>
                  <a:gd name="T0" fmla="+- 0 2784 333"/>
                  <a:gd name="T1" fmla="*/ T0 w 13738"/>
                  <a:gd name="T2" fmla="+- 0 2645 2645"/>
                  <a:gd name="T3" fmla="*/ 2645 h 2094"/>
                  <a:gd name="T4" fmla="+- 0 2542 333"/>
                  <a:gd name="T5" fmla="*/ T4 w 13738"/>
                  <a:gd name="T6" fmla="+- 0 2645 2645"/>
                  <a:gd name="T7" fmla="*/ 2645 h 2094"/>
                  <a:gd name="T8" fmla="+- 0 2315 333"/>
                  <a:gd name="T9" fmla="*/ T8 w 13738"/>
                  <a:gd name="T10" fmla="+- 0 2652 2645"/>
                  <a:gd name="T11" fmla="*/ 2652 h 2094"/>
                  <a:gd name="T12" fmla="+- 0 2100 333"/>
                  <a:gd name="T13" fmla="*/ T12 w 13738"/>
                  <a:gd name="T14" fmla="+- 0 2662 2645"/>
                  <a:gd name="T15" fmla="*/ 2662 h 2094"/>
                  <a:gd name="T16" fmla="+- 0 1711 333"/>
                  <a:gd name="T17" fmla="*/ T16 w 13738"/>
                  <a:gd name="T18" fmla="+- 0 2697 2645"/>
                  <a:gd name="T19" fmla="*/ 2697 h 2094"/>
                  <a:gd name="T20" fmla="+- 0 1533 333"/>
                  <a:gd name="T21" fmla="*/ T20 w 13738"/>
                  <a:gd name="T22" fmla="+- 0 2722 2645"/>
                  <a:gd name="T23" fmla="*/ 2722 h 2094"/>
                  <a:gd name="T24" fmla="+- 0 1373 333"/>
                  <a:gd name="T25" fmla="*/ T24 w 13738"/>
                  <a:gd name="T26" fmla="+- 0 2747 2645"/>
                  <a:gd name="T27" fmla="*/ 2747 h 2094"/>
                  <a:gd name="T28" fmla="+- 0 1222 333"/>
                  <a:gd name="T29" fmla="*/ T28 w 13738"/>
                  <a:gd name="T30" fmla="+- 0 2775 2645"/>
                  <a:gd name="T31" fmla="*/ 2775 h 2094"/>
                  <a:gd name="T32" fmla="+- 0 1088 333"/>
                  <a:gd name="T33" fmla="*/ T32 w 13738"/>
                  <a:gd name="T34" fmla="+- 0 2806 2645"/>
                  <a:gd name="T35" fmla="*/ 2806 h 2094"/>
                  <a:gd name="T36" fmla="+- 0 960 333"/>
                  <a:gd name="T37" fmla="*/ T36 w 13738"/>
                  <a:gd name="T38" fmla="+- 0 2835 2645"/>
                  <a:gd name="T39" fmla="*/ 2835 h 2094"/>
                  <a:gd name="T40" fmla="+- 0 850 333"/>
                  <a:gd name="T41" fmla="*/ T40 w 13738"/>
                  <a:gd name="T42" fmla="+- 0 2866 2645"/>
                  <a:gd name="T43" fmla="*/ 2866 h 2094"/>
                  <a:gd name="T44" fmla="+- 0 659 333"/>
                  <a:gd name="T45" fmla="*/ T44 w 13738"/>
                  <a:gd name="T46" fmla="+- 0 2926 2645"/>
                  <a:gd name="T47" fmla="*/ 2926 h 2094"/>
                  <a:gd name="T48" fmla="+- 0 581 333"/>
                  <a:gd name="T49" fmla="*/ T48 w 13738"/>
                  <a:gd name="T50" fmla="+- 0 2954 2645"/>
                  <a:gd name="T51" fmla="*/ 2954 h 2094"/>
                  <a:gd name="T52" fmla="+- 0 414 333"/>
                  <a:gd name="T53" fmla="*/ T52 w 13738"/>
                  <a:gd name="T54" fmla="+- 0 3024 2645"/>
                  <a:gd name="T55" fmla="*/ 3024 h 2094"/>
                  <a:gd name="T56" fmla="+- 0 333 333"/>
                  <a:gd name="T57" fmla="*/ T56 w 13738"/>
                  <a:gd name="T58" fmla="+- 0 3066 2645"/>
                  <a:gd name="T59" fmla="*/ 3066 h 2094"/>
                  <a:gd name="T60" fmla="+- 0 333 333"/>
                  <a:gd name="T61" fmla="*/ T60 w 13738"/>
                  <a:gd name="T62" fmla="+- 0 4739 2645"/>
                  <a:gd name="T63" fmla="*/ 4739 h 2094"/>
                  <a:gd name="T64" fmla="+- 0 14064 333"/>
                  <a:gd name="T65" fmla="*/ T64 w 13738"/>
                  <a:gd name="T66" fmla="+- 0 4739 2645"/>
                  <a:gd name="T67" fmla="*/ 4739 h 2094"/>
                  <a:gd name="T68" fmla="+- 0 14071 333"/>
                  <a:gd name="T69" fmla="*/ T68 w 13738"/>
                  <a:gd name="T70" fmla="+- 0 4729 2645"/>
                  <a:gd name="T71" fmla="*/ 4729 h 2094"/>
                  <a:gd name="T72" fmla="+- 0 14071 333"/>
                  <a:gd name="T73" fmla="*/ T72 w 13738"/>
                  <a:gd name="T74" fmla="+- 0 3984 2645"/>
                  <a:gd name="T75" fmla="*/ 3984 h 2094"/>
                  <a:gd name="T76" fmla="+- 0 11644 333"/>
                  <a:gd name="T77" fmla="*/ T76 w 13738"/>
                  <a:gd name="T78" fmla="+- 0 3984 2645"/>
                  <a:gd name="T79" fmla="*/ 3984 h 2094"/>
                  <a:gd name="T80" fmla="+- 0 11426 333"/>
                  <a:gd name="T81" fmla="*/ T80 w 13738"/>
                  <a:gd name="T82" fmla="+- 0 3980 2645"/>
                  <a:gd name="T83" fmla="*/ 3980 h 2094"/>
                  <a:gd name="T84" fmla="+- 0 11198 333"/>
                  <a:gd name="T85" fmla="*/ T84 w 13738"/>
                  <a:gd name="T86" fmla="+- 0 3973 2645"/>
                  <a:gd name="T87" fmla="*/ 3973 h 2094"/>
                  <a:gd name="T88" fmla="+- 0 10963 333"/>
                  <a:gd name="T89" fmla="*/ T88 w 13738"/>
                  <a:gd name="T90" fmla="+- 0 3962 2645"/>
                  <a:gd name="T91" fmla="*/ 3962 h 2094"/>
                  <a:gd name="T92" fmla="+- 0 10719 333"/>
                  <a:gd name="T93" fmla="*/ T92 w 13738"/>
                  <a:gd name="T94" fmla="+- 0 3945 2645"/>
                  <a:gd name="T95" fmla="*/ 3945 h 2094"/>
                  <a:gd name="T96" fmla="+- 0 10192 333"/>
                  <a:gd name="T97" fmla="*/ T96 w 13738"/>
                  <a:gd name="T98" fmla="+- 0 3892 2645"/>
                  <a:gd name="T99" fmla="*/ 3892 h 2094"/>
                  <a:gd name="T100" fmla="+- 0 9626 333"/>
                  <a:gd name="T101" fmla="*/ T100 w 13738"/>
                  <a:gd name="T102" fmla="+- 0 3818 2645"/>
                  <a:gd name="T103" fmla="*/ 3818 h 2094"/>
                  <a:gd name="T104" fmla="+- 0 9324 333"/>
                  <a:gd name="T105" fmla="*/ T104 w 13738"/>
                  <a:gd name="T106" fmla="+- 0 3773 2645"/>
                  <a:gd name="T107" fmla="*/ 3773 h 2094"/>
                  <a:gd name="T108" fmla="+- 0 9009 333"/>
                  <a:gd name="T109" fmla="*/ T108 w 13738"/>
                  <a:gd name="T110" fmla="+- 0 3720 2645"/>
                  <a:gd name="T111" fmla="*/ 3720 h 2094"/>
                  <a:gd name="T112" fmla="+- 0 8684 333"/>
                  <a:gd name="T113" fmla="*/ T112 w 13738"/>
                  <a:gd name="T114" fmla="+- 0 3660 2645"/>
                  <a:gd name="T115" fmla="*/ 3660 h 2094"/>
                  <a:gd name="T116" fmla="+- 0 7990 333"/>
                  <a:gd name="T117" fmla="*/ T116 w 13738"/>
                  <a:gd name="T118" fmla="+- 0 3523 2645"/>
                  <a:gd name="T119" fmla="*/ 3523 h 2094"/>
                  <a:gd name="T120" fmla="+- 0 6847 333"/>
                  <a:gd name="T121" fmla="*/ T120 w 13738"/>
                  <a:gd name="T122" fmla="+- 0 3267 2645"/>
                  <a:gd name="T123" fmla="*/ 3267 h 2094"/>
                  <a:gd name="T124" fmla="+- 0 6025 333"/>
                  <a:gd name="T125" fmla="*/ T124 w 13738"/>
                  <a:gd name="T126" fmla="+- 0 3066 2645"/>
                  <a:gd name="T127" fmla="*/ 3066 h 2094"/>
                  <a:gd name="T128" fmla="+- 0 5251 333"/>
                  <a:gd name="T129" fmla="*/ T128 w 13738"/>
                  <a:gd name="T130" fmla="+- 0 2905 2645"/>
                  <a:gd name="T131" fmla="*/ 2905 h 2094"/>
                  <a:gd name="T132" fmla="+- 0 4889 333"/>
                  <a:gd name="T133" fmla="*/ T132 w 13738"/>
                  <a:gd name="T134" fmla="+- 0 2842 2645"/>
                  <a:gd name="T135" fmla="*/ 2842 h 2094"/>
                  <a:gd name="T136" fmla="+- 0 4544 333"/>
                  <a:gd name="T137" fmla="*/ T136 w 13738"/>
                  <a:gd name="T138" fmla="+- 0 2789 2645"/>
                  <a:gd name="T139" fmla="*/ 2789 h 2094"/>
                  <a:gd name="T140" fmla="+- 0 4212 333"/>
                  <a:gd name="T141" fmla="*/ T140 w 13738"/>
                  <a:gd name="T142" fmla="+- 0 2743 2645"/>
                  <a:gd name="T143" fmla="*/ 2743 h 2094"/>
                  <a:gd name="T144" fmla="+- 0 3897 333"/>
                  <a:gd name="T145" fmla="*/ T144 w 13738"/>
                  <a:gd name="T146" fmla="+- 0 2708 2645"/>
                  <a:gd name="T147" fmla="*/ 2708 h 2094"/>
                  <a:gd name="T148" fmla="+- 0 3598 333"/>
                  <a:gd name="T149" fmla="*/ T148 w 13738"/>
                  <a:gd name="T150" fmla="+- 0 2680 2645"/>
                  <a:gd name="T151" fmla="*/ 2680 h 2094"/>
                  <a:gd name="T152" fmla="+- 0 3042 333"/>
                  <a:gd name="T153" fmla="*/ T152 w 13738"/>
                  <a:gd name="T154" fmla="+- 0 2648 2645"/>
                  <a:gd name="T155" fmla="*/ 2648 h 2094"/>
                  <a:gd name="T156" fmla="+- 0 2784 333"/>
                  <a:gd name="T157" fmla="*/ T156 w 13738"/>
                  <a:gd name="T158" fmla="+- 0 2645 2645"/>
                  <a:gd name="T159" fmla="*/ 2645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3738" h="2094">
                    <a:moveTo>
                      <a:pt x="2451" y="0"/>
                    </a:moveTo>
                    <a:lnTo>
                      <a:pt x="2209" y="0"/>
                    </a:lnTo>
                    <a:lnTo>
                      <a:pt x="1982" y="7"/>
                    </a:lnTo>
                    <a:lnTo>
                      <a:pt x="1767" y="17"/>
                    </a:lnTo>
                    <a:lnTo>
                      <a:pt x="1378" y="52"/>
                    </a:lnTo>
                    <a:lnTo>
                      <a:pt x="1200" y="77"/>
                    </a:lnTo>
                    <a:lnTo>
                      <a:pt x="1040" y="102"/>
                    </a:lnTo>
                    <a:lnTo>
                      <a:pt x="889" y="130"/>
                    </a:lnTo>
                    <a:lnTo>
                      <a:pt x="755" y="161"/>
                    </a:lnTo>
                    <a:lnTo>
                      <a:pt x="627" y="190"/>
                    </a:lnTo>
                    <a:lnTo>
                      <a:pt x="517" y="221"/>
                    </a:lnTo>
                    <a:lnTo>
                      <a:pt x="326" y="281"/>
                    </a:lnTo>
                    <a:lnTo>
                      <a:pt x="248" y="309"/>
                    </a:lnTo>
                    <a:lnTo>
                      <a:pt x="81" y="379"/>
                    </a:lnTo>
                    <a:lnTo>
                      <a:pt x="0" y="421"/>
                    </a:lnTo>
                    <a:lnTo>
                      <a:pt x="0" y="2094"/>
                    </a:lnTo>
                    <a:lnTo>
                      <a:pt x="13731" y="2094"/>
                    </a:lnTo>
                    <a:lnTo>
                      <a:pt x="13738" y="2084"/>
                    </a:lnTo>
                    <a:lnTo>
                      <a:pt x="13738" y="1339"/>
                    </a:lnTo>
                    <a:lnTo>
                      <a:pt x="11311" y="1339"/>
                    </a:lnTo>
                    <a:lnTo>
                      <a:pt x="11093" y="1335"/>
                    </a:lnTo>
                    <a:lnTo>
                      <a:pt x="10865" y="1328"/>
                    </a:lnTo>
                    <a:lnTo>
                      <a:pt x="10630" y="1317"/>
                    </a:lnTo>
                    <a:lnTo>
                      <a:pt x="10386" y="1300"/>
                    </a:lnTo>
                    <a:lnTo>
                      <a:pt x="9859" y="1247"/>
                    </a:lnTo>
                    <a:lnTo>
                      <a:pt x="9293" y="1173"/>
                    </a:lnTo>
                    <a:lnTo>
                      <a:pt x="8991" y="1128"/>
                    </a:lnTo>
                    <a:lnTo>
                      <a:pt x="8676" y="1075"/>
                    </a:lnTo>
                    <a:lnTo>
                      <a:pt x="8351" y="1015"/>
                    </a:lnTo>
                    <a:lnTo>
                      <a:pt x="7657" y="878"/>
                    </a:lnTo>
                    <a:lnTo>
                      <a:pt x="6514" y="622"/>
                    </a:lnTo>
                    <a:lnTo>
                      <a:pt x="5692" y="421"/>
                    </a:lnTo>
                    <a:lnTo>
                      <a:pt x="4918" y="260"/>
                    </a:lnTo>
                    <a:lnTo>
                      <a:pt x="4556" y="197"/>
                    </a:lnTo>
                    <a:lnTo>
                      <a:pt x="4211" y="144"/>
                    </a:lnTo>
                    <a:lnTo>
                      <a:pt x="3879" y="98"/>
                    </a:lnTo>
                    <a:lnTo>
                      <a:pt x="3564" y="63"/>
                    </a:lnTo>
                    <a:lnTo>
                      <a:pt x="3265" y="35"/>
                    </a:lnTo>
                    <a:lnTo>
                      <a:pt x="2709" y="3"/>
                    </a:lnTo>
                    <a:lnTo>
                      <a:pt x="245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3"/>
              <p:cNvSpPr>
                <a:spLocks/>
              </p:cNvSpPr>
              <p:nvPr/>
            </p:nvSpPr>
            <p:spPr bwMode="auto">
              <a:xfrm>
                <a:off x="333" y="2645"/>
                <a:ext cx="13738" cy="2094"/>
              </a:xfrm>
              <a:custGeom>
                <a:avLst/>
                <a:gdLst>
                  <a:gd name="T0" fmla="+- 0 14071 333"/>
                  <a:gd name="T1" fmla="*/ T0 w 13738"/>
                  <a:gd name="T2" fmla="+- 0 3541 2645"/>
                  <a:gd name="T3" fmla="*/ 3541 h 2094"/>
                  <a:gd name="T4" fmla="+- 0 13937 333"/>
                  <a:gd name="T5" fmla="*/ T4 w 13738"/>
                  <a:gd name="T6" fmla="+- 0 3597 2645"/>
                  <a:gd name="T7" fmla="*/ 3597 h 2094"/>
                  <a:gd name="T8" fmla="+- 0 13809 333"/>
                  <a:gd name="T9" fmla="*/ T8 w 13738"/>
                  <a:gd name="T10" fmla="+- 0 3646 2645"/>
                  <a:gd name="T11" fmla="*/ 3646 h 2094"/>
                  <a:gd name="T12" fmla="+- 0 13675 333"/>
                  <a:gd name="T13" fmla="*/ T12 w 13738"/>
                  <a:gd name="T14" fmla="+- 0 3692 2645"/>
                  <a:gd name="T15" fmla="*/ 3692 h 2094"/>
                  <a:gd name="T16" fmla="+- 0 13397 333"/>
                  <a:gd name="T17" fmla="*/ T16 w 13738"/>
                  <a:gd name="T18" fmla="+- 0 3776 2645"/>
                  <a:gd name="T19" fmla="*/ 3776 h 2094"/>
                  <a:gd name="T20" fmla="+- 0 13250 333"/>
                  <a:gd name="T21" fmla="*/ T20 w 13738"/>
                  <a:gd name="T22" fmla="+- 0 3815 2645"/>
                  <a:gd name="T23" fmla="*/ 3815 h 2094"/>
                  <a:gd name="T24" fmla="+- 0 12941 333"/>
                  <a:gd name="T25" fmla="*/ T24 w 13738"/>
                  <a:gd name="T26" fmla="+- 0 3878 2645"/>
                  <a:gd name="T27" fmla="*/ 3878 h 2094"/>
                  <a:gd name="T28" fmla="+- 0 12777 333"/>
                  <a:gd name="T29" fmla="*/ T28 w 13738"/>
                  <a:gd name="T30" fmla="+- 0 3906 2645"/>
                  <a:gd name="T31" fmla="*/ 3906 h 2094"/>
                  <a:gd name="T32" fmla="+- 0 12428 333"/>
                  <a:gd name="T33" fmla="*/ T32 w 13738"/>
                  <a:gd name="T34" fmla="+- 0 3948 2645"/>
                  <a:gd name="T35" fmla="*/ 3948 h 2094"/>
                  <a:gd name="T36" fmla="+- 0 12053 333"/>
                  <a:gd name="T37" fmla="*/ T36 w 13738"/>
                  <a:gd name="T38" fmla="+- 0 3977 2645"/>
                  <a:gd name="T39" fmla="*/ 3977 h 2094"/>
                  <a:gd name="T40" fmla="+- 0 11852 333"/>
                  <a:gd name="T41" fmla="*/ T40 w 13738"/>
                  <a:gd name="T42" fmla="+- 0 3984 2645"/>
                  <a:gd name="T43" fmla="*/ 3984 h 2094"/>
                  <a:gd name="T44" fmla="+- 0 14071 333"/>
                  <a:gd name="T45" fmla="*/ T44 w 13738"/>
                  <a:gd name="T46" fmla="+- 0 3984 2645"/>
                  <a:gd name="T47" fmla="*/ 3984 h 2094"/>
                  <a:gd name="T48" fmla="+- 0 14071 333"/>
                  <a:gd name="T49" fmla="*/ T48 w 13738"/>
                  <a:gd name="T50" fmla="+- 0 3541 2645"/>
                  <a:gd name="T51" fmla="*/ 3541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3738" h="2094">
                    <a:moveTo>
                      <a:pt x="13738" y="896"/>
                    </a:moveTo>
                    <a:lnTo>
                      <a:pt x="13604" y="952"/>
                    </a:lnTo>
                    <a:lnTo>
                      <a:pt x="13476" y="1001"/>
                    </a:lnTo>
                    <a:lnTo>
                      <a:pt x="13342" y="1047"/>
                    </a:lnTo>
                    <a:lnTo>
                      <a:pt x="13064" y="1131"/>
                    </a:lnTo>
                    <a:lnTo>
                      <a:pt x="12917" y="1170"/>
                    </a:lnTo>
                    <a:lnTo>
                      <a:pt x="12608" y="1233"/>
                    </a:lnTo>
                    <a:lnTo>
                      <a:pt x="12444" y="1261"/>
                    </a:lnTo>
                    <a:lnTo>
                      <a:pt x="12095" y="1303"/>
                    </a:lnTo>
                    <a:lnTo>
                      <a:pt x="11720" y="1332"/>
                    </a:lnTo>
                    <a:lnTo>
                      <a:pt x="11519" y="1339"/>
                    </a:lnTo>
                    <a:lnTo>
                      <a:pt x="13738" y="1339"/>
                    </a:lnTo>
                    <a:lnTo>
                      <a:pt x="13738" y="89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aphicFrame>
        <p:nvGraphicFramePr>
          <p:cNvPr id="18" name="Chart 17"/>
          <p:cNvGraphicFramePr>
            <a:graphicFrameLocks/>
          </p:cNvGraphicFramePr>
          <p:nvPr>
            <p:extLst>
              <p:ext uri="{D42A27DB-BD31-4B8C-83A1-F6EECF244321}">
                <p14:modId xmlns:p14="http://schemas.microsoft.com/office/powerpoint/2010/main" val="3363026157"/>
              </p:ext>
            </p:extLst>
          </p:nvPr>
        </p:nvGraphicFramePr>
        <p:xfrm>
          <a:off x="381000" y="1429764"/>
          <a:ext cx="8496936" cy="513472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1120979" y="433821"/>
            <a:ext cx="6233478" cy="707886"/>
          </a:xfrm>
          <a:prstGeom prst="rect">
            <a:avLst/>
          </a:prstGeom>
          <a:noFill/>
        </p:spPr>
        <p:txBody>
          <a:bodyPr wrap="square" rtlCol="0">
            <a:spAutoFit/>
          </a:bodyPr>
          <a:lstStyle/>
          <a:p>
            <a:pPr algn="ctr"/>
            <a:r>
              <a:rPr lang="en-US" sz="4000" b="1" dirty="0" smtClean="0">
                <a:solidFill>
                  <a:schemeClr val="bg1"/>
                </a:solidFill>
                <a:latin typeface="Candara" pitchFamily="34" charset="0"/>
              </a:rPr>
              <a:t>Purchaser Incomes</a:t>
            </a:r>
            <a:endParaRPr lang="en-US" sz="4000" b="1" dirty="0">
              <a:solidFill>
                <a:schemeClr val="bg1"/>
              </a:solidFill>
              <a:latin typeface="Candara" pitchFamily="34" charset="0"/>
            </a:endParaRPr>
          </a:p>
        </p:txBody>
      </p:sp>
    </p:spTree>
    <p:extLst>
      <p:ext uri="{BB962C8B-B14F-4D97-AF65-F5344CB8AC3E}">
        <p14:creationId xmlns:p14="http://schemas.microsoft.com/office/powerpoint/2010/main" val="1652813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211138" y="228600"/>
            <a:ext cx="8724900" cy="2317750"/>
            <a:chOff x="332" y="360"/>
            <a:chExt cx="13740" cy="438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 y="360"/>
              <a:ext cx="13694" cy="388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a:grpSpLocks/>
            </p:cNvGrpSpPr>
            <p:nvPr/>
          </p:nvGrpSpPr>
          <p:grpSpPr bwMode="auto">
            <a:xfrm>
              <a:off x="9524" y="2873"/>
              <a:ext cx="4530" cy="1124"/>
              <a:chOff x="9524" y="2873"/>
              <a:chExt cx="4530" cy="1124"/>
            </a:xfrm>
          </p:grpSpPr>
          <p:sp>
            <p:nvSpPr>
              <p:cNvPr id="15" name="Freeform 5"/>
              <p:cNvSpPr>
                <a:spLocks/>
              </p:cNvSpPr>
              <p:nvPr/>
            </p:nvSpPr>
            <p:spPr bwMode="auto">
              <a:xfrm>
                <a:off x="9524" y="2873"/>
                <a:ext cx="4530" cy="1124"/>
              </a:xfrm>
              <a:custGeom>
                <a:avLst/>
                <a:gdLst>
                  <a:gd name="T0" fmla="+- 0 14053 9524"/>
                  <a:gd name="T1" fmla="*/ T0 w 4530"/>
                  <a:gd name="T2" fmla="+- 0 2873 2873"/>
                  <a:gd name="T3" fmla="*/ 2873 h 1124"/>
                  <a:gd name="T4" fmla="+- 0 14043 9524"/>
                  <a:gd name="T5" fmla="*/ T4 w 4530"/>
                  <a:gd name="T6" fmla="+- 0 2873 2873"/>
                  <a:gd name="T7" fmla="*/ 2873 h 1124"/>
                  <a:gd name="T8" fmla="+- 0 13852 9524"/>
                  <a:gd name="T9" fmla="*/ T8 w 4530"/>
                  <a:gd name="T10" fmla="+- 0 2905 2873"/>
                  <a:gd name="T11" fmla="*/ 2905 h 1124"/>
                  <a:gd name="T12" fmla="+- 0 13658 9524"/>
                  <a:gd name="T13" fmla="*/ T12 w 4530"/>
                  <a:gd name="T14" fmla="+- 0 2940 2873"/>
                  <a:gd name="T15" fmla="*/ 2940 h 1124"/>
                  <a:gd name="T16" fmla="+- 0 13257 9524"/>
                  <a:gd name="T17" fmla="*/ T16 w 4530"/>
                  <a:gd name="T18" fmla="+- 0 3017 2873"/>
                  <a:gd name="T19" fmla="*/ 3017 h 1124"/>
                  <a:gd name="T20" fmla="+- 0 12835 9524"/>
                  <a:gd name="T21" fmla="*/ T20 w 4530"/>
                  <a:gd name="T22" fmla="+- 0 3109 2873"/>
                  <a:gd name="T23" fmla="*/ 3109 h 1124"/>
                  <a:gd name="T24" fmla="+- 0 12393 9524"/>
                  <a:gd name="T25" fmla="*/ T24 w 4530"/>
                  <a:gd name="T26" fmla="+- 0 3214 2873"/>
                  <a:gd name="T27" fmla="*/ 3214 h 1124"/>
                  <a:gd name="T28" fmla="+- 0 11988 9524"/>
                  <a:gd name="T29" fmla="*/ T28 w 4530"/>
                  <a:gd name="T30" fmla="+- 0 3316 2873"/>
                  <a:gd name="T31" fmla="*/ 3316 h 1124"/>
                  <a:gd name="T32" fmla="+- 0 10849 9524"/>
                  <a:gd name="T33" fmla="*/ T32 w 4530"/>
                  <a:gd name="T34" fmla="+- 0 3572 2873"/>
                  <a:gd name="T35" fmla="*/ 3572 h 1124"/>
                  <a:gd name="T36" fmla="+- 0 10501 9524"/>
                  <a:gd name="T37" fmla="*/ T36 w 4530"/>
                  <a:gd name="T38" fmla="+- 0 3643 2873"/>
                  <a:gd name="T39" fmla="*/ 3643 h 1124"/>
                  <a:gd name="T40" fmla="+- 0 9838 9524"/>
                  <a:gd name="T41" fmla="*/ T40 w 4530"/>
                  <a:gd name="T42" fmla="+- 0 3766 2873"/>
                  <a:gd name="T43" fmla="*/ 3766 h 1124"/>
                  <a:gd name="T44" fmla="+- 0 9524 9524"/>
                  <a:gd name="T45" fmla="*/ T44 w 4530"/>
                  <a:gd name="T46" fmla="+- 0 3818 2873"/>
                  <a:gd name="T47" fmla="*/ 3818 h 1124"/>
                  <a:gd name="T48" fmla="+- 0 9949 9524"/>
                  <a:gd name="T49" fmla="*/ T48 w 4530"/>
                  <a:gd name="T50" fmla="+- 0 3878 2873"/>
                  <a:gd name="T51" fmla="*/ 3878 h 1124"/>
                  <a:gd name="T52" fmla="+- 0 10150 9524"/>
                  <a:gd name="T53" fmla="*/ T52 w 4530"/>
                  <a:gd name="T54" fmla="+- 0 3903 2873"/>
                  <a:gd name="T55" fmla="*/ 3903 h 1124"/>
                  <a:gd name="T56" fmla="+- 0 10538 9524"/>
                  <a:gd name="T57" fmla="*/ T56 w 4530"/>
                  <a:gd name="T58" fmla="+- 0 3945 2873"/>
                  <a:gd name="T59" fmla="*/ 3945 h 1124"/>
                  <a:gd name="T60" fmla="+- 0 10900 9524"/>
                  <a:gd name="T61" fmla="*/ T60 w 4530"/>
                  <a:gd name="T62" fmla="+- 0 3973 2873"/>
                  <a:gd name="T63" fmla="*/ 3973 h 1124"/>
                  <a:gd name="T64" fmla="+- 0 11074 9524"/>
                  <a:gd name="T65" fmla="*/ T64 w 4530"/>
                  <a:gd name="T66" fmla="+- 0 3984 2873"/>
                  <a:gd name="T67" fmla="*/ 3984 h 1124"/>
                  <a:gd name="T68" fmla="+- 0 11244 9524"/>
                  <a:gd name="T69" fmla="*/ T68 w 4530"/>
                  <a:gd name="T70" fmla="+- 0 3991 2873"/>
                  <a:gd name="T71" fmla="*/ 3991 h 1124"/>
                  <a:gd name="T72" fmla="+- 0 11566 9524"/>
                  <a:gd name="T73" fmla="*/ T72 w 4530"/>
                  <a:gd name="T74" fmla="+- 0 3998 2873"/>
                  <a:gd name="T75" fmla="*/ 3998 h 1124"/>
                  <a:gd name="T76" fmla="+- 0 11720 9524"/>
                  <a:gd name="T77" fmla="*/ T76 w 4530"/>
                  <a:gd name="T78" fmla="+- 0 3998 2873"/>
                  <a:gd name="T79" fmla="*/ 3998 h 1124"/>
                  <a:gd name="T80" fmla="+- 0 12018 9524"/>
                  <a:gd name="T81" fmla="*/ T80 w 4530"/>
                  <a:gd name="T82" fmla="+- 0 3991 2873"/>
                  <a:gd name="T83" fmla="*/ 3991 h 1124"/>
                  <a:gd name="T84" fmla="+- 0 12158 9524"/>
                  <a:gd name="T85" fmla="*/ T84 w 4530"/>
                  <a:gd name="T86" fmla="+- 0 3984 2873"/>
                  <a:gd name="T87" fmla="*/ 3984 h 1124"/>
                  <a:gd name="T88" fmla="+- 0 12426 9524"/>
                  <a:gd name="T89" fmla="*/ T88 w 4530"/>
                  <a:gd name="T90" fmla="+- 0 3962 2873"/>
                  <a:gd name="T91" fmla="*/ 3962 h 1124"/>
                  <a:gd name="T92" fmla="+- 0 12557 9524"/>
                  <a:gd name="T93" fmla="*/ T92 w 4530"/>
                  <a:gd name="T94" fmla="+- 0 3948 2873"/>
                  <a:gd name="T95" fmla="*/ 3948 h 1124"/>
                  <a:gd name="T96" fmla="+- 0 12805 9524"/>
                  <a:gd name="T97" fmla="*/ T96 w 4530"/>
                  <a:gd name="T98" fmla="+- 0 3913 2873"/>
                  <a:gd name="T99" fmla="*/ 3913 h 1124"/>
                  <a:gd name="T100" fmla="+- 0 13039 9524"/>
                  <a:gd name="T101" fmla="*/ T100 w 4530"/>
                  <a:gd name="T102" fmla="+- 0 3871 2873"/>
                  <a:gd name="T103" fmla="*/ 3871 h 1124"/>
                  <a:gd name="T104" fmla="+- 0 13260 9524"/>
                  <a:gd name="T105" fmla="*/ T104 w 4530"/>
                  <a:gd name="T106" fmla="+- 0 3822 2873"/>
                  <a:gd name="T107" fmla="*/ 3822 h 1124"/>
                  <a:gd name="T108" fmla="+- 0 13471 9524"/>
                  <a:gd name="T109" fmla="*/ T108 w 4530"/>
                  <a:gd name="T110" fmla="+- 0 3766 2873"/>
                  <a:gd name="T111" fmla="*/ 3766 h 1124"/>
                  <a:gd name="T112" fmla="+- 0 13672 9524"/>
                  <a:gd name="T113" fmla="*/ T112 w 4530"/>
                  <a:gd name="T114" fmla="+- 0 3702 2873"/>
                  <a:gd name="T115" fmla="*/ 3702 h 1124"/>
                  <a:gd name="T116" fmla="+- 0 13862 9524"/>
                  <a:gd name="T117" fmla="*/ T116 w 4530"/>
                  <a:gd name="T118" fmla="+- 0 3632 2873"/>
                  <a:gd name="T119" fmla="*/ 3632 h 1124"/>
                  <a:gd name="T120" fmla="+- 0 14047 9524"/>
                  <a:gd name="T121" fmla="*/ T120 w 4530"/>
                  <a:gd name="T122" fmla="+- 0 3558 2873"/>
                  <a:gd name="T123" fmla="*/ 3558 h 1124"/>
                  <a:gd name="T124" fmla="+- 0 14053 9524"/>
                  <a:gd name="T125" fmla="*/ T124 w 4530"/>
                  <a:gd name="T126" fmla="+- 0 3555 2873"/>
                  <a:gd name="T127" fmla="*/ 3555 h 1124"/>
                  <a:gd name="T128" fmla="+- 0 14053 9524"/>
                  <a:gd name="T129" fmla="*/ T128 w 4530"/>
                  <a:gd name="T130" fmla="+- 0 2873 2873"/>
                  <a:gd name="T131" fmla="*/ 2873 h 1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530" h="1124">
                    <a:moveTo>
                      <a:pt x="4529" y="0"/>
                    </a:moveTo>
                    <a:lnTo>
                      <a:pt x="4519" y="0"/>
                    </a:lnTo>
                    <a:lnTo>
                      <a:pt x="4328" y="32"/>
                    </a:lnTo>
                    <a:lnTo>
                      <a:pt x="4134" y="67"/>
                    </a:lnTo>
                    <a:lnTo>
                      <a:pt x="3733" y="144"/>
                    </a:lnTo>
                    <a:lnTo>
                      <a:pt x="3311" y="236"/>
                    </a:lnTo>
                    <a:lnTo>
                      <a:pt x="2869" y="341"/>
                    </a:lnTo>
                    <a:lnTo>
                      <a:pt x="2464" y="443"/>
                    </a:lnTo>
                    <a:lnTo>
                      <a:pt x="1325" y="699"/>
                    </a:lnTo>
                    <a:lnTo>
                      <a:pt x="977" y="770"/>
                    </a:lnTo>
                    <a:lnTo>
                      <a:pt x="314" y="893"/>
                    </a:lnTo>
                    <a:lnTo>
                      <a:pt x="0" y="945"/>
                    </a:lnTo>
                    <a:lnTo>
                      <a:pt x="425" y="1005"/>
                    </a:lnTo>
                    <a:lnTo>
                      <a:pt x="626" y="1030"/>
                    </a:lnTo>
                    <a:lnTo>
                      <a:pt x="1014" y="1072"/>
                    </a:lnTo>
                    <a:lnTo>
                      <a:pt x="1376" y="1100"/>
                    </a:lnTo>
                    <a:lnTo>
                      <a:pt x="1550" y="1111"/>
                    </a:lnTo>
                    <a:lnTo>
                      <a:pt x="1720" y="1118"/>
                    </a:lnTo>
                    <a:lnTo>
                      <a:pt x="2042" y="1125"/>
                    </a:lnTo>
                    <a:lnTo>
                      <a:pt x="2196" y="1125"/>
                    </a:lnTo>
                    <a:lnTo>
                      <a:pt x="2494" y="1118"/>
                    </a:lnTo>
                    <a:lnTo>
                      <a:pt x="2634" y="1111"/>
                    </a:lnTo>
                    <a:lnTo>
                      <a:pt x="2902" y="1089"/>
                    </a:lnTo>
                    <a:lnTo>
                      <a:pt x="3033" y="1075"/>
                    </a:lnTo>
                    <a:lnTo>
                      <a:pt x="3281" y="1040"/>
                    </a:lnTo>
                    <a:lnTo>
                      <a:pt x="3515" y="998"/>
                    </a:lnTo>
                    <a:lnTo>
                      <a:pt x="3736" y="949"/>
                    </a:lnTo>
                    <a:lnTo>
                      <a:pt x="3947" y="893"/>
                    </a:lnTo>
                    <a:lnTo>
                      <a:pt x="4148" y="829"/>
                    </a:lnTo>
                    <a:lnTo>
                      <a:pt x="4338" y="759"/>
                    </a:lnTo>
                    <a:lnTo>
                      <a:pt x="4523" y="685"/>
                    </a:lnTo>
                    <a:lnTo>
                      <a:pt x="4529" y="682"/>
                    </a:lnTo>
                    <a:lnTo>
                      <a:pt x="4529"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6"/>
            <p:cNvGrpSpPr>
              <a:grpSpLocks/>
            </p:cNvGrpSpPr>
            <p:nvPr/>
          </p:nvGrpSpPr>
          <p:grpSpPr bwMode="auto">
            <a:xfrm>
              <a:off x="4125" y="2671"/>
              <a:ext cx="8731" cy="1339"/>
              <a:chOff x="4125" y="2671"/>
              <a:chExt cx="8731" cy="1339"/>
            </a:xfrm>
          </p:grpSpPr>
          <p:sp>
            <p:nvSpPr>
              <p:cNvPr id="14" name="Freeform 7"/>
              <p:cNvSpPr>
                <a:spLocks/>
              </p:cNvSpPr>
              <p:nvPr/>
            </p:nvSpPr>
            <p:spPr bwMode="auto">
              <a:xfrm>
                <a:off x="4125" y="2671"/>
                <a:ext cx="8731" cy="1339"/>
              </a:xfrm>
              <a:custGeom>
                <a:avLst/>
                <a:gdLst>
                  <a:gd name="T0" fmla="+- 0 5467 4125"/>
                  <a:gd name="T1" fmla="*/ T0 w 8731"/>
                  <a:gd name="T2" fmla="+- 0 2671 2671"/>
                  <a:gd name="T3" fmla="*/ 2671 h 1339"/>
                  <a:gd name="T4" fmla="+- 0 5203 4125"/>
                  <a:gd name="T5" fmla="*/ T4 w 8731"/>
                  <a:gd name="T6" fmla="+- 0 2671 2671"/>
                  <a:gd name="T7" fmla="*/ 2671 h 1339"/>
                  <a:gd name="T8" fmla="+- 0 4955 4125"/>
                  <a:gd name="T9" fmla="*/ T8 w 8731"/>
                  <a:gd name="T10" fmla="+- 0 2678 2671"/>
                  <a:gd name="T11" fmla="*/ 2678 h 1339"/>
                  <a:gd name="T12" fmla="+- 0 4724 4125"/>
                  <a:gd name="T13" fmla="*/ T12 w 8731"/>
                  <a:gd name="T14" fmla="+- 0 2689 2671"/>
                  <a:gd name="T15" fmla="*/ 2689 h 1339"/>
                  <a:gd name="T16" fmla="+- 0 4510 4125"/>
                  <a:gd name="T17" fmla="*/ T16 w 8731"/>
                  <a:gd name="T18" fmla="+- 0 2706 2671"/>
                  <a:gd name="T19" fmla="*/ 2706 h 1339"/>
                  <a:gd name="T20" fmla="+- 0 4309 4125"/>
                  <a:gd name="T21" fmla="*/ T20 w 8731"/>
                  <a:gd name="T22" fmla="+- 0 2727 2671"/>
                  <a:gd name="T23" fmla="*/ 2727 h 1339"/>
                  <a:gd name="T24" fmla="+- 0 4125 4125"/>
                  <a:gd name="T25" fmla="*/ T24 w 8731"/>
                  <a:gd name="T26" fmla="+- 0 2755 2671"/>
                  <a:gd name="T27" fmla="*/ 2755 h 1339"/>
                  <a:gd name="T28" fmla="+- 0 4651 4125"/>
                  <a:gd name="T29" fmla="*/ T28 w 8731"/>
                  <a:gd name="T30" fmla="+- 0 2822 2671"/>
                  <a:gd name="T31" fmla="*/ 2822 h 1339"/>
                  <a:gd name="T32" fmla="+- 0 5216 4125"/>
                  <a:gd name="T33" fmla="*/ T32 w 8731"/>
                  <a:gd name="T34" fmla="+- 0 2917 2671"/>
                  <a:gd name="T35" fmla="*/ 2917 h 1339"/>
                  <a:gd name="T36" fmla="+- 0 5822 4125"/>
                  <a:gd name="T37" fmla="*/ T36 w 8731"/>
                  <a:gd name="T38" fmla="+- 0 3040 2671"/>
                  <a:gd name="T39" fmla="*/ 3040 h 1339"/>
                  <a:gd name="T40" fmla="+- 0 6144 4125"/>
                  <a:gd name="T41" fmla="*/ T40 w 8731"/>
                  <a:gd name="T42" fmla="+- 0 3110 2671"/>
                  <a:gd name="T43" fmla="*/ 3110 h 1339"/>
                  <a:gd name="T44" fmla="+- 0 7064 4125"/>
                  <a:gd name="T45" fmla="*/ T44 w 8731"/>
                  <a:gd name="T46" fmla="+- 0 3335 2671"/>
                  <a:gd name="T47" fmla="*/ 3335 h 1339"/>
                  <a:gd name="T48" fmla="+- 0 8156 4125"/>
                  <a:gd name="T49" fmla="*/ T48 w 8731"/>
                  <a:gd name="T50" fmla="+- 0 3578 2671"/>
                  <a:gd name="T51" fmla="*/ 3578 h 1339"/>
                  <a:gd name="T52" fmla="+- 0 8414 4125"/>
                  <a:gd name="T53" fmla="*/ T52 w 8731"/>
                  <a:gd name="T54" fmla="+- 0 3627 2671"/>
                  <a:gd name="T55" fmla="*/ 3627 h 1339"/>
                  <a:gd name="T56" fmla="+- 0 8658 4125"/>
                  <a:gd name="T57" fmla="*/ T56 w 8731"/>
                  <a:gd name="T58" fmla="+- 0 3676 2671"/>
                  <a:gd name="T59" fmla="*/ 3676 h 1339"/>
                  <a:gd name="T60" fmla="+- 0 8899 4125"/>
                  <a:gd name="T61" fmla="*/ T60 w 8731"/>
                  <a:gd name="T62" fmla="+- 0 3722 2671"/>
                  <a:gd name="T63" fmla="*/ 3722 h 1339"/>
                  <a:gd name="T64" fmla="+- 0 9361 4125"/>
                  <a:gd name="T65" fmla="*/ T64 w 8731"/>
                  <a:gd name="T66" fmla="+- 0 3799 2671"/>
                  <a:gd name="T67" fmla="*/ 3799 h 1339"/>
                  <a:gd name="T68" fmla="+- 0 9582 4125"/>
                  <a:gd name="T69" fmla="*/ T68 w 8731"/>
                  <a:gd name="T70" fmla="+- 0 3834 2671"/>
                  <a:gd name="T71" fmla="*/ 3834 h 1339"/>
                  <a:gd name="T72" fmla="+- 0 10004 4125"/>
                  <a:gd name="T73" fmla="*/ T72 w 8731"/>
                  <a:gd name="T74" fmla="+- 0 3890 2671"/>
                  <a:gd name="T75" fmla="*/ 3890 h 1339"/>
                  <a:gd name="T76" fmla="+- 0 10402 4125"/>
                  <a:gd name="T77" fmla="*/ T76 w 8731"/>
                  <a:gd name="T78" fmla="+- 0 3940 2671"/>
                  <a:gd name="T79" fmla="*/ 3940 h 1339"/>
                  <a:gd name="T80" fmla="+- 0 10593 4125"/>
                  <a:gd name="T81" fmla="*/ T80 w 8731"/>
                  <a:gd name="T82" fmla="+- 0 3957 2671"/>
                  <a:gd name="T83" fmla="*/ 3957 h 1339"/>
                  <a:gd name="T84" fmla="+- 0 10955 4125"/>
                  <a:gd name="T85" fmla="*/ T84 w 8731"/>
                  <a:gd name="T86" fmla="+- 0 3985 2671"/>
                  <a:gd name="T87" fmla="*/ 3985 h 1339"/>
                  <a:gd name="T88" fmla="+- 0 11129 4125"/>
                  <a:gd name="T89" fmla="*/ T88 w 8731"/>
                  <a:gd name="T90" fmla="+- 0 3996 2671"/>
                  <a:gd name="T91" fmla="*/ 3996 h 1339"/>
                  <a:gd name="T92" fmla="+- 0 11464 4125"/>
                  <a:gd name="T93" fmla="*/ T92 w 8731"/>
                  <a:gd name="T94" fmla="+- 0 4010 2671"/>
                  <a:gd name="T95" fmla="*/ 4010 h 1339"/>
                  <a:gd name="T96" fmla="+- 0 11775 4125"/>
                  <a:gd name="T97" fmla="*/ T96 w 8731"/>
                  <a:gd name="T98" fmla="+- 0 4010 2671"/>
                  <a:gd name="T99" fmla="*/ 4010 h 1339"/>
                  <a:gd name="T100" fmla="+- 0 12070 4125"/>
                  <a:gd name="T101" fmla="*/ T100 w 8731"/>
                  <a:gd name="T102" fmla="+- 0 4003 2671"/>
                  <a:gd name="T103" fmla="*/ 4003 h 1339"/>
                  <a:gd name="T104" fmla="+- 0 12210 4125"/>
                  <a:gd name="T105" fmla="*/ T104 w 8731"/>
                  <a:gd name="T106" fmla="+- 0 3996 2671"/>
                  <a:gd name="T107" fmla="*/ 3996 h 1339"/>
                  <a:gd name="T108" fmla="+- 0 12348 4125"/>
                  <a:gd name="T109" fmla="*/ T108 w 8731"/>
                  <a:gd name="T110" fmla="+- 0 3985 2671"/>
                  <a:gd name="T111" fmla="*/ 3985 h 1339"/>
                  <a:gd name="T112" fmla="+- 0 12736 4125"/>
                  <a:gd name="T113" fmla="*/ T112 w 8731"/>
                  <a:gd name="T114" fmla="+- 0 3943 2671"/>
                  <a:gd name="T115" fmla="*/ 3943 h 1339"/>
                  <a:gd name="T116" fmla="+- 0 12856 4125"/>
                  <a:gd name="T117" fmla="*/ T116 w 8731"/>
                  <a:gd name="T118" fmla="+- 0 3926 2671"/>
                  <a:gd name="T119" fmla="*/ 3926 h 1339"/>
                  <a:gd name="T120" fmla="+- 0 12468 4125"/>
                  <a:gd name="T121" fmla="*/ T120 w 8731"/>
                  <a:gd name="T122" fmla="+- 0 3876 2671"/>
                  <a:gd name="T123" fmla="*/ 3876 h 1339"/>
                  <a:gd name="T124" fmla="+- 0 12056 4125"/>
                  <a:gd name="T125" fmla="*/ T124 w 8731"/>
                  <a:gd name="T126" fmla="+- 0 3817 2671"/>
                  <a:gd name="T127" fmla="*/ 3817 h 1339"/>
                  <a:gd name="T128" fmla="+- 0 11162 4125"/>
                  <a:gd name="T129" fmla="*/ T128 w 8731"/>
                  <a:gd name="T130" fmla="+- 0 3662 2671"/>
                  <a:gd name="T131" fmla="*/ 3662 h 1339"/>
                  <a:gd name="T132" fmla="+- 0 10165 4125"/>
                  <a:gd name="T133" fmla="*/ T132 w 8731"/>
                  <a:gd name="T134" fmla="+- 0 3455 2671"/>
                  <a:gd name="T135" fmla="*/ 3455 h 1339"/>
                  <a:gd name="T136" fmla="+- 0 8615 4125"/>
                  <a:gd name="T137" fmla="*/ T136 w 8731"/>
                  <a:gd name="T138" fmla="+- 0 3086 2671"/>
                  <a:gd name="T139" fmla="*/ 3086 h 1339"/>
                  <a:gd name="T140" fmla="+- 0 8193 4125"/>
                  <a:gd name="T141" fmla="*/ T140 w 8731"/>
                  <a:gd name="T142" fmla="+- 0 2994 2671"/>
                  <a:gd name="T143" fmla="*/ 2994 h 1339"/>
                  <a:gd name="T144" fmla="+- 0 7791 4125"/>
                  <a:gd name="T145" fmla="*/ T144 w 8731"/>
                  <a:gd name="T146" fmla="+- 0 2917 2671"/>
                  <a:gd name="T147" fmla="*/ 2917 h 1339"/>
                  <a:gd name="T148" fmla="+- 0 7597 4125"/>
                  <a:gd name="T149" fmla="*/ T148 w 8731"/>
                  <a:gd name="T150" fmla="+- 0 2882 2671"/>
                  <a:gd name="T151" fmla="*/ 2882 h 1339"/>
                  <a:gd name="T152" fmla="+- 0 7406 4125"/>
                  <a:gd name="T153" fmla="*/ T152 w 8731"/>
                  <a:gd name="T154" fmla="+- 0 2850 2671"/>
                  <a:gd name="T155" fmla="*/ 2850 h 1339"/>
                  <a:gd name="T156" fmla="+- 0 7222 4125"/>
                  <a:gd name="T157" fmla="*/ T156 w 8731"/>
                  <a:gd name="T158" fmla="+- 0 2822 2671"/>
                  <a:gd name="T159" fmla="*/ 2822 h 1339"/>
                  <a:gd name="T160" fmla="+- 0 6689 4125"/>
                  <a:gd name="T161" fmla="*/ T160 w 8731"/>
                  <a:gd name="T162" fmla="+- 0 2752 2671"/>
                  <a:gd name="T163" fmla="*/ 2752 h 1339"/>
                  <a:gd name="T164" fmla="+- 0 6358 4125"/>
                  <a:gd name="T165" fmla="*/ T164 w 8731"/>
                  <a:gd name="T166" fmla="+- 0 2720 2671"/>
                  <a:gd name="T167" fmla="*/ 2720 h 1339"/>
                  <a:gd name="T168" fmla="+- 0 6047 4125"/>
                  <a:gd name="T169" fmla="*/ T168 w 8731"/>
                  <a:gd name="T170" fmla="+- 0 2696 2671"/>
                  <a:gd name="T171" fmla="*/ 2696 h 1339"/>
                  <a:gd name="T172" fmla="+- 0 5749 4125"/>
                  <a:gd name="T173" fmla="*/ T172 w 8731"/>
                  <a:gd name="T174" fmla="+- 0 2678 2671"/>
                  <a:gd name="T175" fmla="*/ 2678 h 1339"/>
                  <a:gd name="T176" fmla="+- 0 5467 4125"/>
                  <a:gd name="T177" fmla="*/ T176 w 8731"/>
                  <a:gd name="T178" fmla="+- 0 2671 2671"/>
                  <a:gd name="T179" fmla="*/ 2671 h 13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8731" h="1339">
                    <a:moveTo>
                      <a:pt x="1342" y="0"/>
                    </a:moveTo>
                    <a:lnTo>
                      <a:pt x="1078" y="0"/>
                    </a:lnTo>
                    <a:lnTo>
                      <a:pt x="830" y="7"/>
                    </a:lnTo>
                    <a:lnTo>
                      <a:pt x="599" y="18"/>
                    </a:lnTo>
                    <a:lnTo>
                      <a:pt x="385" y="35"/>
                    </a:lnTo>
                    <a:lnTo>
                      <a:pt x="184" y="56"/>
                    </a:lnTo>
                    <a:lnTo>
                      <a:pt x="0" y="84"/>
                    </a:lnTo>
                    <a:lnTo>
                      <a:pt x="526" y="151"/>
                    </a:lnTo>
                    <a:lnTo>
                      <a:pt x="1091" y="246"/>
                    </a:lnTo>
                    <a:lnTo>
                      <a:pt x="1697" y="369"/>
                    </a:lnTo>
                    <a:lnTo>
                      <a:pt x="2019" y="439"/>
                    </a:lnTo>
                    <a:lnTo>
                      <a:pt x="2939" y="664"/>
                    </a:lnTo>
                    <a:lnTo>
                      <a:pt x="4031" y="907"/>
                    </a:lnTo>
                    <a:lnTo>
                      <a:pt x="4289" y="956"/>
                    </a:lnTo>
                    <a:lnTo>
                      <a:pt x="4533" y="1005"/>
                    </a:lnTo>
                    <a:lnTo>
                      <a:pt x="4774" y="1051"/>
                    </a:lnTo>
                    <a:lnTo>
                      <a:pt x="5236" y="1128"/>
                    </a:lnTo>
                    <a:lnTo>
                      <a:pt x="5457" y="1163"/>
                    </a:lnTo>
                    <a:lnTo>
                      <a:pt x="5879" y="1219"/>
                    </a:lnTo>
                    <a:lnTo>
                      <a:pt x="6277" y="1269"/>
                    </a:lnTo>
                    <a:lnTo>
                      <a:pt x="6468" y="1286"/>
                    </a:lnTo>
                    <a:lnTo>
                      <a:pt x="6830" y="1314"/>
                    </a:lnTo>
                    <a:lnTo>
                      <a:pt x="7004" y="1325"/>
                    </a:lnTo>
                    <a:lnTo>
                      <a:pt x="7339" y="1339"/>
                    </a:lnTo>
                    <a:lnTo>
                      <a:pt x="7650" y="1339"/>
                    </a:lnTo>
                    <a:lnTo>
                      <a:pt x="7945" y="1332"/>
                    </a:lnTo>
                    <a:lnTo>
                      <a:pt x="8085" y="1325"/>
                    </a:lnTo>
                    <a:lnTo>
                      <a:pt x="8223" y="1314"/>
                    </a:lnTo>
                    <a:lnTo>
                      <a:pt x="8611" y="1272"/>
                    </a:lnTo>
                    <a:lnTo>
                      <a:pt x="8731" y="1255"/>
                    </a:lnTo>
                    <a:lnTo>
                      <a:pt x="8343" y="1205"/>
                    </a:lnTo>
                    <a:lnTo>
                      <a:pt x="7931" y="1146"/>
                    </a:lnTo>
                    <a:lnTo>
                      <a:pt x="7037" y="991"/>
                    </a:lnTo>
                    <a:lnTo>
                      <a:pt x="6040" y="784"/>
                    </a:lnTo>
                    <a:lnTo>
                      <a:pt x="4490" y="415"/>
                    </a:lnTo>
                    <a:lnTo>
                      <a:pt x="4068" y="323"/>
                    </a:lnTo>
                    <a:lnTo>
                      <a:pt x="3666" y="246"/>
                    </a:lnTo>
                    <a:lnTo>
                      <a:pt x="3472" y="211"/>
                    </a:lnTo>
                    <a:lnTo>
                      <a:pt x="3281" y="179"/>
                    </a:lnTo>
                    <a:lnTo>
                      <a:pt x="3097" y="151"/>
                    </a:lnTo>
                    <a:lnTo>
                      <a:pt x="2564" y="81"/>
                    </a:lnTo>
                    <a:lnTo>
                      <a:pt x="2233" y="49"/>
                    </a:lnTo>
                    <a:lnTo>
                      <a:pt x="1922" y="25"/>
                    </a:lnTo>
                    <a:lnTo>
                      <a:pt x="1624" y="7"/>
                    </a:lnTo>
                    <a:lnTo>
                      <a:pt x="1342"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8"/>
            <p:cNvGrpSpPr>
              <a:grpSpLocks/>
            </p:cNvGrpSpPr>
            <p:nvPr/>
          </p:nvGrpSpPr>
          <p:grpSpPr bwMode="auto">
            <a:xfrm>
              <a:off x="4455" y="2690"/>
              <a:ext cx="8611" cy="1219"/>
              <a:chOff x="4455" y="2690"/>
              <a:chExt cx="8611" cy="1219"/>
            </a:xfrm>
          </p:grpSpPr>
          <p:sp>
            <p:nvSpPr>
              <p:cNvPr id="13" name="Freeform 9"/>
              <p:cNvSpPr>
                <a:spLocks/>
              </p:cNvSpPr>
              <p:nvPr/>
            </p:nvSpPr>
            <p:spPr bwMode="auto">
              <a:xfrm>
                <a:off x="4455" y="2690"/>
                <a:ext cx="8611" cy="1219"/>
              </a:xfrm>
              <a:custGeom>
                <a:avLst/>
                <a:gdLst>
                  <a:gd name="T0" fmla="+- 0 4455 4455"/>
                  <a:gd name="T1" fmla="*/ T0 w 8611"/>
                  <a:gd name="T2" fmla="+- 0 2813 2690"/>
                  <a:gd name="T3" fmla="*/ 2813 h 1219"/>
                  <a:gd name="T4" fmla="+- 0 4485 4455"/>
                  <a:gd name="T5" fmla="*/ T4 w 8611"/>
                  <a:gd name="T6" fmla="+- 0 2806 2690"/>
                  <a:gd name="T7" fmla="*/ 2806 h 1219"/>
                  <a:gd name="T8" fmla="+- 0 4575 4455"/>
                  <a:gd name="T9" fmla="*/ T8 w 8611"/>
                  <a:gd name="T10" fmla="+- 0 2789 2690"/>
                  <a:gd name="T11" fmla="*/ 2789 h 1219"/>
                  <a:gd name="T12" fmla="+- 0 4729 4455"/>
                  <a:gd name="T13" fmla="*/ T12 w 8611"/>
                  <a:gd name="T14" fmla="+- 0 2764 2690"/>
                  <a:gd name="T15" fmla="*/ 2764 h 1219"/>
                  <a:gd name="T16" fmla="+- 0 4830 4455"/>
                  <a:gd name="T17" fmla="*/ T16 w 8611"/>
                  <a:gd name="T18" fmla="+- 0 2750 2690"/>
                  <a:gd name="T19" fmla="*/ 2750 h 1219"/>
                  <a:gd name="T20" fmla="+- 0 4947 4455"/>
                  <a:gd name="T21" fmla="*/ T20 w 8611"/>
                  <a:gd name="T22" fmla="+- 0 2736 2690"/>
                  <a:gd name="T23" fmla="*/ 2736 h 1219"/>
                  <a:gd name="T24" fmla="+- 0 5077 4455"/>
                  <a:gd name="T25" fmla="*/ T24 w 8611"/>
                  <a:gd name="T26" fmla="+- 0 2726 2690"/>
                  <a:gd name="T27" fmla="*/ 2726 h 1219"/>
                  <a:gd name="T28" fmla="+- 0 5228 4455"/>
                  <a:gd name="T29" fmla="*/ T28 w 8611"/>
                  <a:gd name="T30" fmla="+- 0 2715 2690"/>
                  <a:gd name="T31" fmla="*/ 2715 h 1219"/>
                  <a:gd name="T32" fmla="+- 0 5392 4455"/>
                  <a:gd name="T33" fmla="*/ T32 w 8611"/>
                  <a:gd name="T34" fmla="+- 0 2705 2690"/>
                  <a:gd name="T35" fmla="*/ 2705 h 1219"/>
                  <a:gd name="T36" fmla="+- 0 5576 4455"/>
                  <a:gd name="T37" fmla="*/ T36 w 8611"/>
                  <a:gd name="T38" fmla="+- 0 2697 2690"/>
                  <a:gd name="T39" fmla="*/ 2697 h 1219"/>
                  <a:gd name="T40" fmla="+- 0 5777 4455"/>
                  <a:gd name="T41" fmla="*/ T40 w 8611"/>
                  <a:gd name="T42" fmla="+- 0 2694 2690"/>
                  <a:gd name="T43" fmla="*/ 2694 h 1219"/>
                  <a:gd name="T44" fmla="+- 0 5995 4455"/>
                  <a:gd name="T45" fmla="*/ T44 w 8611"/>
                  <a:gd name="T46" fmla="+- 0 2690 2690"/>
                  <a:gd name="T47" fmla="*/ 2690 h 1219"/>
                  <a:gd name="T48" fmla="+- 0 6229 4455"/>
                  <a:gd name="T49" fmla="*/ T48 w 8611"/>
                  <a:gd name="T50" fmla="+- 0 2694 2690"/>
                  <a:gd name="T51" fmla="*/ 2694 h 1219"/>
                  <a:gd name="T52" fmla="+- 0 6480 4455"/>
                  <a:gd name="T53" fmla="*/ T52 w 8611"/>
                  <a:gd name="T54" fmla="+- 0 2701 2690"/>
                  <a:gd name="T55" fmla="*/ 2701 h 1219"/>
                  <a:gd name="T56" fmla="+- 0 6751 4455"/>
                  <a:gd name="T57" fmla="*/ T56 w 8611"/>
                  <a:gd name="T58" fmla="+- 0 2715 2690"/>
                  <a:gd name="T59" fmla="*/ 2715 h 1219"/>
                  <a:gd name="T60" fmla="+- 0 7039 4455"/>
                  <a:gd name="T61" fmla="*/ T60 w 8611"/>
                  <a:gd name="T62" fmla="+- 0 2733 2690"/>
                  <a:gd name="T63" fmla="*/ 2733 h 1219"/>
                  <a:gd name="T64" fmla="+- 0 7344 4455"/>
                  <a:gd name="T65" fmla="*/ T64 w 8611"/>
                  <a:gd name="T66" fmla="+- 0 2761 2690"/>
                  <a:gd name="T67" fmla="*/ 2761 h 1219"/>
                  <a:gd name="T68" fmla="+- 0 7669 4455"/>
                  <a:gd name="T69" fmla="*/ T68 w 8611"/>
                  <a:gd name="T70" fmla="+- 0 2792 2690"/>
                  <a:gd name="T71" fmla="*/ 2792 h 1219"/>
                  <a:gd name="T72" fmla="+- 0 8014 4455"/>
                  <a:gd name="T73" fmla="*/ T72 w 8611"/>
                  <a:gd name="T74" fmla="+- 0 2831 2690"/>
                  <a:gd name="T75" fmla="*/ 2831 h 1219"/>
                  <a:gd name="T76" fmla="+- 0 8375 4455"/>
                  <a:gd name="T77" fmla="*/ T76 w 8611"/>
                  <a:gd name="T78" fmla="+- 0 2877 2690"/>
                  <a:gd name="T79" fmla="*/ 2877 h 1219"/>
                  <a:gd name="T80" fmla="+- 0 8757 4455"/>
                  <a:gd name="T81" fmla="*/ T80 w 8611"/>
                  <a:gd name="T82" fmla="+- 0 2933 2690"/>
                  <a:gd name="T83" fmla="*/ 2933 h 1219"/>
                  <a:gd name="T84" fmla="+- 0 9155 4455"/>
                  <a:gd name="T85" fmla="*/ T84 w 8611"/>
                  <a:gd name="T86" fmla="+- 0 2996 2690"/>
                  <a:gd name="T87" fmla="*/ 2996 h 1219"/>
                  <a:gd name="T88" fmla="+- 0 9574 4455"/>
                  <a:gd name="T89" fmla="*/ T88 w 8611"/>
                  <a:gd name="T90" fmla="+- 0 3070 2690"/>
                  <a:gd name="T91" fmla="*/ 3070 h 1219"/>
                  <a:gd name="T92" fmla="+- 0 10012 4455"/>
                  <a:gd name="T93" fmla="*/ T92 w 8611"/>
                  <a:gd name="T94" fmla="+- 0 3158 2690"/>
                  <a:gd name="T95" fmla="*/ 3158 h 1219"/>
                  <a:gd name="T96" fmla="+- 0 10471 4455"/>
                  <a:gd name="T97" fmla="*/ T96 w 8611"/>
                  <a:gd name="T98" fmla="+- 0 3253 2690"/>
                  <a:gd name="T99" fmla="*/ 3253 h 1219"/>
                  <a:gd name="T100" fmla="+- 0 10950 4455"/>
                  <a:gd name="T101" fmla="*/ T100 w 8611"/>
                  <a:gd name="T102" fmla="+- 0 3358 2690"/>
                  <a:gd name="T103" fmla="*/ 3358 h 1219"/>
                  <a:gd name="T104" fmla="+- 0 11449 4455"/>
                  <a:gd name="T105" fmla="*/ T104 w 8611"/>
                  <a:gd name="T106" fmla="+- 0 3478 2690"/>
                  <a:gd name="T107" fmla="*/ 3478 h 1219"/>
                  <a:gd name="T108" fmla="+- 0 11968 4455"/>
                  <a:gd name="T109" fmla="*/ T108 w 8611"/>
                  <a:gd name="T110" fmla="+- 0 3608 2690"/>
                  <a:gd name="T111" fmla="*/ 3608 h 1219"/>
                  <a:gd name="T112" fmla="+- 0 12507 4455"/>
                  <a:gd name="T113" fmla="*/ T112 w 8611"/>
                  <a:gd name="T114" fmla="+- 0 3752 2690"/>
                  <a:gd name="T115" fmla="*/ 3752 h 1219"/>
                  <a:gd name="T116" fmla="+- 0 13066 4455"/>
                  <a:gd name="T117" fmla="*/ T116 w 8611"/>
                  <a:gd name="T118" fmla="+- 0 3910 2690"/>
                  <a:gd name="T119" fmla="*/ 3910 h 12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8611" h="1219">
                    <a:moveTo>
                      <a:pt x="0" y="123"/>
                    </a:moveTo>
                    <a:lnTo>
                      <a:pt x="30" y="116"/>
                    </a:lnTo>
                    <a:lnTo>
                      <a:pt x="120" y="99"/>
                    </a:lnTo>
                    <a:lnTo>
                      <a:pt x="274" y="74"/>
                    </a:lnTo>
                    <a:lnTo>
                      <a:pt x="375" y="60"/>
                    </a:lnTo>
                    <a:lnTo>
                      <a:pt x="492" y="46"/>
                    </a:lnTo>
                    <a:lnTo>
                      <a:pt x="622" y="36"/>
                    </a:lnTo>
                    <a:lnTo>
                      <a:pt x="773" y="25"/>
                    </a:lnTo>
                    <a:lnTo>
                      <a:pt x="937" y="15"/>
                    </a:lnTo>
                    <a:lnTo>
                      <a:pt x="1121" y="7"/>
                    </a:lnTo>
                    <a:lnTo>
                      <a:pt x="1322" y="4"/>
                    </a:lnTo>
                    <a:lnTo>
                      <a:pt x="1540" y="0"/>
                    </a:lnTo>
                    <a:lnTo>
                      <a:pt x="1774" y="4"/>
                    </a:lnTo>
                    <a:lnTo>
                      <a:pt x="2025" y="11"/>
                    </a:lnTo>
                    <a:lnTo>
                      <a:pt x="2296" y="25"/>
                    </a:lnTo>
                    <a:lnTo>
                      <a:pt x="2584" y="43"/>
                    </a:lnTo>
                    <a:lnTo>
                      <a:pt x="2889" y="71"/>
                    </a:lnTo>
                    <a:lnTo>
                      <a:pt x="3214" y="102"/>
                    </a:lnTo>
                    <a:lnTo>
                      <a:pt x="3559" y="141"/>
                    </a:lnTo>
                    <a:lnTo>
                      <a:pt x="3920" y="187"/>
                    </a:lnTo>
                    <a:lnTo>
                      <a:pt x="4302" y="243"/>
                    </a:lnTo>
                    <a:lnTo>
                      <a:pt x="4700" y="306"/>
                    </a:lnTo>
                    <a:lnTo>
                      <a:pt x="5119" y="380"/>
                    </a:lnTo>
                    <a:lnTo>
                      <a:pt x="5557" y="468"/>
                    </a:lnTo>
                    <a:lnTo>
                      <a:pt x="6016" y="563"/>
                    </a:lnTo>
                    <a:lnTo>
                      <a:pt x="6495" y="668"/>
                    </a:lnTo>
                    <a:lnTo>
                      <a:pt x="6994" y="788"/>
                    </a:lnTo>
                    <a:lnTo>
                      <a:pt x="7513" y="918"/>
                    </a:lnTo>
                    <a:lnTo>
                      <a:pt x="8052" y="1062"/>
                    </a:lnTo>
                    <a:lnTo>
                      <a:pt x="8611" y="1220"/>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10"/>
            <p:cNvGrpSpPr>
              <a:grpSpLocks/>
            </p:cNvGrpSpPr>
            <p:nvPr/>
          </p:nvGrpSpPr>
          <p:grpSpPr bwMode="auto">
            <a:xfrm>
              <a:off x="8834" y="2669"/>
              <a:ext cx="5209" cy="1026"/>
              <a:chOff x="8834" y="2669"/>
              <a:chExt cx="5209" cy="1026"/>
            </a:xfrm>
          </p:grpSpPr>
          <p:sp>
            <p:nvSpPr>
              <p:cNvPr id="12" name="Freeform 11"/>
              <p:cNvSpPr>
                <a:spLocks/>
              </p:cNvSpPr>
              <p:nvPr/>
            </p:nvSpPr>
            <p:spPr bwMode="auto">
              <a:xfrm>
                <a:off x="8834" y="2669"/>
                <a:ext cx="5209" cy="1026"/>
              </a:xfrm>
              <a:custGeom>
                <a:avLst/>
                <a:gdLst>
                  <a:gd name="T0" fmla="+- 0 8834 8834"/>
                  <a:gd name="T1" fmla="*/ T0 w 5209"/>
                  <a:gd name="T2" fmla="+- 0 3695 2669"/>
                  <a:gd name="T3" fmla="*/ 3695 h 1026"/>
                  <a:gd name="T4" fmla="+- 0 8984 8834"/>
                  <a:gd name="T5" fmla="*/ T4 w 5209"/>
                  <a:gd name="T6" fmla="+- 0 3653 2669"/>
                  <a:gd name="T7" fmla="*/ 3653 h 1026"/>
                  <a:gd name="T8" fmla="+- 0 9396 8834"/>
                  <a:gd name="T9" fmla="*/ T8 w 5209"/>
                  <a:gd name="T10" fmla="+- 0 3544 2669"/>
                  <a:gd name="T11" fmla="*/ 3544 h 1026"/>
                  <a:gd name="T12" fmla="+- 0 9681 8834"/>
                  <a:gd name="T13" fmla="*/ T12 w 5209"/>
                  <a:gd name="T14" fmla="+- 0 3471 2669"/>
                  <a:gd name="T15" fmla="*/ 3471 h 1026"/>
                  <a:gd name="T16" fmla="+- 0 10009 8834"/>
                  <a:gd name="T17" fmla="*/ T16 w 5209"/>
                  <a:gd name="T18" fmla="+- 0 3390 2669"/>
                  <a:gd name="T19" fmla="*/ 3390 h 1026"/>
                  <a:gd name="T20" fmla="+- 0 10374 8834"/>
                  <a:gd name="T21" fmla="*/ T20 w 5209"/>
                  <a:gd name="T22" fmla="+- 0 3302 2669"/>
                  <a:gd name="T23" fmla="*/ 3302 h 1026"/>
                  <a:gd name="T24" fmla="+- 0 10766 8834"/>
                  <a:gd name="T25" fmla="*/ T24 w 5209"/>
                  <a:gd name="T26" fmla="+- 0 3207 2669"/>
                  <a:gd name="T27" fmla="*/ 3207 h 1026"/>
                  <a:gd name="T28" fmla="+- 0 11181 8834"/>
                  <a:gd name="T29" fmla="*/ T28 w 5209"/>
                  <a:gd name="T30" fmla="+- 0 3116 2669"/>
                  <a:gd name="T31" fmla="*/ 3116 h 1026"/>
                  <a:gd name="T32" fmla="+- 0 11606 8834"/>
                  <a:gd name="T33" fmla="*/ T32 w 5209"/>
                  <a:gd name="T34" fmla="+- 0 3024 2669"/>
                  <a:gd name="T35" fmla="*/ 3024 h 1026"/>
                  <a:gd name="T36" fmla="+- 0 12041 8834"/>
                  <a:gd name="T37" fmla="*/ T36 w 5209"/>
                  <a:gd name="T38" fmla="+- 0 2940 2669"/>
                  <a:gd name="T39" fmla="*/ 2940 h 1026"/>
                  <a:gd name="T40" fmla="+- 0 12473 8834"/>
                  <a:gd name="T41" fmla="*/ T40 w 5209"/>
                  <a:gd name="T42" fmla="+- 0 2859 2669"/>
                  <a:gd name="T43" fmla="*/ 2859 h 1026"/>
                  <a:gd name="T44" fmla="+- 0 12687 8834"/>
                  <a:gd name="T45" fmla="*/ T44 w 5209"/>
                  <a:gd name="T46" fmla="+- 0 2824 2669"/>
                  <a:gd name="T47" fmla="*/ 2824 h 1026"/>
                  <a:gd name="T48" fmla="+- 0 12895 8834"/>
                  <a:gd name="T49" fmla="*/ T48 w 5209"/>
                  <a:gd name="T50" fmla="+- 0 2789 2669"/>
                  <a:gd name="T51" fmla="*/ 2789 h 1026"/>
                  <a:gd name="T52" fmla="+- 0 13103 8834"/>
                  <a:gd name="T53" fmla="*/ T52 w 5209"/>
                  <a:gd name="T54" fmla="+- 0 2761 2669"/>
                  <a:gd name="T55" fmla="*/ 2761 h 1026"/>
                  <a:gd name="T56" fmla="+- 0 13303 8834"/>
                  <a:gd name="T57" fmla="*/ T56 w 5209"/>
                  <a:gd name="T58" fmla="+- 0 2733 2669"/>
                  <a:gd name="T59" fmla="*/ 2733 h 1026"/>
                  <a:gd name="T60" fmla="+- 0 13501 8834"/>
                  <a:gd name="T61" fmla="*/ T60 w 5209"/>
                  <a:gd name="T62" fmla="+- 0 2712 2669"/>
                  <a:gd name="T63" fmla="*/ 2712 h 1026"/>
                  <a:gd name="T64" fmla="+- 0 13688 8834"/>
                  <a:gd name="T65" fmla="*/ T64 w 5209"/>
                  <a:gd name="T66" fmla="+- 0 2694 2669"/>
                  <a:gd name="T67" fmla="*/ 2694 h 1026"/>
                  <a:gd name="T68" fmla="+- 0 13869 8834"/>
                  <a:gd name="T69" fmla="*/ T68 w 5209"/>
                  <a:gd name="T70" fmla="+- 0 2680 2669"/>
                  <a:gd name="T71" fmla="*/ 2680 h 1026"/>
                  <a:gd name="T72" fmla="+- 0 14043 8834"/>
                  <a:gd name="T73" fmla="*/ T72 w 5209"/>
                  <a:gd name="T74" fmla="+- 0 2669 2669"/>
                  <a:gd name="T75" fmla="*/ 2669 h 10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209" h="1026">
                    <a:moveTo>
                      <a:pt x="0" y="1026"/>
                    </a:moveTo>
                    <a:lnTo>
                      <a:pt x="150" y="984"/>
                    </a:lnTo>
                    <a:lnTo>
                      <a:pt x="562" y="875"/>
                    </a:lnTo>
                    <a:lnTo>
                      <a:pt x="847" y="802"/>
                    </a:lnTo>
                    <a:lnTo>
                      <a:pt x="1175" y="721"/>
                    </a:lnTo>
                    <a:lnTo>
                      <a:pt x="1540" y="633"/>
                    </a:lnTo>
                    <a:lnTo>
                      <a:pt x="1932" y="538"/>
                    </a:lnTo>
                    <a:lnTo>
                      <a:pt x="2347" y="447"/>
                    </a:lnTo>
                    <a:lnTo>
                      <a:pt x="2772" y="355"/>
                    </a:lnTo>
                    <a:lnTo>
                      <a:pt x="3207" y="271"/>
                    </a:lnTo>
                    <a:lnTo>
                      <a:pt x="3639" y="190"/>
                    </a:lnTo>
                    <a:lnTo>
                      <a:pt x="3853" y="155"/>
                    </a:lnTo>
                    <a:lnTo>
                      <a:pt x="4061" y="120"/>
                    </a:lnTo>
                    <a:lnTo>
                      <a:pt x="4269" y="92"/>
                    </a:lnTo>
                    <a:lnTo>
                      <a:pt x="4469" y="64"/>
                    </a:lnTo>
                    <a:lnTo>
                      <a:pt x="4667" y="43"/>
                    </a:lnTo>
                    <a:lnTo>
                      <a:pt x="4854" y="25"/>
                    </a:lnTo>
                    <a:lnTo>
                      <a:pt x="5035" y="11"/>
                    </a:lnTo>
                    <a:lnTo>
                      <a:pt x="5209" y="0"/>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12"/>
            <p:cNvGrpSpPr>
              <a:grpSpLocks/>
            </p:cNvGrpSpPr>
            <p:nvPr/>
          </p:nvGrpSpPr>
          <p:grpSpPr bwMode="auto">
            <a:xfrm>
              <a:off x="333" y="2645"/>
              <a:ext cx="13738" cy="2094"/>
              <a:chOff x="333" y="2645"/>
              <a:chExt cx="13738" cy="2094"/>
            </a:xfrm>
          </p:grpSpPr>
          <p:sp>
            <p:nvSpPr>
              <p:cNvPr id="10" name="Freeform 13"/>
              <p:cNvSpPr>
                <a:spLocks/>
              </p:cNvSpPr>
              <p:nvPr/>
            </p:nvSpPr>
            <p:spPr bwMode="auto">
              <a:xfrm>
                <a:off x="333" y="2645"/>
                <a:ext cx="13738" cy="2094"/>
              </a:xfrm>
              <a:custGeom>
                <a:avLst/>
                <a:gdLst>
                  <a:gd name="T0" fmla="+- 0 2784 333"/>
                  <a:gd name="T1" fmla="*/ T0 w 13738"/>
                  <a:gd name="T2" fmla="+- 0 2645 2645"/>
                  <a:gd name="T3" fmla="*/ 2645 h 2094"/>
                  <a:gd name="T4" fmla="+- 0 2542 333"/>
                  <a:gd name="T5" fmla="*/ T4 w 13738"/>
                  <a:gd name="T6" fmla="+- 0 2645 2645"/>
                  <a:gd name="T7" fmla="*/ 2645 h 2094"/>
                  <a:gd name="T8" fmla="+- 0 2315 333"/>
                  <a:gd name="T9" fmla="*/ T8 w 13738"/>
                  <a:gd name="T10" fmla="+- 0 2652 2645"/>
                  <a:gd name="T11" fmla="*/ 2652 h 2094"/>
                  <a:gd name="T12" fmla="+- 0 2100 333"/>
                  <a:gd name="T13" fmla="*/ T12 w 13738"/>
                  <a:gd name="T14" fmla="+- 0 2662 2645"/>
                  <a:gd name="T15" fmla="*/ 2662 h 2094"/>
                  <a:gd name="T16" fmla="+- 0 1711 333"/>
                  <a:gd name="T17" fmla="*/ T16 w 13738"/>
                  <a:gd name="T18" fmla="+- 0 2697 2645"/>
                  <a:gd name="T19" fmla="*/ 2697 h 2094"/>
                  <a:gd name="T20" fmla="+- 0 1533 333"/>
                  <a:gd name="T21" fmla="*/ T20 w 13738"/>
                  <a:gd name="T22" fmla="+- 0 2722 2645"/>
                  <a:gd name="T23" fmla="*/ 2722 h 2094"/>
                  <a:gd name="T24" fmla="+- 0 1373 333"/>
                  <a:gd name="T25" fmla="*/ T24 w 13738"/>
                  <a:gd name="T26" fmla="+- 0 2747 2645"/>
                  <a:gd name="T27" fmla="*/ 2747 h 2094"/>
                  <a:gd name="T28" fmla="+- 0 1222 333"/>
                  <a:gd name="T29" fmla="*/ T28 w 13738"/>
                  <a:gd name="T30" fmla="+- 0 2775 2645"/>
                  <a:gd name="T31" fmla="*/ 2775 h 2094"/>
                  <a:gd name="T32" fmla="+- 0 1088 333"/>
                  <a:gd name="T33" fmla="*/ T32 w 13738"/>
                  <a:gd name="T34" fmla="+- 0 2806 2645"/>
                  <a:gd name="T35" fmla="*/ 2806 h 2094"/>
                  <a:gd name="T36" fmla="+- 0 960 333"/>
                  <a:gd name="T37" fmla="*/ T36 w 13738"/>
                  <a:gd name="T38" fmla="+- 0 2835 2645"/>
                  <a:gd name="T39" fmla="*/ 2835 h 2094"/>
                  <a:gd name="T40" fmla="+- 0 850 333"/>
                  <a:gd name="T41" fmla="*/ T40 w 13738"/>
                  <a:gd name="T42" fmla="+- 0 2866 2645"/>
                  <a:gd name="T43" fmla="*/ 2866 h 2094"/>
                  <a:gd name="T44" fmla="+- 0 659 333"/>
                  <a:gd name="T45" fmla="*/ T44 w 13738"/>
                  <a:gd name="T46" fmla="+- 0 2926 2645"/>
                  <a:gd name="T47" fmla="*/ 2926 h 2094"/>
                  <a:gd name="T48" fmla="+- 0 581 333"/>
                  <a:gd name="T49" fmla="*/ T48 w 13738"/>
                  <a:gd name="T50" fmla="+- 0 2954 2645"/>
                  <a:gd name="T51" fmla="*/ 2954 h 2094"/>
                  <a:gd name="T52" fmla="+- 0 414 333"/>
                  <a:gd name="T53" fmla="*/ T52 w 13738"/>
                  <a:gd name="T54" fmla="+- 0 3024 2645"/>
                  <a:gd name="T55" fmla="*/ 3024 h 2094"/>
                  <a:gd name="T56" fmla="+- 0 333 333"/>
                  <a:gd name="T57" fmla="*/ T56 w 13738"/>
                  <a:gd name="T58" fmla="+- 0 3066 2645"/>
                  <a:gd name="T59" fmla="*/ 3066 h 2094"/>
                  <a:gd name="T60" fmla="+- 0 333 333"/>
                  <a:gd name="T61" fmla="*/ T60 w 13738"/>
                  <a:gd name="T62" fmla="+- 0 4739 2645"/>
                  <a:gd name="T63" fmla="*/ 4739 h 2094"/>
                  <a:gd name="T64" fmla="+- 0 14064 333"/>
                  <a:gd name="T65" fmla="*/ T64 w 13738"/>
                  <a:gd name="T66" fmla="+- 0 4739 2645"/>
                  <a:gd name="T67" fmla="*/ 4739 h 2094"/>
                  <a:gd name="T68" fmla="+- 0 14071 333"/>
                  <a:gd name="T69" fmla="*/ T68 w 13738"/>
                  <a:gd name="T70" fmla="+- 0 4729 2645"/>
                  <a:gd name="T71" fmla="*/ 4729 h 2094"/>
                  <a:gd name="T72" fmla="+- 0 14071 333"/>
                  <a:gd name="T73" fmla="*/ T72 w 13738"/>
                  <a:gd name="T74" fmla="+- 0 3984 2645"/>
                  <a:gd name="T75" fmla="*/ 3984 h 2094"/>
                  <a:gd name="T76" fmla="+- 0 11644 333"/>
                  <a:gd name="T77" fmla="*/ T76 w 13738"/>
                  <a:gd name="T78" fmla="+- 0 3984 2645"/>
                  <a:gd name="T79" fmla="*/ 3984 h 2094"/>
                  <a:gd name="T80" fmla="+- 0 11426 333"/>
                  <a:gd name="T81" fmla="*/ T80 w 13738"/>
                  <a:gd name="T82" fmla="+- 0 3980 2645"/>
                  <a:gd name="T83" fmla="*/ 3980 h 2094"/>
                  <a:gd name="T84" fmla="+- 0 11198 333"/>
                  <a:gd name="T85" fmla="*/ T84 w 13738"/>
                  <a:gd name="T86" fmla="+- 0 3973 2645"/>
                  <a:gd name="T87" fmla="*/ 3973 h 2094"/>
                  <a:gd name="T88" fmla="+- 0 10963 333"/>
                  <a:gd name="T89" fmla="*/ T88 w 13738"/>
                  <a:gd name="T90" fmla="+- 0 3962 2645"/>
                  <a:gd name="T91" fmla="*/ 3962 h 2094"/>
                  <a:gd name="T92" fmla="+- 0 10719 333"/>
                  <a:gd name="T93" fmla="*/ T92 w 13738"/>
                  <a:gd name="T94" fmla="+- 0 3945 2645"/>
                  <a:gd name="T95" fmla="*/ 3945 h 2094"/>
                  <a:gd name="T96" fmla="+- 0 10192 333"/>
                  <a:gd name="T97" fmla="*/ T96 w 13738"/>
                  <a:gd name="T98" fmla="+- 0 3892 2645"/>
                  <a:gd name="T99" fmla="*/ 3892 h 2094"/>
                  <a:gd name="T100" fmla="+- 0 9626 333"/>
                  <a:gd name="T101" fmla="*/ T100 w 13738"/>
                  <a:gd name="T102" fmla="+- 0 3818 2645"/>
                  <a:gd name="T103" fmla="*/ 3818 h 2094"/>
                  <a:gd name="T104" fmla="+- 0 9324 333"/>
                  <a:gd name="T105" fmla="*/ T104 w 13738"/>
                  <a:gd name="T106" fmla="+- 0 3773 2645"/>
                  <a:gd name="T107" fmla="*/ 3773 h 2094"/>
                  <a:gd name="T108" fmla="+- 0 9009 333"/>
                  <a:gd name="T109" fmla="*/ T108 w 13738"/>
                  <a:gd name="T110" fmla="+- 0 3720 2645"/>
                  <a:gd name="T111" fmla="*/ 3720 h 2094"/>
                  <a:gd name="T112" fmla="+- 0 8684 333"/>
                  <a:gd name="T113" fmla="*/ T112 w 13738"/>
                  <a:gd name="T114" fmla="+- 0 3660 2645"/>
                  <a:gd name="T115" fmla="*/ 3660 h 2094"/>
                  <a:gd name="T116" fmla="+- 0 7990 333"/>
                  <a:gd name="T117" fmla="*/ T116 w 13738"/>
                  <a:gd name="T118" fmla="+- 0 3523 2645"/>
                  <a:gd name="T119" fmla="*/ 3523 h 2094"/>
                  <a:gd name="T120" fmla="+- 0 6847 333"/>
                  <a:gd name="T121" fmla="*/ T120 w 13738"/>
                  <a:gd name="T122" fmla="+- 0 3267 2645"/>
                  <a:gd name="T123" fmla="*/ 3267 h 2094"/>
                  <a:gd name="T124" fmla="+- 0 6025 333"/>
                  <a:gd name="T125" fmla="*/ T124 w 13738"/>
                  <a:gd name="T126" fmla="+- 0 3066 2645"/>
                  <a:gd name="T127" fmla="*/ 3066 h 2094"/>
                  <a:gd name="T128" fmla="+- 0 5251 333"/>
                  <a:gd name="T129" fmla="*/ T128 w 13738"/>
                  <a:gd name="T130" fmla="+- 0 2905 2645"/>
                  <a:gd name="T131" fmla="*/ 2905 h 2094"/>
                  <a:gd name="T132" fmla="+- 0 4889 333"/>
                  <a:gd name="T133" fmla="*/ T132 w 13738"/>
                  <a:gd name="T134" fmla="+- 0 2842 2645"/>
                  <a:gd name="T135" fmla="*/ 2842 h 2094"/>
                  <a:gd name="T136" fmla="+- 0 4544 333"/>
                  <a:gd name="T137" fmla="*/ T136 w 13738"/>
                  <a:gd name="T138" fmla="+- 0 2789 2645"/>
                  <a:gd name="T139" fmla="*/ 2789 h 2094"/>
                  <a:gd name="T140" fmla="+- 0 4212 333"/>
                  <a:gd name="T141" fmla="*/ T140 w 13738"/>
                  <a:gd name="T142" fmla="+- 0 2743 2645"/>
                  <a:gd name="T143" fmla="*/ 2743 h 2094"/>
                  <a:gd name="T144" fmla="+- 0 3897 333"/>
                  <a:gd name="T145" fmla="*/ T144 w 13738"/>
                  <a:gd name="T146" fmla="+- 0 2708 2645"/>
                  <a:gd name="T147" fmla="*/ 2708 h 2094"/>
                  <a:gd name="T148" fmla="+- 0 3598 333"/>
                  <a:gd name="T149" fmla="*/ T148 w 13738"/>
                  <a:gd name="T150" fmla="+- 0 2680 2645"/>
                  <a:gd name="T151" fmla="*/ 2680 h 2094"/>
                  <a:gd name="T152" fmla="+- 0 3042 333"/>
                  <a:gd name="T153" fmla="*/ T152 w 13738"/>
                  <a:gd name="T154" fmla="+- 0 2648 2645"/>
                  <a:gd name="T155" fmla="*/ 2648 h 2094"/>
                  <a:gd name="T156" fmla="+- 0 2784 333"/>
                  <a:gd name="T157" fmla="*/ T156 w 13738"/>
                  <a:gd name="T158" fmla="+- 0 2645 2645"/>
                  <a:gd name="T159" fmla="*/ 2645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3738" h="2094">
                    <a:moveTo>
                      <a:pt x="2451" y="0"/>
                    </a:moveTo>
                    <a:lnTo>
                      <a:pt x="2209" y="0"/>
                    </a:lnTo>
                    <a:lnTo>
                      <a:pt x="1982" y="7"/>
                    </a:lnTo>
                    <a:lnTo>
                      <a:pt x="1767" y="17"/>
                    </a:lnTo>
                    <a:lnTo>
                      <a:pt x="1378" y="52"/>
                    </a:lnTo>
                    <a:lnTo>
                      <a:pt x="1200" y="77"/>
                    </a:lnTo>
                    <a:lnTo>
                      <a:pt x="1040" y="102"/>
                    </a:lnTo>
                    <a:lnTo>
                      <a:pt x="889" y="130"/>
                    </a:lnTo>
                    <a:lnTo>
                      <a:pt x="755" y="161"/>
                    </a:lnTo>
                    <a:lnTo>
                      <a:pt x="627" y="190"/>
                    </a:lnTo>
                    <a:lnTo>
                      <a:pt x="517" y="221"/>
                    </a:lnTo>
                    <a:lnTo>
                      <a:pt x="326" y="281"/>
                    </a:lnTo>
                    <a:lnTo>
                      <a:pt x="248" y="309"/>
                    </a:lnTo>
                    <a:lnTo>
                      <a:pt x="81" y="379"/>
                    </a:lnTo>
                    <a:lnTo>
                      <a:pt x="0" y="421"/>
                    </a:lnTo>
                    <a:lnTo>
                      <a:pt x="0" y="2094"/>
                    </a:lnTo>
                    <a:lnTo>
                      <a:pt x="13731" y="2094"/>
                    </a:lnTo>
                    <a:lnTo>
                      <a:pt x="13738" y="2084"/>
                    </a:lnTo>
                    <a:lnTo>
                      <a:pt x="13738" y="1339"/>
                    </a:lnTo>
                    <a:lnTo>
                      <a:pt x="11311" y="1339"/>
                    </a:lnTo>
                    <a:lnTo>
                      <a:pt x="11093" y="1335"/>
                    </a:lnTo>
                    <a:lnTo>
                      <a:pt x="10865" y="1328"/>
                    </a:lnTo>
                    <a:lnTo>
                      <a:pt x="10630" y="1317"/>
                    </a:lnTo>
                    <a:lnTo>
                      <a:pt x="10386" y="1300"/>
                    </a:lnTo>
                    <a:lnTo>
                      <a:pt x="9859" y="1247"/>
                    </a:lnTo>
                    <a:lnTo>
                      <a:pt x="9293" y="1173"/>
                    </a:lnTo>
                    <a:lnTo>
                      <a:pt x="8991" y="1128"/>
                    </a:lnTo>
                    <a:lnTo>
                      <a:pt x="8676" y="1075"/>
                    </a:lnTo>
                    <a:lnTo>
                      <a:pt x="8351" y="1015"/>
                    </a:lnTo>
                    <a:lnTo>
                      <a:pt x="7657" y="878"/>
                    </a:lnTo>
                    <a:lnTo>
                      <a:pt x="6514" y="622"/>
                    </a:lnTo>
                    <a:lnTo>
                      <a:pt x="5692" y="421"/>
                    </a:lnTo>
                    <a:lnTo>
                      <a:pt x="4918" y="260"/>
                    </a:lnTo>
                    <a:lnTo>
                      <a:pt x="4556" y="197"/>
                    </a:lnTo>
                    <a:lnTo>
                      <a:pt x="4211" y="144"/>
                    </a:lnTo>
                    <a:lnTo>
                      <a:pt x="3879" y="98"/>
                    </a:lnTo>
                    <a:lnTo>
                      <a:pt x="3564" y="63"/>
                    </a:lnTo>
                    <a:lnTo>
                      <a:pt x="3265" y="35"/>
                    </a:lnTo>
                    <a:lnTo>
                      <a:pt x="2709" y="3"/>
                    </a:lnTo>
                    <a:lnTo>
                      <a:pt x="245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4"/>
              <p:cNvSpPr>
                <a:spLocks/>
              </p:cNvSpPr>
              <p:nvPr/>
            </p:nvSpPr>
            <p:spPr bwMode="auto">
              <a:xfrm>
                <a:off x="333" y="2645"/>
                <a:ext cx="13738" cy="2094"/>
              </a:xfrm>
              <a:custGeom>
                <a:avLst/>
                <a:gdLst>
                  <a:gd name="T0" fmla="+- 0 14071 333"/>
                  <a:gd name="T1" fmla="*/ T0 w 13738"/>
                  <a:gd name="T2" fmla="+- 0 3541 2645"/>
                  <a:gd name="T3" fmla="*/ 3541 h 2094"/>
                  <a:gd name="T4" fmla="+- 0 13937 333"/>
                  <a:gd name="T5" fmla="*/ T4 w 13738"/>
                  <a:gd name="T6" fmla="+- 0 3597 2645"/>
                  <a:gd name="T7" fmla="*/ 3597 h 2094"/>
                  <a:gd name="T8" fmla="+- 0 13809 333"/>
                  <a:gd name="T9" fmla="*/ T8 w 13738"/>
                  <a:gd name="T10" fmla="+- 0 3646 2645"/>
                  <a:gd name="T11" fmla="*/ 3646 h 2094"/>
                  <a:gd name="T12" fmla="+- 0 13675 333"/>
                  <a:gd name="T13" fmla="*/ T12 w 13738"/>
                  <a:gd name="T14" fmla="+- 0 3692 2645"/>
                  <a:gd name="T15" fmla="*/ 3692 h 2094"/>
                  <a:gd name="T16" fmla="+- 0 13397 333"/>
                  <a:gd name="T17" fmla="*/ T16 w 13738"/>
                  <a:gd name="T18" fmla="+- 0 3776 2645"/>
                  <a:gd name="T19" fmla="*/ 3776 h 2094"/>
                  <a:gd name="T20" fmla="+- 0 13250 333"/>
                  <a:gd name="T21" fmla="*/ T20 w 13738"/>
                  <a:gd name="T22" fmla="+- 0 3815 2645"/>
                  <a:gd name="T23" fmla="*/ 3815 h 2094"/>
                  <a:gd name="T24" fmla="+- 0 12941 333"/>
                  <a:gd name="T25" fmla="*/ T24 w 13738"/>
                  <a:gd name="T26" fmla="+- 0 3878 2645"/>
                  <a:gd name="T27" fmla="*/ 3878 h 2094"/>
                  <a:gd name="T28" fmla="+- 0 12777 333"/>
                  <a:gd name="T29" fmla="*/ T28 w 13738"/>
                  <a:gd name="T30" fmla="+- 0 3906 2645"/>
                  <a:gd name="T31" fmla="*/ 3906 h 2094"/>
                  <a:gd name="T32" fmla="+- 0 12428 333"/>
                  <a:gd name="T33" fmla="*/ T32 w 13738"/>
                  <a:gd name="T34" fmla="+- 0 3948 2645"/>
                  <a:gd name="T35" fmla="*/ 3948 h 2094"/>
                  <a:gd name="T36" fmla="+- 0 12053 333"/>
                  <a:gd name="T37" fmla="*/ T36 w 13738"/>
                  <a:gd name="T38" fmla="+- 0 3977 2645"/>
                  <a:gd name="T39" fmla="*/ 3977 h 2094"/>
                  <a:gd name="T40" fmla="+- 0 11852 333"/>
                  <a:gd name="T41" fmla="*/ T40 w 13738"/>
                  <a:gd name="T42" fmla="+- 0 3984 2645"/>
                  <a:gd name="T43" fmla="*/ 3984 h 2094"/>
                  <a:gd name="T44" fmla="+- 0 14071 333"/>
                  <a:gd name="T45" fmla="*/ T44 w 13738"/>
                  <a:gd name="T46" fmla="+- 0 3984 2645"/>
                  <a:gd name="T47" fmla="*/ 3984 h 2094"/>
                  <a:gd name="T48" fmla="+- 0 14071 333"/>
                  <a:gd name="T49" fmla="*/ T48 w 13738"/>
                  <a:gd name="T50" fmla="+- 0 3541 2645"/>
                  <a:gd name="T51" fmla="*/ 3541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3738" h="2094">
                    <a:moveTo>
                      <a:pt x="13738" y="896"/>
                    </a:moveTo>
                    <a:lnTo>
                      <a:pt x="13604" y="952"/>
                    </a:lnTo>
                    <a:lnTo>
                      <a:pt x="13476" y="1001"/>
                    </a:lnTo>
                    <a:lnTo>
                      <a:pt x="13342" y="1047"/>
                    </a:lnTo>
                    <a:lnTo>
                      <a:pt x="13064" y="1131"/>
                    </a:lnTo>
                    <a:lnTo>
                      <a:pt x="12917" y="1170"/>
                    </a:lnTo>
                    <a:lnTo>
                      <a:pt x="12608" y="1233"/>
                    </a:lnTo>
                    <a:lnTo>
                      <a:pt x="12444" y="1261"/>
                    </a:lnTo>
                    <a:lnTo>
                      <a:pt x="12095" y="1303"/>
                    </a:lnTo>
                    <a:lnTo>
                      <a:pt x="11720" y="1332"/>
                    </a:lnTo>
                    <a:lnTo>
                      <a:pt x="11519" y="1339"/>
                    </a:lnTo>
                    <a:lnTo>
                      <a:pt x="13738" y="1339"/>
                    </a:lnTo>
                    <a:lnTo>
                      <a:pt x="13738" y="89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6" name="Rectangle 15"/>
          <p:cNvSpPr/>
          <p:nvPr/>
        </p:nvSpPr>
        <p:spPr>
          <a:xfrm>
            <a:off x="1846849" y="755154"/>
            <a:ext cx="5459828" cy="707886"/>
          </a:xfrm>
          <a:prstGeom prst="rect">
            <a:avLst/>
          </a:prstGeom>
        </p:spPr>
        <p:txBody>
          <a:bodyPr wrap="none">
            <a:spAutoFit/>
          </a:bodyPr>
          <a:lstStyle/>
          <a:p>
            <a:pPr algn="ctr"/>
            <a:r>
              <a:rPr lang="en-US" sz="4000" b="1" dirty="0">
                <a:solidFill>
                  <a:schemeClr val="bg1"/>
                </a:solidFill>
                <a:latin typeface="Candara" pitchFamily="34" charset="0"/>
              </a:rPr>
              <a:t>Do You Have </a:t>
            </a:r>
            <a:r>
              <a:rPr lang="en-US" sz="4000" b="1" dirty="0" smtClean="0">
                <a:solidFill>
                  <a:schemeClr val="bg1"/>
                </a:solidFill>
                <a:latin typeface="Candara" pitchFamily="34" charset="0"/>
              </a:rPr>
              <a:t>Questions?</a:t>
            </a:r>
            <a:endParaRPr lang="en-US" sz="4000" dirty="0">
              <a:solidFill>
                <a:schemeClr val="bg1"/>
              </a:solidFill>
              <a:latin typeface="Candara" pitchFamily="34" charset="0"/>
            </a:endParaRPr>
          </a:p>
        </p:txBody>
      </p:sp>
      <p:sp>
        <p:nvSpPr>
          <p:cNvPr id="17" name="Rectangle 16"/>
          <p:cNvSpPr/>
          <p:nvPr/>
        </p:nvSpPr>
        <p:spPr>
          <a:xfrm>
            <a:off x="228918" y="2098150"/>
            <a:ext cx="8688705" cy="4647426"/>
          </a:xfrm>
          <a:prstGeom prst="rect">
            <a:avLst/>
          </a:prstGeom>
        </p:spPr>
        <p:txBody>
          <a:bodyPr wrap="square">
            <a:spAutoFit/>
          </a:bodyPr>
          <a:lstStyle/>
          <a:p>
            <a:pPr algn="ctr"/>
            <a:endParaRPr lang="en-US" dirty="0" smtClean="0">
              <a:latin typeface="Candara" pitchFamily="34" charset="0"/>
            </a:endParaRPr>
          </a:p>
          <a:p>
            <a:pPr algn="ctr"/>
            <a:r>
              <a:rPr lang="en-US" sz="2800" dirty="0">
                <a:latin typeface="Candara" pitchFamily="34" charset="0"/>
              </a:rPr>
              <a:t>To find out more about how</a:t>
            </a:r>
          </a:p>
          <a:p>
            <a:pPr algn="ctr"/>
            <a:endParaRPr lang="en-US" sz="2800" dirty="0">
              <a:latin typeface="Candara" pitchFamily="34" charset="0"/>
            </a:endParaRPr>
          </a:p>
          <a:p>
            <a:pPr algn="ctr"/>
            <a:endParaRPr lang="en-US" sz="2800" dirty="0" smtClean="0">
              <a:latin typeface="Candara" pitchFamily="34" charset="0"/>
            </a:endParaRPr>
          </a:p>
          <a:p>
            <a:pPr algn="ctr"/>
            <a:r>
              <a:rPr lang="en-US" sz="2800" dirty="0" smtClean="0">
                <a:latin typeface="Candara" pitchFamily="34" charset="0"/>
              </a:rPr>
              <a:t>makes </a:t>
            </a:r>
            <a:r>
              <a:rPr lang="en-US" sz="2800" dirty="0">
                <a:latin typeface="Candara" pitchFamily="34" charset="0"/>
              </a:rPr>
              <a:t>owning a home affordable, visit</a:t>
            </a:r>
            <a:r>
              <a:rPr lang="en-US" sz="2800" dirty="0" smtClean="0">
                <a:latin typeface="Candara" pitchFamily="34" charset="0"/>
              </a:rPr>
              <a:t>:</a:t>
            </a:r>
            <a:endParaRPr lang="en-US" sz="2800" dirty="0" smtClean="0">
              <a:solidFill>
                <a:srgbClr val="00B0F0"/>
              </a:solidFill>
              <a:latin typeface="Candara" pitchFamily="34" charset="0"/>
            </a:endParaRPr>
          </a:p>
          <a:p>
            <a:pPr algn="ctr"/>
            <a:endParaRPr lang="en-US" sz="2800" dirty="0" smtClean="0">
              <a:solidFill>
                <a:srgbClr val="00B0F0"/>
              </a:solidFill>
              <a:latin typeface="Candara" pitchFamily="34" charset="0"/>
            </a:endParaRPr>
          </a:p>
          <a:p>
            <a:pPr algn="ctr"/>
            <a:r>
              <a:rPr lang="en-US" sz="2800" dirty="0">
                <a:solidFill>
                  <a:srgbClr val="00B0F0"/>
                </a:solidFill>
                <a:latin typeface="Candara" pitchFamily="34" charset="0"/>
              </a:rPr>
              <a:t> </a:t>
            </a:r>
            <a:r>
              <a:rPr lang="en-US" sz="2800" u="sng" dirty="0" smtClean="0">
                <a:solidFill>
                  <a:srgbClr val="00B0F0"/>
                </a:solidFill>
                <a:latin typeface="Candara" pitchFamily="34" charset="0"/>
                <a:hlinkClick r:id="rId3"/>
              </a:rPr>
              <a:t>www.hoacorp.ca</a:t>
            </a:r>
            <a:endParaRPr lang="en-US" sz="2800" dirty="0">
              <a:solidFill>
                <a:srgbClr val="00B0F0"/>
              </a:solidFill>
              <a:latin typeface="Candara" pitchFamily="34" charset="0"/>
            </a:endParaRPr>
          </a:p>
          <a:p>
            <a:r>
              <a:rPr lang="en-US" dirty="0"/>
              <a:t> </a:t>
            </a:r>
            <a:endParaRPr lang="en-US" dirty="0" smtClean="0"/>
          </a:p>
          <a:p>
            <a:pPr algn="ctr"/>
            <a:r>
              <a:rPr lang="en-US" sz="2800" dirty="0">
                <a:solidFill>
                  <a:srgbClr val="00B0F0"/>
                </a:solidFill>
                <a:latin typeface="Candara" pitchFamily="34" charset="0"/>
              </a:rPr>
              <a:t> </a:t>
            </a:r>
            <a:r>
              <a:rPr lang="en-US" sz="2800" u="sng" dirty="0" smtClean="0">
                <a:solidFill>
                  <a:srgbClr val="00B0F0"/>
                </a:solidFill>
                <a:latin typeface="Candara" pitchFamily="34" charset="0"/>
                <a:hlinkClick r:id="rId4"/>
              </a:rPr>
              <a:t>www.kemptvillemeadows.ca</a:t>
            </a:r>
            <a:endParaRPr lang="en-US" sz="2800" dirty="0">
              <a:solidFill>
                <a:srgbClr val="00B0F0"/>
              </a:solidFill>
              <a:latin typeface="Candara" pitchFamily="34" charset="0"/>
            </a:endParaRPr>
          </a:p>
          <a:p>
            <a:pPr algn="ctr"/>
            <a:r>
              <a:rPr lang="en-US" sz="2800" dirty="0">
                <a:latin typeface="Candara" pitchFamily="34" charset="0"/>
              </a:rPr>
              <a:t>(P) 613.366.2007</a:t>
            </a:r>
          </a:p>
          <a:p>
            <a:r>
              <a:rPr lang="en-US" dirty="0"/>
              <a:t/>
            </a:r>
            <a:br>
              <a:rPr lang="en-US" dirty="0"/>
            </a:br>
            <a:endParaRPr lang="en-US" dirty="0"/>
          </a:p>
        </p:txBody>
      </p:sp>
      <p:pic>
        <p:nvPicPr>
          <p:cNvPr id="19"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0824" y="2754574"/>
            <a:ext cx="4164889" cy="782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242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242136" y="314325"/>
            <a:ext cx="8724900" cy="4495800"/>
            <a:chOff x="333" y="360"/>
            <a:chExt cx="13738" cy="7080"/>
          </a:xfrm>
        </p:grpSpPr>
        <p:pic>
          <p:nvPicPr>
            <p:cNvPr id="11282"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 y="360"/>
              <a:ext cx="13694" cy="388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16"/>
            <p:cNvGrpSpPr>
              <a:grpSpLocks/>
            </p:cNvGrpSpPr>
            <p:nvPr/>
          </p:nvGrpSpPr>
          <p:grpSpPr bwMode="auto">
            <a:xfrm>
              <a:off x="9524" y="2873"/>
              <a:ext cx="4530" cy="1124"/>
              <a:chOff x="9524" y="2873"/>
              <a:chExt cx="4530" cy="1124"/>
            </a:xfrm>
          </p:grpSpPr>
          <p:sp>
            <p:nvSpPr>
              <p:cNvPr id="15" name="Freeform 17"/>
              <p:cNvSpPr>
                <a:spLocks/>
              </p:cNvSpPr>
              <p:nvPr/>
            </p:nvSpPr>
            <p:spPr bwMode="auto">
              <a:xfrm>
                <a:off x="9524" y="2873"/>
                <a:ext cx="4530" cy="1124"/>
              </a:xfrm>
              <a:custGeom>
                <a:avLst/>
                <a:gdLst>
                  <a:gd name="T0" fmla="+- 0 14053 9524"/>
                  <a:gd name="T1" fmla="*/ T0 w 4530"/>
                  <a:gd name="T2" fmla="+- 0 2873 2873"/>
                  <a:gd name="T3" fmla="*/ 2873 h 1124"/>
                  <a:gd name="T4" fmla="+- 0 14043 9524"/>
                  <a:gd name="T5" fmla="*/ T4 w 4530"/>
                  <a:gd name="T6" fmla="+- 0 2873 2873"/>
                  <a:gd name="T7" fmla="*/ 2873 h 1124"/>
                  <a:gd name="T8" fmla="+- 0 13852 9524"/>
                  <a:gd name="T9" fmla="*/ T8 w 4530"/>
                  <a:gd name="T10" fmla="+- 0 2905 2873"/>
                  <a:gd name="T11" fmla="*/ 2905 h 1124"/>
                  <a:gd name="T12" fmla="+- 0 13658 9524"/>
                  <a:gd name="T13" fmla="*/ T12 w 4530"/>
                  <a:gd name="T14" fmla="+- 0 2940 2873"/>
                  <a:gd name="T15" fmla="*/ 2940 h 1124"/>
                  <a:gd name="T16" fmla="+- 0 13257 9524"/>
                  <a:gd name="T17" fmla="*/ T16 w 4530"/>
                  <a:gd name="T18" fmla="+- 0 3017 2873"/>
                  <a:gd name="T19" fmla="*/ 3017 h 1124"/>
                  <a:gd name="T20" fmla="+- 0 12835 9524"/>
                  <a:gd name="T21" fmla="*/ T20 w 4530"/>
                  <a:gd name="T22" fmla="+- 0 3109 2873"/>
                  <a:gd name="T23" fmla="*/ 3109 h 1124"/>
                  <a:gd name="T24" fmla="+- 0 12393 9524"/>
                  <a:gd name="T25" fmla="*/ T24 w 4530"/>
                  <a:gd name="T26" fmla="+- 0 3214 2873"/>
                  <a:gd name="T27" fmla="*/ 3214 h 1124"/>
                  <a:gd name="T28" fmla="+- 0 11988 9524"/>
                  <a:gd name="T29" fmla="*/ T28 w 4530"/>
                  <a:gd name="T30" fmla="+- 0 3316 2873"/>
                  <a:gd name="T31" fmla="*/ 3316 h 1124"/>
                  <a:gd name="T32" fmla="+- 0 10849 9524"/>
                  <a:gd name="T33" fmla="*/ T32 w 4530"/>
                  <a:gd name="T34" fmla="+- 0 3572 2873"/>
                  <a:gd name="T35" fmla="*/ 3572 h 1124"/>
                  <a:gd name="T36" fmla="+- 0 10501 9524"/>
                  <a:gd name="T37" fmla="*/ T36 w 4530"/>
                  <a:gd name="T38" fmla="+- 0 3643 2873"/>
                  <a:gd name="T39" fmla="*/ 3643 h 1124"/>
                  <a:gd name="T40" fmla="+- 0 9838 9524"/>
                  <a:gd name="T41" fmla="*/ T40 w 4530"/>
                  <a:gd name="T42" fmla="+- 0 3766 2873"/>
                  <a:gd name="T43" fmla="*/ 3766 h 1124"/>
                  <a:gd name="T44" fmla="+- 0 9524 9524"/>
                  <a:gd name="T45" fmla="*/ T44 w 4530"/>
                  <a:gd name="T46" fmla="+- 0 3818 2873"/>
                  <a:gd name="T47" fmla="*/ 3818 h 1124"/>
                  <a:gd name="T48" fmla="+- 0 9949 9524"/>
                  <a:gd name="T49" fmla="*/ T48 w 4530"/>
                  <a:gd name="T50" fmla="+- 0 3878 2873"/>
                  <a:gd name="T51" fmla="*/ 3878 h 1124"/>
                  <a:gd name="T52" fmla="+- 0 10150 9524"/>
                  <a:gd name="T53" fmla="*/ T52 w 4530"/>
                  <a:gd name="T54" fmla="+- 0 3903 2873"/>
                  <a:gd name="T55" fmla="*/ 3903 h 1124"/>
                  <a:gd name="T56" fmla="+- 0 10538 9524"/>
                  <a:gd name="T57" fmla="*/ T56 w 4530"/>
                  <a:gd name="T58" fmla="+- 0 3945 2873"/>
                  <a:gd name="T59" fmla="*/ 3945 h 1124"/>
                  <a:gd name="T60" fmla="+- 0 10900 9524"/>
                  <a:gd name="T61" fmla="*/ T60 w 4530"/>
                  <a:gd name="T62" fmla="+- 0 3973 2873"/>
                  <a:gd name="T63" fmla="*/ 3973 h 1124"/>
                  <a:gd name="T64" fmla="+- 0 11074 9524"/>
                  <a:gd name="T65" fmla="*/ T64 w 4530"/>
                  <a:gd name="T66" fmla="+- 0 3984 2873"/>
                  <a:gd name="T67" fmla="*/ 3984 h 1124"/>
                  <a:gd name="T68" fmla="+- 0 11244 9524"/>
                  <a:gd name="T69" fmla="*/ T68 w 4530"/>
                  <a:gd name="T70" fmla="+- 0 3991 2873"/>
                  <a:gd name="T71" fmla="*/ 3991 h 1124"/>
                  <a:gd name="T72" fmla="+- 0 11566 9524"/>
                  <a:gd name="T73" fmla="*/ T72 w 4530"/>
                  <a:gd name="T74" fmla="+- 0 3998 2873"/>
                  <a:gd name="T75" fmla="*/ 3998 h 1124"/>
                  <a:gd name="T76" fmla="+- 0 11720 9524"/>
                  <a:gd name="T77" fmla="*/ T76 w 4530"/>
                  <a:gd name="T78" fmla="+- 0 3998 2873"/>
                  <a:gd name="T79" fmla="*/ 3998 h 1124"/>
                  <a:gd name="T80" fmla="+- 0 12018 9524"/>
                  <a:gd name="T81" fmla="*/ T80 w 4530"/>
                  <a:gd name="T82" fmla="+- 0 3991 2873"/>
                  <a:gd name="T83" fmla="*/ 3991 h 1124"/>
                  <a:gd name="T84" fmla="+- 0 12158 9524"/>
                  <a:gd name="T85" fmla="*/ T84 w 4530"/>
                  <a:gd name="T86" fmla="+- 0 3984 2873"/>
                  <a:gd name="T87" fmla="*/ 3984 h 1124"/>
                  <a:gd name="T88" fmla="+- 0 12426 9524"/>
                  <a:gd name="T89" fmla="*/ T88 w 4530"/>
                  <a:gd name="T90" fmla="+- 0 3962 2873"/>
                  <a:gd name="T91" fmla="*/ 3962 h 1124"/>
                  <a:gd name="T92" fmla="+- 0 12557 9524"/>
                  <a:gd name="T93" fmla="*/ T92 w 4530"/>
                  <a:gd name="T94" fmla="+- 0 3948 2873"/>
                  <a:gd name="T95" fmla="*/ 3948 h 1124"/>
                  <a:gd name="T96" fmla="+- 0 12805 9524"/>
                  <a:gd name="T97" fmla="*/ T96 w 4530"/>
                  <a:gd name="T98" fmla="+- 0 3913 2873"/>
                  <a:gd name="T99" fmla="*/ 3913 h 1124"/>
                  <a:gd name="T100" fmla="+- 0 13039 9524"/>
                  <a:gd name="T101" fmla="*/ T100 w 4530"/>
                  <a:gd name="T102" fmla="+- 0 3871 2873"/>
                  <a:gd name="T103" fmla="*/ 3871 h 1124"/>
                  <a:gd name="T104" fmla="+- 0 13260 9524"/>
                  <a:gd name="T105" fmla="*/ T104 w 4530"/>
                  <a:gd name="T106" fmla="+- 0 3822 2873"/>
                  <a:gd name="T107" fmla="*/ 3822 h 1124"/>
                  <a:gd name="T108" fmla="+- 0 13471 9524"/>
                  <a:gd name="T109" fmla="*/ T108 w 4530"/>
                  <a:gd name="T110" fmla="+- 0 3766 2873"/>
                  <a:gd name="T111" fmla="*/ 3766 h 1124"/>
                  <a:gd name="T112" fmla="+- 0 13672 9524"/>
                  <a:gd name="T113" fmla="*/ T112 w 4530"/>
                  <a:gd name="T114" fmla="+- 0 3702 2873"/>
                  <a:gd name="T115" fmla="*/ 3702 h 1124"/>
                  <a:gd name="T116" fmla="+- 0 13862 9524"/>
                  <a:gd name="T117" fmla="*/ T116 w 4530"/>
                  <a:gd name="T118" fmla="+- 0 3632 2873"/>
                  <a:gd name="T119" fmla="*/ 3632 h 1124"/>
                  <a:gd name="T120" fmla="+- 0 14047 9524"/>
                  <a:gd name="T121" fmla="*/ T120 w 4530"/>
                  <a:gd name="T122" fmla="+- 0 3558 2873"/>
                  <a:gd name="T123" fmla="*/ 3558 h 1124"/>
                  <a:gd name="T124" fmla="+- 0 14053 9524"/>
                  <a:gd name="T125" fmla="*/ T124 w 4530"/>
                  <a:gd name="T126" fmla="+- 0 3555 2873"/>
                  <a:gd name="T127" fmla="*/ 3555 h 1124"/>
                  <a:gd name="T128" fmla="+- 0 14053 9524"/>
                  <a:gd name="T129" fmla="*/ T128 w 4530"/>
                  <a:gd name="T130" fmla="+- 0 2873 2873"/>
                  <a:gd name="T131" fmla="*/ 2873 h 1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530" h="1124">
                    <a:moveTo>
                      <a:pt x="4529" y="0"/>
                    </a:moveTo>
                    <a:lnTo>
                      <a:pt x="4519" y="0"/>
                    </a:lnTo>
                    <a:lnTo>
                      <a:pt x="4328" y="32"/>
                    </a:lnTo>
                    <a:lnTo>
                      <a:pt x="4134" y="67"/>
                    </a:lnTo>
                    <a:lnTo>
                      <a:pt x="3733" y="144"/>
                    </a:lnTo>
                    <a:lnTo>
                      <a:pt x="3311" y="236"/>
                    </a:lnTo>
                    <a:lnTo>
                      <a:pt x="2869" y="341"/>
                    </a:lnTo>
                    <a:lnTo>
                      <a:pt x="2464" y="443"/>
                    </a:lnTo>
                    <a:lnTo>
                      <a:pt x="1325" y="699"/>
                    </a:lnTo>
                    <a:lnTo>
                      <a:pt x="977" y="770"/>
                    </a:lnTo>
                    <a:lnTo>
                      <a:pt x="314" y="893"/>
                    </a:lnTo>
                    <a:lnTo>
                      <a:pt x="0" y="945"/>
                    </a:lnTo>
                    <a:lnTo>
                      <a:pt x="425" y="1005"/>
                    </a:lnTo>
                    <a:lnTo>
                      <a:pt x="626" y="1030"/>
                    </a:lnTo>
                    <a:lnTo>
                      <a:pt x="1014" y="1072"/>
                    </a:lnTo>
                    <a:lnTo>
                      <a:pt x="1376" y="1100"/>
                    </a:lnTo>
                    <a:lnTo>
                      <a:pt x="1550" y="1111"/>
                    </a:lnTo>
                    <a:lnTo>
                      <a:pt x="1720" y="1118"/>
                    </a:lnTo>
                    <a:lnTo>
                      <a:pt x="2042" y="1125"/>
                    </a:lnTo>
                    <a:lnTo>
                      <a:pt x="2196" y="1125"/>
                    </a:lnTo>
                    <a:lnTo>
                      <a:pt x="2494" y="1118"/>
                    </a:lnTo>
                    <a:lnTo>
                      <a:pt x="2634" y="1111"/>
                    </a:lnTo>
                    <a:lnTo>
                      <a:pt x="2902" y="1089"/>
                    </a:lnTo>
                    <a:lnTo>
                      <a:pt x="3033" y="1075"/>
                    </a:lnTo>
                    <a:lnTo>
                      <a:pt x="3281" y="1040"/>
                    </a:lnTo>
                    <a:lnTo>
                      <a:pt x="3515" y="998"/>
                    </a:lnTo>
                    <a:lnTo>
                      <a:pt x="3736" y="949"/>
                    </a:lnTo>
                    <a:lnTo>
                      <a:pt x="3947" y="893"/>
                    </a:lnTo>
                    <a:lnTo>
                      <a:pt x="4148" y="829"/>
                    </a:lnTo>
                    <a:lnTo>
                      <a:pt x="4338" y="759"/>
                    </a:lnTo>
                    <a:lnTo>
                      <a:pt x="4523" y="685"/>
                    </a:lnTo>
                    <a:lnTo>
                      <a:pt x="4529" y="682"/>
                    </a:lnTo>
                    <a:lnTo>
                      <a:pt x="4529"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14"/>
            <p:cNvGrpSpPr>
              <a:grpSpLocks/>
            </p:cNvGrpSpPr>
            <p:nvPr/>
          </p:nvGrpSpPr>
          <p:grpSpPr bwMode="auto">
            <a:xfrm>
              <a:off x="4125" y="2671"/>
              <a:ext cx="8731" cy="1339"/>
              <a:chOff x="4125" y="2671"/>
              <a:chExt cx="8731" cy="1339"/>
            </a:xfrm>
          </p:grpSpPr>
          <p:sp>
            <p:nvSpPr>
              <p:cNvPr id="14" name="Freeform 15"/>
              <p:cNvSpPr>
                <a:spLocks/>
              </p:cNvSpPr>
              <p:nvPr/>
            </p:nvSpPr>
            <p:spPr bwMode="auto">
              <a:xfrm>
                <a:off x="4125" y="2671"/>
                <a:ext cx="8731" cy="1339"/>
              </a:xfrm>
              <a:custGeom>
                <a:avLst/>
                <a:gdLst>
                  <a:gd name="T0" fmla="+- 0 5467 4125"/>
                  <a:gd name="T1" fmla="*/ T0 w 8731"/>
                  <a:gd name="T2" fmla="+- 0 2671 2671"/>
                  <a:gd name="T3" fmla="*/ 2671 h 1339"/>
                  <a:gd name="T4" fmla="+- 0 5203 4125"/>
                  <a:gd name="T5" fmla="*/ T4 w 8731"/>
                  <a:gd name="T6" fmla="+- 0 2671 2671"/>
                  <a:gd name="T7" fmla="*/ 2671 h 1339"/>
                  <a:gd name="T8" fmla="+- 0 4955 4125"/>
                  <a:gd name="T9" fmla="*/ T8 w 8731"/>
                  <a:gd name="T10" fmla="+- 0 2678 2671"/>
                  <a:gd name="T11" fmla="*/ 2678 h 1339"/>
                  <a:gd name="T12" fmla="+- 0 4724 4125"/>
                  <a:gd name="T13" fmla="*/ T12 w 8731"/>
                  <a:gd name="T14" fmla="+- 0 2689 2671"/>
                  <a:gd name="T15" fmla="*/ 2689 h 1339"/>
                  <a:gd name="T16" fmla="+- 0 4510 4125"/>
                  <a:gd name="T17" fmla="*/ T16 w 8731"/>
                  <a:gd name="T18" fmla="+- 0 2706 2671"/>
                  <a:gd name="T19" fmla="*/ 2706 h 1339"/>
                  <a:gd name="T20" fmla="+- 0 4309 4125"/>
                  <a:gd name="T21" fmla="*/ T20 w 8731"/>
                  <a:gd name="T22" fmla="+- 0 2727 2671"/>
                  <a:gd name="T23" fmla="*/ 2727 h 1339"/>
                  <a:gd name="T24" fmla="+- 0 4125 4125"/>
                  <a:gd name="T25" fmla="*/ T24 w 8731"/>
                  <a:gd name="T26" fmla="+- 0 2755 2671"/>
                  <a:gd name="T27" fmla="*/ 2755 h 1339"/>
                  <a:gd name="T28" fmla="+- 0 4651 4125"/>
                  <a:gd name="T29" fmla="*/ T28 w 8731"/>
                  <a:gd name="T30" fmla="+- 0 2822 2671"/>
                  <a:gd name="T31" fmla="*/ 2822 h 1339"/>
                  <a:gd name="T32" fmla="+- 0 5216 4125"/>
                  <a:gd name="T33" fmla="*/ T32 w 8731"/>
                  <a:gd name="T34" fmla="+- 0 2917 2671"/>
                  <a:gd name="T35" fmla="*/ 2917 h 1339"/>
                  <a:gd name="T36" fmla="+- 0 5822 4125"/>
                  <a:gd name="T37" fmla="*/ T36 w 8731"/>
                  <a:gd name="T38" fmla="+- 0 3040 2671"/>
                  <a:gd name="T39" fmla="*/ 3040 h 1339"/>
                  <a:gd name="T40" fmla="+- 0 6144 4125"/>
                  <a:gd name="T41" fmla="*/ T40 w 8731"/>
                  <a:gd name="T42" fmla="+- 0 3110 2671"/>
                  <a:gd name="T43" fmla="*/ 3110 h 1339"/>
                  <a:gd name="T44" fmla="+- 0 7064 4125"/>
                  <a:gd name="T45" fmla="*/ T44 w 8731"/>
                  <a:gd name="T46" fmla="+- 0 3335 2671"/>
                  <a:gd name="T47" fmla="*/ 3335 h 1339"/>
                  <a:gd name="T48" fmla="+- 0 8156 4125"/>
                  <a:gd name="T49" fmla="*/ T48 w 8731"/>
                  <a:gd name="T50" fmla="+- 0 3578 2671"/>
                  <a:gd name="T51" fmla="*/ 3578 h 1339"/>
                  <a:gd name="T52" fmla="+- 0 8414 4125"/>
                  <a:gd name="T53" fmla="*/ T52 w 8731"/>
                  <a:gd name="T54" fmla="+- 0 3627 2671"/>
                  <a:gd name="T55" fmla="*/ 3627 h 1339"/>
                  <a:gd name="T56" fmla="+- 0 8658 4125"/>
                  <a:gd name="T57" fmla="*/ T56 w 8731"/>
                  <a:gd name="T58" fmla="+- 0 3676 2671"/>
                  <a:gd name="T59" fmla="*/ 3676 h 1339"/>
                  <a:gd name="T60" fmla="+- 0 8899 4125"/>
                  <a:gd name="T61" fmla="*/ T60 w 8731"/>
                  <a:gd name="T62" fmla="+- 0 3722 2671"/>
                  <a:gd name="T63" fmla="*/ 3722 h 1339"/>
                  <a:gd name="T64" fmla="+- 0 9361 4125"/>
                  <a:gd name="T65" fmla="*/ T64 w 8731"/>
                  <a:gd name="T66" fmla="+- 0 3799 2671"/>
                  <a:gd name="T67" fmla="*/ 3799 h 1339"/>
                  <a:gd name="T68" fmla="+- 0 9582 4125"/>
                  <a:gd name="T69" fmla="*/ T68 w 8731"/>
                  <a:gd name="T70" fmla="+- 0 3834 2671"/>
                  <a:gd name="T71" fmla="*/ 3834 h 1339"/>
                  <a:gd name="T72" fmla="+- 0 10004 4125"/>
                  <a:gd name="T73" fmla="*/ T72 w 8731"/>
                  <a:gd name="T74" fmla="+- 0 3890 2671"/>
                  <a:gd name="T75" fmla="*/ 3890 h 1339"/>
                  <a:gd name="T76" fmla="+- 0 10402 4125"/>
                  <a:gd name="T77" fmla="*/ T76 w 8731"/>
                  <a:gd name="T78" fmla="+- 0 3940 2671"/>
                  <a:gd name="T79" fmla="*/ 3940 h 1339"/>
                  <a:gd name="T80" fmla="+- 0 10593 4125"/>
                  <a:gd name="T81" fmla="*/ T80 w 8731"/>
                  <a:gd name="T82" fmla="+- 0 3957 2671"/>
                  <a:gd name="T83" fmla="*/ 3957 h 1339"/>
                  <a:gd name="T84" fmla="+- 0 10955 4125"/>
                  <a:gd name="T85" fmla="*/ T84 w 8731"/>
                  <a:gd name="T86" fmla="+- 0 3985 2671"/>
                  <a:gd name="T87" fmla="*/ 3985 h 1339"/>
                  <a:gd name="T88" fmla="+- 0 11129 4125"/>
                  <a:gd name="T89" fmla="*/ T88 w 8731"/>
                  <a:gd name="T90" fmla="+- 0 3996 2671"/>
                  <a:gd name="T91" fmla="*/ 3996 h 1339"/>
                  <a:gd name="T92" fmla="+- 0 11464 4125"/>
                  <a:gd name="T93" fmla="*/ T92 w 8731"/>
                  <a:gd name="T94" fmla="+- 0 4010 2671"/>
                  <a:gd name="T95" fmla="*/ 4010 h 1339"/>
                  <a:gd name="T96" fmla="+- 0 11775 4125"/>
                  <a:gd name="T97" fmla="*/ T96 w 8731"/>
                  <a:gd name="T98" fmla="+- 0 4010 2671"/>
                  <a:gd name="T99" fmla="*/ 4010 h 1339"/>
                  <a:gd name="T100" fmla="+- 0 12070 4125"/>
                  <a:gd name="T101" fmla="*/ T100 w 8731"/>
                  <a:gd name="T102" fmla="+- 0 4003 2671"/>
                  <a:gd name="T103" fmla="*/ 4003 h 1339"/>
                  <a:gd name="T104" fmla="+- 0 12210 4125"/>
                  <a:gd name="T105" fmla="*/ T104 w 8731"/>
                  <a:gd name="T106" fmla="+- 0 3996 2671"/>
                  <a:gd name="T107" fmla="*/ 3996 h 1339"/>
                  <a:gd name="T108" fmla="+- 0 12348 4125"/>
                  <a:gd name="T109" fmla="*/ T108 w 8731"/>
                  <a:gd name="T110" fmla="+- 0 3985 2671"/>
                  <a:gd name="T111" fmla="*/ 3985 h 1339"/>
                  <a:gd name="T112" fmla="+- 0 12736 4125"/>
                  <a:gd name="T113" fmla="*/ T112 w 8731"/>
                  <a:gd name="T114" fmla="+- 0 3943 2671"/>
                  <a:gd name="T115" fmla="*/ 3943 h 1339"/>
                  <a:gd name="T116" fmla="+- 0 12856 4125"/>
                  <a:gd name="T117" fmla="*/ T116 w 8731"/>
                  <a:gd name="T118" fmla="+- 0 3926 2671"/>
                  <a:gd name="T119" fmla="*/ 3926 h 1339"/>
                  <a:gd name="T120" fmla="+- 0 12468 4125"/>
                  <a:gd name="T121" fmla="*/ T120 w 8731"/>
                  <a:gd name="T122" fmla="+- 0 3876 2671"/>
                  <a:gd name="T123" fmla="*/ 3876 h 1339"/>
                  <a:gd name="T124" fmla="+- 0 12056 4125"/>
                  <a:gd name="T125" fmla="*/ T124 w 8731"/>
                  <a:gd name="T126" fmla="+- 0 3817 2671"/>
                  <a:gd name="T127" fmla="*/ 3817 h 1339"/>
                  <a:gd name="T128" fmla="+- 0 11162 4125"/>
                  <a:gd name="T129" fmla="*/ T128 w 8731"/>
                  <a:gd name="T130" fmla="+- 0 3662 2671"/>
                  <a:gd name="T131" fmla="*/ 3662 h 1339"/>
                  <a:gd name="T132" fmla="+- 0 10165 4125"/>
                  <a:gd name="T133" fmla="*/ T132 w 8731"/>
                  <a:gd name="T134" fmla="+- 0 3455 2671"/>
                  <a:gd name="T135" fmla="*/ 3455 h 1339"/>
                  <a:gd name="T136" fmla="+- 0 8615 4125"/>
                  <a:gd name="T137" fmla="*/ T136 w 8731"/>
                  <a:gd name="T138" fmla="+- 0 3086 2671"/>
                  <a:gd name="T139" fmla="*/ 3086 h 1339"/>
                  <a:gd name="T140" fmla="+- 0 8193 4125"/>
                  <a:gd name="T141" fmla="*/ T140 w 8731"/>
                  <a:gd name="T142" fmla="+- 0 2994 2671"/>
                  <a:gd name="T143" fmla="*/ 2994 h 1339"/>
                  <a:gd name="T144" fmla="+- 0 7791 4125"/>
                  <a:gd name="T145" fmla="*/ T144 w 8731"/>
                  <a:gd name="T146" fmla="+- 0 2917 2671"/>
                  <a:gd name="T147" fmla="*/ 2917 h 1339"/>
                  <a:gd name="T148" fmla="+- 0 7597 4125"/>
                  <a:gd name="T149" fmla="*/ T148 w 8731"/>
                  <a:gd name="T150" fmla="+- 0 2882 2671"/>
                  <a:gd name="T151" fmla="*/ 2882 h 1339"/>
                  <a:gd name="T152" fmla="+- 0 7406 4125"/>
                  <a:gd name="T153" fmla="*/ T152 w 8731"/>
                  <a:gd name="T154" fmla="+- 0 2850 2671"/>
                  <a:gd name="T155" fmla="*/ 2850 h 1339"/>
                  <a:gd name="T156" fmla="+- 0 7222 4125"/>
                  <a:gd name="T157" fmla="*/ T156 w 8731"/>
                  <a:gd name="T158" fmla="+- 0 2822 2671"/>
                  <a:gd name="T159" fmla="*/ 2822 h 1339"/>
                  <a:gd name="T160" fmla="+- 0 6689 4125"/>
                  <a:gd name="T161" fmla="*/ T160 w 8731"/>
                  <a:gd name="T162" fmla="+- 0 2752 2671"/>
                  <a:gd name="T163" fmla="*/ 2752 h 1339"/>
                  <a:gd name="T164" fmla="+- 0 6358 4125"/>
                  <a:gd name="T165" fmla="*/ T164 w 8731"/>
                  <a:gd name="T166" fmla="+- 0 2720 2671"/>
                  <a:gd name="T167" fmla="*/ 2720 h 1339"/>
                  <a:gd name="T168" fmla="+- 0 6047 4125"/>
                  <a:gd name="T169" fmla="*/ T168 w 8731"/>
                  <a:gd name="T170" fmla="+- 0 2696 2671"/>
                  <a:gd name="T171" fmla="*/ 2696 h 1339"/>
                  <a:gd name="T172" fmla="+- 0 5749 4125"/>
                  <a:gd name="T173" fmla="*/ T172 w 8731"/>
                  <a:gd name="T174" fmla="+- 0 2678 2671"/>
                  <a:gd name="T175" fmla="*/ 2678 h 1339"/>
                  <a:gd name="T176" fmla="+- 0 5467 4125"/>
                  <a:gd name="T177" fmla="*/ T176 w 8731"/>
                  <a:gd name="T178" fmla="+- 0 2671 2671"/>
                  <a:gd name="T179" fmla="*/ 2671 h 13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8731" h="1339">
                    <a:moveTo>
                      <a:pt x="1342" y="0"/>
                    </a:moveTo>
                    <a:lnTo>
                      <a:pt x="1078" y="0"/>
                    </a:lnTo>
                    <a:lnTo>
                      <a:pt x="830" y="7"/>
                    </a:lnTo>
                    <a:lnTo>
                      <a:pt x="599" y="18"/>
                    </a:lnTo>
                    <a:lnTo>
                      <a:pt x="385" y="35"/>
                    </a:lnTo>
                    <a:lnTo>
                      <a:pt x="184" y="56"/>
                    </a:lnTo>
                    <a:lnTo>
                      <a:pt x="0" y="84"/>
                    </a:lnTo>
                    <a:lnTo>
                      <a:pt x="526" y="151"/>
                    </a:lnTo>
                    <a:lnTo>
                      <a:pt x="1091" y="246"/>
                    </a:lnTo>
                    <a:lnTo>
                      <a:pt x="1697" y="369"/>
                    </a:lnTo>
                    <a:lnTo>
                      <a:pt x="2019" y="439"/>
                    </a:lnTo>
                    <a:lnTo>
                      <a:pt x="2939" y="664"/>
                    </a:lnTo>
                    <a:lnTo>
                      <a:pt x="4031" y="907"/>
                    </a:lnTo>
                    <a:lnTo>
                      <a:pt x="4289" y="956"/>
                    </a:lnTo>
                    <a:lnTo>
                      <a:pt x="4533" y="1005"/>
                    </a:lnTo>
                    <a:lnTo>
                      <a:pt x="4774" y="1051"/>
                    </a:lnTo>
                    <a:lnTo>
                      <a:pt x="5236" y="1128"/>
                    </a:lnTo>
                    <a:lnTo>
                      <a:pt x="5457" y="1163"/>
                    </a:lnTo>
                    <a:lnTo>
                      <a:pt x="5879" y="1219"/>
                    </a:lnTo>
                    <a:lnTo>
                      <a:pt x="6277" y="1269"/>
                    </a:lnTo>
                    <a:lnTo>
                      <a:pt x="6468" y="1286"/>
                    </a:lnTo>
                    <a:lnTo>
                      <a:pt x="6830" y="1314"/>
                    </a:lnTo>
                    <a:lnTo>
                      <a:pt x="7004" y="1325"/>
                    </a:lnTo>
                    <a:lnTo>
                      <a:pt x="7339" y="1339"/>
                    </a:lnTo>
                    <a:lnTo>
                      <a:pt x="7650" y="1339"/>
                    </a:lnTo>
                    <a:lnTo>
                      <a:pt x="7945" y="1332"/>
                    </a:lnTo>
                    <a:lnTo>
                      <a:pt x="8085" y="1325"/>
                    </a:lnTo>
                    <a:lnTo>
                      <a:pt x="8223" y="1314"/>
                    </a:lnTo>
                    <a:lnTo>
                      <a:pt x="8611" y="1272"/>
                    </a:lnTo>
                    <a:lnTo>
                      <a:pt x="8731" y="1255"/>
                    </a:lnTo>
                    <a:lnTo>
                      <a:pt x="8343" y="1205"/>
                    </a:lnTo>
                    <a:lnTo>
                      <a:pt x="7931" y="1146"/>
                    </a:lnTo>
                    <a:lnTo>
                      <a:pt x="7037" y="991"/>
                    </a:lnTo>
                    <a:lnTo>
                      <a:pt x="6040" y="784"/>
                    </a:lnTo>
                    <a:lnTo>
                      <a:pt x="4490" y="415"/>
                    </a:lnTo>
                    <a:lnTo>
                      <a:pt x="4068" y="323"/>
                    </a:lnTo>
                    <a:lnTo>
                      <a:pt x="3666" y="246"/>
                    </a:lnTo>
                    <a:lnTo>
                      <a:pt x="3472" y="211"/>
                    </a:lnTo>
                    <a:lnTo>
                      <a:pt x="3281" y="179"/>
                    </a:lnTo>
                    <a:lnTo>
                      <a:pt x="3097" y="151"/>
                    </a:lnTo>
                    <a:lnTo>
                      <a:pt x="2564" y="81"/>
                    </a:lnTo>
                    <a:lnTo>
                      <a:pt x="2233" y="49"/>
                    </a:lnTo>
                    <a:lnTo>
                      <a:pt x="1922" y="25"/>
                    </a:lnTo>
                    <a:lnTo>
                      <a:pt x="1624" y="7"/>
                    </a:lnTo>
                    <a:lnTo>
                      <a:pt x="1342"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12"/>
            <p:cNvGrpSpPr>
              <a:grpSpLocks/>
            </p:cNvGrpSpPr>
            <p:nvPr/>
          </p:nvGrpSpPr>
          <p:grpSpPr bwMode="auto">
            <a:xfrm>
              <a:off x="4455" y="2690"/>
              <a:ext cx="8611" cy="1219"/>
              <a:chOff x="4455" y="2690"/>
              <a:chExt cx="8611" cy="1219"/>
            </a:xfrm>
          </p:grpSpPr>
          <p:sp>
            <p:nvSpPr>
              <p:cNvPr id="13" name="Freeform 13"/>
              <p:cNvSpPr>
                <a:spLocks/>
              </p:cNvSpPr>
              <p:nvPr/>
            </p:nvSpPr>
            <p:spPr bwMode="auto">
              <a:xfrm>
                <a:off x="4455" y="2690"/>
                <a:ext cx="8611" cy="1219"/>
              </a:xfrm>
              <a:custGeom>
                <a:avLst/>
                <a:gdLst>
                  <a:gd name="T0" fmla="+- 0 4455 4455"/>
                  <a:gd name="T1" fmla="*/ T0 w 8611"/>
                  <a:gd name="T2" fmla="+- 0 2813 2690"/>
                  <a:gd name="T3" fmla="*/ 2813 h 1219"/>
                  <a:gd name="T4" fmla="+- 0 4485 4455"/>
                  <a:gd name="T5" fmla="*/ T4 w 8611"/>
                  <a:gd name="T6" fmla="+- 0 2806 2690"/>
                  <a:gd name="T7" fmla="*/ 2806 h 1219"/>
                  <a:gd name="T8" fmla="+- 0 4575 4455"/>
                  <a:gd name="T9" fmla="*/ T8 w 8611"/>
                  <a:gd name="T10" fmla="+- 0 2789 2690"/>
                  <a:gd name="T11" fmla="*/ 2789 h 1219"/>
                  <a:gd name="T12" fmla="+- 0 4729 4455"/>
                  <a:gd name="T13" fmla="*/ T12 w 8611"/>
                  <a:gd name="T14" fmla="+- 0 2764 2690"/>
                  <a:gd name="T15" fmla="*/ 2764 h 1219"/>
                  <a:gd name="T16" fmla="+- 0 4830 4455"/>
                  <a:gd name="T17" fmla="*/ T16 w 8611"/>
                  <a:gd name="T18" fmla="+- 0 2750 2690"/>
                  <a:gd name="T19" fmla="*/ 2750 h 1219"/>
                  <a:gd name="T20" fmla="+- 0 4947 4455"/>
                  <a:gd name="T21" fmla="*/ T20 w 8611"/>
                  <a:gd name="T22" fmla="+- 0 2736 2690"/>
                  <a:gd name="T23" fmla="*/ 2736 h 1219"/>
                  <a:gd name="T24" fmla="+- 0 5077 4455"/>
                  <a:gd name="T25" fmla="*/ T24 w 8611"/>
                  <a:gd name="T26" fmla="+- 0 2726 2690"/>
                  <a:gd name="T27" fmla="*/ 2726 h 1219"/>
                  <a:gd name="T28" fmla="+- 0 5228 4455"/>
                  <a:gd name="T29" fmla="*/ T28 w 8611"/>
                  <a:gd name="T30" fmla="+- 0 2715 2690"/>
                  <a:gd name="T31" fmla="*/ 2715 h 1219"/>
                  <a:gd name="T32" fmla="+- 0 5392 4455"/>
                  <a:gd name="T33" fmla="*/ T32 w 8611"/>
                  <a:gd name="T34" fmla="+- 0 2705 2690"/>
                  <a:gd name="T35" fmla="*/ 2705 h 1219"/>
                  <a:gd name="T36" fmla="+- 0 5576 4455"/>
                  <a:gd name="T37" fmla="*/ T36 w 8611"/>
                  <a:gd name="T38" fmla="+- 0 2697 2690"/>
                  <a:gd name="T39" fmla="*/ 2697 h 1219"/>
                  <a:gd name="T40" fmla="+- 0 5777 4455"/>
                  <a:gd name="T41" fmla="*/ T40 w 8611"/>
                  <a:gd name="T42" fmla="+- 0 2694 2690"/>
                  <a:gd name="T43" fmla="*/ 2694 h 1219"/>
                  <a:gd name="T44" fmla="+- 0 5995 4455"/>
                  <a:gd name="T45" fmla="*/ T44 w 8611"/>
                  <a:gd name="T46" fmla="+- 0 2690 2690"/>
                  <a:gd name="T47" fmla="*/ 2690 h 1219"/>
                  <a:gd name="T48" fmla="+- 0 6229 4455"/>
                  <a:gd name="T49" fmla="*/ T48 w 8611"/>
                  <a:gd name="T50" fmla="+- 0 2694 2690"/>
                  <a:gd name="T51" fmla="*/ 2694 h 1219"/>
                  <a:gd name="T52" fmla="+- 0 6480 4455"/>
                  <a:gd name="T53" fmla="*/ T52 w 8611"/>
                  <a:gd name="T54" fmla="+- 0 2701 2690"/>
                  <a:gd name="T55" fmla="*/ 2701 h 1219"/>
                  <a:gd name="T56" fmla="+- 0 6751 4455"/>
                  <a:gd name="T57" fmla="*/ T56 w 8611"/>
                  <a:gd name="T58" fmla="+- 0 2715 2690"/>
                  <a:gd name="T59" fmla="*/ 2715 h 1219"/>
                  <a:gd name="T60" fmla="+- 0 7039 4455"/>
                  <a:gd name="T61" fmla="*/ T60 w 8611"/>
                  <a:gd name="T62" fmla="+- 0 2733 2690"/>
                  <a:gd name="T63" fmla="*/ 2733 h 1219"/>
                  <a:gd name="T64" fmla="+- 0 7344 4455"/>
                  <a:gd name="T65" fmla="*/ T64 w 8611"/>
                  <a:gd name="T66" fmla="+- 0 2761 2690"/>
                  <a:gd name="T67" fmla="*/ 2761 h 1219"/>
                  <a:gd name="T68" fmla="+- 0 7669 4455"/>
                  <a:gd name="T69" fmla="*/ T68 w 8611"/>
                  <a:gd name="T70" fmla="+- 0 2792 2690"/>
                  <a:gd name="T71" fmla="*/ 2792 h 1219"/>
                  <a:gd name="T72" fmla="+- 0 8014 4455"/>
                  <a:gd name="T73" fmla="*/ T72 w 8611"/>
                  <a:gd name="T74" fmla="+- 0 2831 2690"/>
                  <a:gd name="T75" fmla="*/ 2831 h 1219"/>
                  <a:gd name="T76" fmla="+- 0 8375 4455"/>
                  <a:gd name="T77" fmla="*/ T76 w 8611"/>
                  <a:gd name="T78" fmla="+- 0 2877 2690"/>
                  <a:gd name="T79" fmla="*/ 2877 h 1219"/>
                  <a:gd name="T80" fmla="+- 0 8757 4455"/>
                  <a:gd name="T81" fmla="*/ T80 w 8611"/>
                  <a:gd name="T82" fmla="+- 0 2933 2690"/>
                  <a:gd name="T83" fmla="*/ 2933 h 1219"/>
                  <a:gd name="T84" fmla="+- 0 9155 4455"/>
                  <a:gd name="T85" fmla="*/ T84 w 8611"/>
                  <a:gd name="T86" fmla="+- 0 2996 2690"/>
                  <a:gd name="T87" fmla="*/ 2996 h 1219"/>
                  <a:gd name="T88" fmla="+- 0 9574 4455"/>
                  <a:gd name="T89" fmla="*/ T88 w 8611"/>
                  <a:gd name="T90" fmla="+- 0 3070 2690"/>
                  <a:gd name="T91" fmla="*/ 3070 h 1219"/>
                  <a:gd name="T92" fmla="+- 0 10012 4455"/>
                  <a:gd name="T93" fmla="*/ T92 w 8611"/>
                  <a:gd name="T94" fmla="+- 0 3158 2690"/>
                  <a:gd name="T95" fmla="*/ 3158 h 1219"/>
                  <a:gd name="T96" fmla="+- 0 10471 4455"/>
                  <a:gd name="T97" fmla="*/ T96 w 8611"/>
                  <a:gd name="T98" fmla="+- 0 3253 2690"/>
                  <a:gd name="T99" fmla="*/ 3253 h 1219"/>
                  <a:gd name="T100" fmla="+- 0 10950 4455"/>
                  <a:gd name="T101" fmla="*/ T100 w 8611"/>
                  <a:gd name="T102" fmla="+- 0 3358 2690"/>
                  <a:gd name="T103" fmla="*/ 3358 h 1219"/>
                  <a:gd name="T104" fmla="+- 0 11449 4455"/>
                  <a:gd name="T105" fmla="*/ T104 w 8611"/>
                  <a:gd name="T106" fmla="+- 0 3478 2690"/>
                  <a:gd name="T107" fmla="*/ 3478 h 1219"/>
                  <a:gd name="T108" fmla="+- 0 11968 4455"/>
                  <a:gd name="T109" fmla="*/ T108 w 8611"/>
                  <a:gd name="T110" fmla="+- 0 3608 2690"/>
                  <a:gd name="T111" fmla="*/ 3608 h 1219"/>
                  <a:gd name="T112" fmla="+- 0 12507 4455"/>
                  <a:gd name="T113" fmla="*/ T112 w 8611"/>
                  <a:gd name="T114" fmla="+- 0 3752 2690"/>
                  <a:gd name="T115" fmla="*/ 3752 h 1219"/>
                  <a:gd name="T116" fmla="+- 0 13066 4455"/>
                  <a:gd name="T117" fmla="*/ T116 w 8611"/>
                  <a:gd name="T118" fmla="+- 0 3910 2690"/>
                  <a:gd name="T119" fmla="*/ 3910 h 12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8611" h="1219">
                    <a:moveTo>
                      <a:pt x="0" y="123"/>
                    </a:moveTo>
                    <a:lnTo>
                      <a:pt x="30" y="116"/>
                    </a:lnTo>
                    <a:lnTo>
                      <a:pt x="120" y="99"/>
                    </a:lnTo>
                    <a:lnTo>
                      <a:pt x="274" y="74"/>
                    </a:lnTo>
                    <a:lnTo>
                      <a:pt x="375" y="60"/>
                    </a:lnTo>
                    <a:lnTo>
                      <a:pt x="492" y="46"/>
                    </a:lnTo>
                    <a:lnTo>
                      <a:pt x="622" y="36"/>
                    </a:lnTo>
                    <a:lnTo>
                      <a:pt x="773" y="25"/>
                    </a:lnTo>
                    <a:lnTo>
                      <a:pt x="937" y="15"/>
                    </a:lnTo>
                    <a:lnTo>
                      <a:pt x="1121" y="7"/>
                    </a:lnTo>
                    <a:lnTo>
                      <a:pt x="1322" y="4"/>
                    </a:lnTo>
                    <a:lnTo>
                      <a:pt x="1540" y="0"/>
                    </a:lnTo>
                    <a:lnTo>
                      <a:pt x="1774" y="4"/>
                    </a:lnTo>
                    <a:lnTo>
                      <a:pt x="2025" y="11"/>
                    </a:lnTo>
                    <a:lnTo>
                      <a:pt x="2296" y="25"/>
                    </a:lnTo>
                    <a:lnTo>
                      <a:pt x="2584" y="43"/>
                    </a:lnTo>
                    <a:lnTo>
                      <a:pt x="2889" y="71"/>
                    </a:lnTo>
                    <a:lnTo>
                      <a:pt x="3214" y="102"/>
                    </a:lnTo>
                    <a:lnTo>
                      <a:pt x="3559" y="141"/>
                    </a:lnTo>
                    <a:lnTo>
                      <a:pt x="3920" y="187"/>
                    </a:lnTo>
                    <a:lnTo>
                      <a:pt x="4302" y="243"/>
                    </a:lnTo>
                    <a:lnTo>
                      <a:pt x="4700" y="306"/>
                    </a:lnTo>
                    <a:lnTo>
                      <a:pt x="5119" y="380"/>
                    </a:lnTo>
                    <a:lnTo>
                      <a:pt x="5557" y="468"/>
                    </a:lnTo>
                    <a:lnTo>
                      <a:pt x="6016" y="563"/>
                    </a:lnTo>
                    <a:lnTo>
                      <a:pt x="6495" y="668"/>
                    </a:lnTo>
                    <a:lnTo>
                      <a:pt x="6994" y="788"/>
                    </a:lnTo>
                    <a:lnTo>
                      <a:pt x="7513" y="918"/>
                    </a:lnTo>
                    <a:lnTo>
                      <a:pt x="8052" y="1062"/>
                    </a:lnTo>
                    <a:lnTo>
                      <a:pt x="8611" y="1220"/>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10"/>
            <p:cNvGrpSpPr>
              <a:grpSpLocks/>
            </p:cNvGrpSpPr>
            <p:nvPr/>
          </p:nvGrpSpPr>
          <p:grpSpPr bwMode="auto">
            <a:xfrm>
              <a:off x="8834" y="2669"/>
              <a:ext cx="5209" cy="1026"/>
              <a:chOff x="8834" y="2669"/>
              <a:chExt cx="5209" cy="1026"/>
            </a:xfrm>
          </p:grpSpPr>
          <p:sp>
            <p:nvSpPr>
              <p:cNvPr id="12" name="Freeform 11"/>
              <p:cNvSpPr>
                <a:spLocks/>
              </p:cNvSpPr>
              <p:nvPr/>
            </p:nvSpPr>
            <p:spPr bwMode="auto">
              <a:xfrm>
                <a:off x="8834" y="2669"/>
                <a:ext cx="5209" cy="1026"/>
              </a:xfrm>
              <a:custGeom>
                <a:avLst/>
                <a:gdLst>
                  <a:gd name="T0" fmla="+- 0 8834 8834"/>
                  <a:gd name="T1" fmla="*/ T0 w 5209"/>
                  <a:gd name="T2" fmla="+- 0 3695 2669"/>
                  <a:gd name="T3" fmla="*/ 3695 h 1026"/>
                  <a:gd name="T4" fmla="+- 0 8984 8834"/>
                  <a:gd name="T5" fmla="*/ T4 w 5209"/>
                  <a:gd name="T6" fmla="+- 0 3653 2669"/>
                  <a:gd name="T7" fmla="*/ 3653 h 1026"/>
                  <a:gd name="T8" fmla="+- 0 9396 8834"/>
                  <a:gd name="T9" fmla="*/ T8 w 5209"/>
                  <a:gd name="T10" fmla="+- 0 3544 2669"/>
                  <a:gd name="T11" fmla="*/ 3544 h 1026"/>
                  <a:gd name="T12" fmla="+- 0 9681 8834"/>
                  <a:gd name="T13" fmla="*/ T12 w 5209"/>
                  <a:gd name="T14" fmla="+- 0 3471 2669"/>
                  <a:gd name="T15" fmla="*/ 3471 h 1026"/>
                  <a:gd name="T16" fmla="+- 0 10009 8834"/>
                  <a:gd name="T17" fmla="*/ T16 w 5209"/>
                  <a:gd name="T18" fmla="+- 0 3390 2669"/>
                  <a:gd name="T19" fmla="*/ 3390 h 1026"/>
                  <a:gd name="T20" fmla="+- 0 10374 8834"/>
                  <a:gd name="T21" fmla="*/ T20 w 5209"/>
                  <a:gd name="T22" fmla="+- 0 3302 2669"/>
                  <a:gd name="T23" fmla="*/ 3302 h 1026"/>
                  <a:gd name="T24" fmla="+- 0 10766 8834"/>
                  <a:gd name="T25" fmla="*/ T24 w 5209"/>
                  <a:gd name="T26" fmla="+- 0 3207 2669"/>
                  <a:gd name="T27" fmla="*/ 3207 h 1026"/>
                  <a:gd name="T28" fmla="+- 0 11181 8834"/>
                  <a:gd name="T29" fmla="*/ T28 w 5209"/>
                  <a:gd name="T30" fmla="+- 0 3116 2669"/>
                  <a:gd name="T31" fmla="*/ 3116 h 1026"/>
                  <a:gd name="T32" fmla="+- 0 11606 8834"/>
                  <a:gd name="T33" fmla="*/ T32 w 5209"/>
                  <a:gd name="T34" fmla="+- 0 3024 2669"/>
                  <a:gd name="T35" fmla="*/ 3024 h 1026"/>
                  <a:gd name="T36" fmla="+- 0 12041 8834"/>
                  <a:gd name="T37" fmla="*/ T36 w 5209"/>
                  <a:gd name="T38" fmla="+- 0 2940 2669"/>
                  <a:gd name="T39" fmla="*/ 2940 h 1026"/>
                  <a:gd name="T40" fmla="+- 0 12473 8834"/>
                  <a:gd name="T41" fmla="*/ T40 w 5209"/>
                  <a:gd name="T42" fmla="+- 0 2859 2669"/>
                  <a:gd name="T43" fmla="*/ 2859 h 1026"/>
                  <a:gd name="T44" fmla="+- 0 12687 8834"/>
                  <a:gd name="T45" fmla="*/ T44 w 5209"/>
                  <a:gd name="T46" fmla="+- 0 2824 2669"/>
                  <a:gd name="T47" fmla="*/ 2824 h 1026"/>
                  <a:gd name="T48" fmla="+- 0 12895 8834"/>
                  <a:gd name="T49" fmla="*/ T48 w 5209"/>
                  <a:gd name="T50" fmla="+- 0 2789 2669"/>
                  <a:gd name="T51" fmla="*/ 2789 h 1026"/>
                  <a:gd name="T52" fmla="+- 0 13103 8834"/>
                  <a:gd name="T53" fmla="*/ T52 w 5209"/>
                  <a:gd name="T54" fmla="+- 0 2761 2669"/>
                  <a:gd name="T55" fmla="*/ 2761 h 1026"/>
                  <a:gd name="T56" fmla="+- 0 13303 8834"/>
                  <a:gd name="T57" fmla="*/ T56 w 5209"/>
                  <a:gd name="T58" fmla="+- 0 2733 2669"/>
                  <a:gd name="T59" fmla="*/ 2733 h 1026"/>
                  <a:gd name="T60" fmla="+- 0 13501 8834"/>
                  <a:gd name="T61" fmla="*/ T60 w 5209"/>
                  <a:gd name="T62" fmla="+- 0 2712 2669"/>
                  <a:gd name="T63" fmla="*/ 2712 h 1026"/>
                  <a:gd name="T64" fmla="+- 0 13688 8834"/>
                  <a:gd name="T65" fmla="*/ T64 w 5209"/>
                  <a:gd name="T66" fmla="+- 0 2694 2669"/>
                  <a:gd name="T67" fmla="*/ 2694 h 1026"/>
                  <a:gd name="T68" fmla="+- 0 13869 8834"/>
                  <a:gd name="T69" fmla="*/ T68 w 5209"/>
                  <a:gd name="T70" fmla="+- 0 2680 2669"/>
                  <a:gd name="T71" fmla="*/ 2680 h 1026"/>
                  <a:gd name="T72" fmla="+- 0 14043 8834"/>
                  <a:gd name="T73" fmla="*/ T72 w 5209"/>
                  <a:gd name="T74" fmla="+- 0 2669 2669"/>
                  <a:gd name="T75" fmla="*/ 2669 h 10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209" h="1026">
                    <a:moveTo>
                      <a:pt x="0" y="1026"/>
                    </a:moveTo>
                    <a:lnTo>
                      <a:pt x="150" y="984"/>
                    </a:lnTo>
                    <a:lnTo>
                      <a:pt x="562" y="875"/>
                    </a:lnTo>
                    <a:lnTo>
                      <a:pt x="847" y="802"/>
                    </a:lnTo>
                    <a:lnTo>
                      <a:pt x="1175" y="721"/>
                    </a:lnTo>
                    <a:lnTo>
                      <a:pt x="1540" y="633"/>
                    </a:lnTo>
                    <a:lnTo>
                      <a:pt x="1932" y="538"/>
                    </a:lnTo>
                    <a:lnTo>
                      <a:pt x="2347" y="447"/>
                    </a:lnTo>
                    <a:lnTo>
                      <a:pt x="2772" y="355"/>
                    </a:lnTo>
                    <a:lnTo>
                      <a:pt x="3207" y="271"/>
                    </a:lnTo>
                    <a:lnTo>
                      <a:pt x="3639" y="190"/>
                    </a:lnTo>
                    <a:lnTo>
                      <a:pt x="3853" y="155"/>
                    </a:lnTo>
                    <a:lnTo>
                      <a:pt x="4061" y="120"/>
                    </a:lnTo>
                    <a:lnTo>
                      <a:pt x="4269" y="92"/>
                    </a:lnTo>
                    <a:lnTo>
                      <a:pt x="4469" y="64"/>
                    </a:lnTo>
                    <a:lnTo>
                      <a:pt x="4667" y="43"/>
                    </a:lnTo>
                    <a:lnTo>
                      <a:pt x="4854" y="25"/>
                    </a:lnTo>
                    <a:lnTo>
                      <a:pt x="5035" y="11"/>
                    </a:lnTo>
                    <a:lnTo>
                      <a:pt x="5209" y="0"/>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6"/>
            <p:cNvGrpSpPr>
              <a:grpSpLocks/>
            </p:cNvGrpSpPr>
            <p:nvPr/>
          </p:nvGrpSpPr>
          <p:grpSpPr bwMode="auto">
            <a:xfrm>
              <a:off x="333" y="2645"/>
              <a:ext cx="13738" cy="4795"/>
              <a:chOff x="333" y="2645"/>
              <a:chExt cx="13738" cy="4795"/>
            </a:xfrm>
          </p:grpSpPr>
          <p:sp>
            <p:nvSpPr>
              <p:cNvPr id="10" name="Freeform 9"/>
              <p:cNvSpPr>
                <a:spLocks/>
              </p:cNvSpPr>
              <p:nvPr/>
            </p:nvSpPr>
            <p:spPr bwMode="auto">
              <a:xfrm>
                <a:off x="333" y="2645"/>
                <a:ext cx="13738" cy="2094"/>
              </a:xfrm>
              <a:custGeom>
                <a:avLst/>
                <a:gdLst>
                  <a:gd name="T0" fmla="+- 0 2784 333"/>
                  <a:gd name="T1" fmla="*/ T0 w 13738"/>
                  <a:gd name="T2" fmla="+- 0 2645 2645"/>
                  <a:gd name="T3" fmla="*/ 2645 h 2094"/>
                  <a:gd name="T4" fmla="+- 0 2542 333"/>
                  <a:gd name="T5" fmla="*/ T4 w 13738"/>
                  <a:gd name="T6" fmla="+- 0 2645 2645"/>
                  <a:gd name="T7" fmla="*/ 2645 h 2094"/>
                  <a:gd name="T8" fmla="+- 0 2315 333"/>
                  <a:gd name="T9" fmla="*/ T8 w 13738"/>
                  <a:gd name="T10" fmla="+- 0 2652 2645"/>
                  <a:gd name="T11" fmla="*/ 2652 h 2094"/>
                  <a:gd name="T12" fmla="+- 0 2100 333"/>
                  <a:gd name="T13" fmla="*/ T12 w 13738"/>
                  <a:gd name="T14" fmla="+- 0 2662 2645"/>
                  <a:gd name="T15" fmla="*/ 2662 h 2094"/>
                  <a:gd name="T16" fmla="+- 0 1711 333"/>
                  <a:gd name="T17" fmla="*/ T16 w 13738"/>
                  <a:gd name="T18" fmla="+- 0 2697 2645"/>
                  <a:gd name="T19" fmla="*/ 2697 h 2094"/>
                  <a:gd name="T20" fmla="+- 0 1533 333"/>
                  <a:gd name="T21" fmla="*/ T20 w 13738"/>
                  <a:gd name="T22" fmla="+- 0 2722 2645"/>
                  <a:gd name="T23" fmla="*/ 2722 h 2094"/>
                  <a:gd name="T24" fmla="+- 0 1373 333"/>
                  <a:gd name="T25" fmla="*/ T24 w 13738"/>
                  <a:gd name="T26" fmla="+- 0 2747 2645"/>
                  <a:gd name="T27" fmla="*/ 2747 h 2094"/>
                  <a:gd name="T28" fmla="+- 0 1222 333"/>
                  <a:gd name="T29" fmla="*/ T28 w 13738"/>
                  <a:gd name="T30" fmla="+- 0 2775 2645"/>
                  <a:gd name="T31" fmla="*/ 2775 h 2094"/>
                  <a:gd name="T32" fmla="+- 0 1088 333"/>
                  <a:gd name="T33" fmla="*/ T32 w 13738"/>
                  <a:gd name="T34" fmla="+- 0 2806 2645"/>
                  <a:gd name="T35" fmla="*/ 2806 h 2094"/>
                  <a:gd name="T36" fmla="+- 0 960 333"/>
                  <a:gd name="T37" fmla="*/ T36 w 13738"/>
                  <a:gd name="T38" fmla="+- 0 2835 2645"/>
                  <a:gd name="T39" fmla="*/ 2835 h 2094"/>
                  <a:gd name="T40" fmla="+- 0 850 333"/>
                  <a:gd name="T41" fmla="*/ T40 w 13738"/>
                  <a:gd name="T42" fmla="+- 0 2866 2645"/>
                  <a:gd name="T43" fmla="*/ 2866 h 2094"/>
                  <a:gd name="T44" fmla="+- 0 659 333"/>
                  <a:gd name="T45" fmla="*/ T44 w 13738"/>
                  <a:gd name="T46" fmla="+- 0 2926 2645"/>
                  <a:gd name="T47" fmla="*/ 2926 h 2094"/>
                  <a:gd name="T48" fmla="+- 0 581 333"/>
                  <a:gd name="T49" fmla="*/ T48 w 13738"/>
                  <a:gd name="T50" fmla="+- 0 2954 2645"/>
                  <a:gd name="T51" fmla="*/ 2954 h 2094"/>
                  <a:gd name="T52" fmla="+- 0 414 333"/>
                  <a:gd name="T53" fmla="*/ T52 w 13738"/>
                  <a:gd name="T54" fmla="+- 0 3024 2645"/>
                  <a:gd name="T55" fmla="*/ 3024 h 2094"/>
                  <a:gd name="T56" fmla="+- 0 333 333"/>
                  <a:gd name="T57" fmla="*/ T56 w 13738"/>
                  <a:gd name="T58" fmla="+- 0 3066 2645"/>
                  <a:gd name="T59" fmla="*/ 3066 h 2094"/>
                  <a:gd name="T60" fmla="+- 0 333 333"/>
                  <a:gd name="T61" fmla="*/ T60 w 13738"/>
                  <a:gd name="T62" fmla="+- 0 4739 2645"/>
                  <a:gd name="T63" fmla="*/ 4739 h 2094"/>
                  <a:gd name="T64" fmla="+- 0 14064 333"/>
                  <a:gd name="T65" fmla="*/ T64 w 13738"/>
                  <a:gd name="T66" fmla="+- 0 4739 2645"/>
                  <a:gd name="T67" fmla="*/ 4739 h 2094"/>
                  <a:gd name="T68" fmla="+- 0 14071 333"/>
                  <a:gd name="T69" fmla="*/ T68 w 13738"/>
                  <a:gd name="T70" fmla="+- 0 4729 2645"/>
                  <a:gd name="T71" fmla="*/ 4729 h 2094"/>
                  <a:gd name="T72" fmla="+- 0 14071 333"/>
                  <a:gd name="T73" fmla="*/ T72 w 13738"/>
                  <a:gd name="T74" fmla="+- 0 3984 2645"/>
                  <a:gd name="T75" fmla="*/ 3984 h 2094"/>
                  <a:gd name="T76" fmla="+- 0 11644 333"/>
                  <a:gd name="T77" fmla="*/ T76 w 13738"/>
                  <a:gd name="T78" fmla="+- 0 3984 2645"/>
                  <a:gd name="T79" fmla="*/ 3984 h 2094"/>
                  <a:gd name="T80" fmla="+- 0 11426 333"/>
                  <a:gd name="T81" fmla="*/ T80 w 13738"/>
                  <a:gd name="T82" fmla="+- 0 3980 2645"/>
                  <a:gd name="T83" fmla="*/ 3980 h 2094"/>
                  <a:gd name="T84" fmla="+- 0 11198 333"/>
                  <a:gd name="T85" fmla="*/ T84 w 13738"/>
                  <a:gd name="T86" fmla="+- 0 3973 2645"/>
                  <a:gd name="T87" fmla="*/ 3973 h 2094"/>
                  <a:gd name="T88" fmla="+- 0 10963 333"/>
                  <a:gd name="T89" fmla="*/ T88 w 13738"/>
                  <a:gd name="T90" fmla="+- 0 3962 2645"/>
                  <a:gd name="T91" fmla="*/ 3962 h 2094"/>
                  <a:gd name="T92" fmla="+- 0 10719 333"/>
                  <a:gd name="T93" fmla="*/ T92 w 13738"/>
                  <a:gd name="T94" fmla="+- 0 3945 2645"/>
                  <a:gd name="T95" fmla="*/ 3945 h 2094"/>
                  <a:gd name="T96" fmla="+- 0 10192 333"/>
                  <a:gd name="T97" fmla="*/ T96 w 13738"/>
                  <a:gd name="T98" fmla="+- 0 3892 2645"/>
                  <a:gd name="T99" fmla="*/ 3892 h 2094"/>
                  <a:gd name="T100" fmla="+- 0 9626 333"/>
                  <a:gd name="T101" fmla="*/ T100 w 13738"/>
                  <a:gd name="T102" fmla="+- 0 3818 2645"/>
                  <a:gd name="T103" fmla="*/ 3818 h 2094"/>
                  <a:gd name="T104" fmla="+- 0 9324 333"/>
                  <a:gd name="T105" fmla="*/ T104 w 13738"/>
                  <a:gd name="T106" fmla="+- 0 3773 2645"/>
                  <a:gd name="T107" fmla="*/ 3773 h 2094"/>
                  <a:gd name="T108" fmla="+- 0 9009 333"/>
                  <a:gd name="T109" fmla="*/ T108 w 13738"/>
                  <a:gd name="T110" fmla="+- 0 3720 2645"/>
                  <a:gd name="T111" fmla="*/ 3720 h 2094"/>
                  <a:gd name="T112" fmla="+- 0 8684 333"/>
                  <a:gd name="T113" fmla="*/ T112 w 13738"/>
                  <a:gd name="T114" fmla="+- 0 3660 2645"/>
                  <a:gd name="T115" fmla="*/ 3660 h 2094"/>
                  <a:gd name="T116" fmla="+- 0 7990 333"/>
                  <a:gd name="T117" fmla="*/ T116 w 13738"/>
                  <a:gd name="T118" fmla="+- 0 3523 2645"/>
                  <a:gd name="T119" fmla="*/ 3523 h 2094"/>
                  <a:gd name="T120" fmla="+- 0 6847 333"/>
                  <a:gd name="T121" fmla="*/ T120 w 13738"/>
                  <a:gd name="T122" fmla="+- 0 3267 2645"/>
                  <a:gd name="T123" fmla="*/ 3267 h 2094"/>
                  <a:gd name="T124" fmla="+- 0 6025 333"/>
                  <a:gd name="T125" fmla="*/ T124 w 13738"/>
                  <a:gd name="T126" fmla="+- 0 3066 2645"/>
                  <a:gd name="T127" fmla="*/ 3066 h 2094"/>
                  <a:gd name="T128" fmla="+- 0 5251 333"/>
                  <a:gd name="T129" fmla="*/ T128 w 13738"/>
                  <a:gd name="T130" fmla="+- 0 2905 2645"/>
                  <a:gd name="T131" fmla="*/ 2905 h 2094"/>
                  <a:gd name="T132" fmla="+- 0 4889 333"/>
                  <a:gd name="T133" fmla="*/ T132 w 13738"/>
                  <a:gd name="T134" fmla="+- 0 2842 2645"/>
                  <a:gd name="T135" fmla="*/ 2842 h 2094"/>
                  <a:gd name="T136" fmla="+- 0 4544 333"/>
                  <a:gd name="T137" fmla="*/ T136 w 13738"/>
                  <a:gd name="T138" fmla="+- 0 2789 2645"/>
                  <a:gd name="T139" fmla="*/ 2789 h 2094"/>
                  <a:gd name="T140" fmla="+- 0 4212 333"/>
                  <a:gd name="T141" fmla="*/ T140 w 13738"/>
                  <a:gd name="T142" fmla="+- 0 2743 2645"/>
                  <a:gd name="T143" fmla="*/ 2743 h 2094"/>
                  <a:gd name="T144" fmla="+- 0 3897 333"/>
                  <a:gd name="T145" fmla="*/ T144 w 13738"/>
                  <a:gd name="T146" fmla="+- 0 2708 2645"/>
                  <a:gd name="T147" fmla="*/ 2708 h 2094"/>
                  <a:gd name="T148" fmla="+- 0 3598 333"/>
                  <a:gd name="T149" fmla="*/ T148 w 13738"/>
                  <a:gd name="T150" fmla="+- 0 2680 2645"/>
                  <a:gd name="T151" fmla="*/ 2680 h 2094"/>
                  <a:gd name="T152" fmla="+- 0 3042 333"/>
                  <a:gd name="T153" fmla="*/ T152 w 13738"/>
                  <a:gd name="T154" fmla="+- 0 2648 2645"/>
                  <a:gd name="T155" fmla="*/ 2648 h 2094"/>
                  <a:gd name="T156" fmla="+- 0 2784 333"/>
                  <a:gd name="T157" fmla="*/ T156 w 13738"/>
                  <a:gd name="T158" fmla="+- 0 2645 2645"/>
                  <a:gd name="T159" fmla="*/ 2645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3738" h="2094">
                    <a:moveTo>
                      <a:pt x="2451" y="0"/>
                    </a:moveTo>
                    <a:lnTo>
                      <a:pt x="2209" y="0"/>
                    </a:lnTo>
                    <a:lnTo>
                      <a:pt x="1982" y="7"/>
                    </a:lnTo>
                    <a:lnTo>
                      <a:pt x="1767" y="17"/>
                    </a:lnTo>
                    <a:lnTo>
                      <a:pt x="1378" y="52"/>
                    </a:lnTo>
                    <a:lnTo>
                      <a:pt x="1200" y="77"/>
                    </a:lnTo>
                    <a:lnTo>
                      <a:pt x="1040" y="102"/>
                    </a:lnTo>
                    <a:lnTo>
                      <a:pt x="889" y="130"/>
                    </a:lnTo>
                    <a:lnTo>
                      <a:pt x="755" y="161"/>
                    </a:lnTo>
                    <a:lnTo>
                      <a:pt x="627" y="190"/>
                    </a:lnTo>
                    <a:lnTo>
                      <a:pt x="517" y="221"/>
                    </a:lnTo>
                    <a:lnTo>
                      <a:pt x="326" y="281"/>
                    </a:lnTo>
                    <a:lnTo>
                      <a:pt x="248" y="309"/>
                    </a:lnTo>
                    <a:lnTo>
                      <a:pt x="81" y="379"/>
                    </a:lnTo>
                    <a:lnTo>
                      <a:pt x="0" y="421"/>
                    </a:lnTo>
                    <a:lnTo>
                      <a:pt x="0" y="2094"/>
                    </a:lnTo>
                    <a:lnTo>
                      <a:pt x="13731" y="2094"/>
                    </a:lnTo>
                    <a:lnTo>
                      <a:pt x="13738" y="2084"/>
                    </a:lnTo>
                    <a:lnTo>
                      <a:pt x="13738" y="1339"/>
                    </a:lnTo>
                    <a:lnTo>
                      <a:pt x="11311" y="1339"/>
                    </a:lnTo>
                    <a:lnTo>
                      <a:pt x="11093" y="1335"/>
                    </a:lnTo>
                    <a:lnTo>
                      <a:pt x="10865" y="1328"/>
                    </a:lnTo>
                    <a:lnTo>
                      <a:pt x="10630" y="1317"/>
                    </a:lnTo>
                    <a:lnTo>
                      <a:pt x="10386" y="1300"/>
                    </a:lnTo>
                    <a:lnTo>
                      <a:pt x="9859" y="1247"/>
                    </a:lnTo>
                    <a:lnTo>
                      <a:pt x="9293" y="1173"/>
                    </a:lnTo>
                    <a:lnTo>
                      <a:pt x="8991" y="1128"/>
                    </a:lnTo>
                    <a:lnTo>
                      <a:pt x="8676" y="1075"/>
                    </a:lnTo>
                    <a:lnTo>
                      <a:pt x="8351" y="1015"/>
                    </a:lnTo>
                    <a:lnTo>
                      <a:pt x="7657" y="878"/>
                    </a:lnTo>
                    <a:lnTo>
                      <a:pt x="6514" y="622"/>
                    </a:lnTo>
                    <a:lnTo>
                      <a:pt x="5692" y="421"/>
                    </a:lnTo>
                    <a:lnTo>
                      <a:pt x="4918" y="260"/>
                    </a:lnTo>
                    <a:lnTo>
                      <a:pt x="4556" y="197"/>
                    </a:lnTo>
                    <a:lnTo>
                      <a:pt x="4211" y="144"/>
                    </a:lnTo>
                    <a:lnTo>
                      <a:pt x="3879" y="98"/>
                    </a:lnTo>
                    <a:lnTo>
                      <a:pt x="3564" y="63"/>
                    </a:lnTo>
                    <a:lnTo>
                      <a:pt x="3265" y="35"/>
                    </a:lnTo>
                    <a:lnTo>
                      <a:pt x="2709" y="3"/>
                    </a:lnTo>
                    <a:lnTo>
                      <a:pt x="245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p:cNvSpPr>
                <a:spLocks/>
              </p:cNvSpPr>
              <p:nvPr/>
            </p:nvSpPr>
            <p:spPr bwMode="auto">
              <a:xfrm>
                <a:off x="333" y="2645"/>
                <a:ext cx="13738" cy="2094"/>
              </a:xfrm>
              <a:custGeom>
                <a:avLst/>
                <a:gdLst>
                  <a:gd name="T0" fmla="+- 0 14071 333"/>
                  <a:gd name="T1" fmla="*/ T0 w 13738"/>
                  <a:gd name="T2" fmla="+- 0 3541 2645"/>
                  <a:gd name="T3" fmla="*/ 3541 h 2094"/>
                  <a:gd name="T4" fmla="+- 0 13937 333"/>
                  <a:gd name="T5" fmla="*/ T4 w 13738"/>
                  <a:gd name="T6" fmla="+- 0 3597 2645"/>
                  <a:gd name="T7" fmla="*/ 3597 h 2094"/>
                  <a:gd name="T8" fmla="+- 0 13809 333"/>
                  <a:gd name="T9" fmla="*/ T8 w 13738"/>
                  <a:gd name="T10" fmla="+- 0 3646 2645"/>
                  <a:gd name="T11" fmla="*/ 3646 h 2094"/>
                  <a:gd name="T12" fmla="+- 0 13675 333"/>
                  <a:gd name="T13" fmla="*/ T12 w 13738"/>
                  <a:gd name="T14" fmla="+- 0 3692 2645"/>
                  <a:gd name="T15" fmla="*/ 3692 h 2094"/>
                  <a:gd name="T16" fmla="+- 0 13397 333"/>
                  <a:gd name="T17" fmla="*/ T16 w 13738"/>
                  <a:gd name="T18" fmla="+- 0 3776 2645"/>
                  <a:gd name="T19" fmla="*/ 3776 h 2094"/>
                  <a:gd name="T20" fmla="+- 0 13250 333"/>
                  <a:gd name="T21" fmla="*/ T20 w 13738"/>
                  <a:gd name="T22" fmla="+- 0 3815 2645"/>
                  <a:gd name="T23" fmla="*/ 3815 h 2094"/>
                  <a:gd name="T24" fmla="+- 0 12941 333"/>
                  <a:gd name="T25" fmla="*/ T24 w 13738"/>
                  <a:gd name="T26" fmla="+- 0 3878 2645"/>
                  <a:gd name="T27" fmla="*/ 3878 h 2094"/>
                  <a:gd name="T28" fmla="+- 0 12777 333"/>
                  <a:gd name="T29" fmla="*/ T28 w 13738"/>
                  <a:gd name="T30" fmla="+- 0 3906 2645"/>
                  <a:gd name="T31" fmla="*/ 3906 h 2094"/>
                  <a:gd name="T32" fmla="+- 0 12428 333"/>
                  <a:gd name="T33" fmla="*/ T32 w 13738"/>
                  <a:gd name="T34" fmla="+- 0 3948 2645"/>
                  <a:gd name="T35" fmla="*/ 3948 h 2094"/>
                  <a:gd name="T36" fmla="+- 0 12053 333"/>
                  <a:gd name="T37" fmla="*/ T36 w 13738"/>
                  <a:gd name="T38" fmla="+- 0 3977 2645"/>
                  <a:gd name="T39" fmla="*/ 3977 h 2094"/>
                  <a:gd name="T40" fmla="+- 0 11852 333"/>
                  <a:gd name="T41" fmla="*/ T40 w 13738"/>
                  <a:gd name="T42" fmla="+- 0 3984 2645"/>
                  <a:gd name="T43" fmla="*/ 3984 h 2094"/>
                  <a:gd name="T44" fmla="+- 0 14071 333"/>
                  <a:gd name="T45" fmla="*/ T44 w 13738"/>
                  <a:gd name="T46" fmla="+- 0 3984 2645"/>
                  <a:gd name="T47" fmla="*/ 3984 h 2094"/>
                  <a:gd name="T48" fmla="+- 0 14071 333"/>
                  <a:gd name="T49" fmla="*/ T48 w 13738"/>
                  <a:gd name="T50" fmla="+- 0 3541 2645"/>
                  <a:gd name="T51" fmla="*/ 3541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3738" h="2094">
                    <a:moveTo>
                      <a:pt x="13738" y="896"/>
                    </a:moveTo>
                    <a:lnTo>
                      <a:pt x="13604" y="952"/>
                    </a:lnTo>
                    <a:lnTo>
                      <a:pt x="13476" y="1001"/>
                    </a:lnTo>
                    <a:lnTo>
                      <a:pt x="13342" y="1047"/>
                    </a:lnTo>
                    <a:lnTo>
                      <a:pt x="13064" y="1131"/>
                    </a:lnTo>
                    <a:lnTo>
                      <a:pt x="12917" y="1170"/>
                    </a:lnTo>
                    <a:lnTo>
                      <a:pt x="12608" y="1233"/>
                    </a:lnTo>
                    <a:lnTo>
                      <a:pt x="12444" y="1261"/>
                    </a:lnTo>
                    <a:lnTo>
                      <a:pt x="12095" y="1303"/>
                    </a:lnTo>
                    <a:lnTo>
                      <a:pt x="11720" y="1332"/>
                    </a:lnTo>
                    <a:lnTo>
                      <a:pt x="11519" y="1339"/>
                    </a:lnTo>
                    <a:lnTo>
                      <a:pt x="13738" y="1339"/>
                    </a:lnTo>
                    <a:lnTo>
                      <a:pt x="13738" y="89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127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0" y="4080"/>
                <a:ext cx="3950" cy="336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2766" y="5045868"/>
            <a:ext cx="2193925" cy="164623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3351" y="5030787"/>
            <a:ext cx="1649413" cy="1649413"/>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8043" y="5045868"/>
            <a:ext cx="1649413" cy="1619250"/>
          </a:xfrm>
          <a:prstGeom prst="rect">
            <a:avLst/>
          </a:prstGeom>
          <a:noFill/>
          <a:extLst>
            <a:ext uri="{909E8E84-426E-40DD-AFC4-6F175D3DCCD1}">
              <a14:hiddenFill xmlns:a14="http://schemas.microsoft.com/office/drawing/2010/main">
                <a:solidFill>
                  <a:srgbClr val="FFFFFF"/>
                </a:solidFill>
              </a14:hiddenFill>
            </a:ext>
          </a:extLst>
        </p:spPr>
      </p:pic>
      <p:pic>
        <p:nvPicPr>
          <p:cNvPr id="11265"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5029200"/>
            <a:ext cx="1819275" cy="16478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58624" tIns="330096" rIns="622104" bIns="0" numCol="1" anchor="ctr" anchorCtr="0" compatLnSpc="1">
            <a:prstTxWarp prst="textNoShape">
              <a:avLst/>
            </a:prstTxWarp>
            <a:spAutoFit/>
          </a:bodyPr>
          <a:lstStyle/>
          <a:p>
            <a:endParaRPr lang="en-US"/>
          </a:p>
        </p:txBody>
      </p:sp>
      <p:sp>
        <p:nvSpPr>
          <p:cNvPr id="17" name="Rectangle 20"/>
          <p:cNvSpPr>
            <a:spLocks noChangeArrowheads="1"/>
          </p:cNvSpPr>
          <p:nvPr/>
        </p:nvSpPr>
        <p:spPr bwMode="auto">
          <a:xfrm>
            <a:off x="242136" y="357162"/>
            <a:ext cx="8520864"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406400" algn="l"/>
              </a:tabLst>
            </a:pPr>
            <a:r>
              <a:rPr kumimoji="0" lang="en-US" sz="4000" b="1" i="0" u="none" strike="noStrike" cap="none" normalizeH="0" baseline="0" dirty="0" smtClean="0">
                <a:ln>
                  <a:noFill/>
                </a:ln>
                <a:solidFill>
                  <a:srgbClr val="FFFFFF"/>
                </a:solidFill>
                <a:effectLst/>
                <a:latin typeface="Candara" pitchFamily="34" charset="0"/>
                <a:ea typeface="Candara" pitchFamily="34" charset="0"/>
                <a:cs typeface="Candara" pitchFamily="34" charset="0"/>
              </a:rPr>
              <a:t>Dreams Become Reality at</a:t>
            </a:r>
            <a:endParaRPr kumimoji="0" lang="en-US" sz="4000" b="0" i="0" u="none" strike="noStrike" cap="none" normalizeH="0" baseline="0" dirty="0" smtClean="0">
              <a:ln>
                <a:noFill/>
              </a:ln>
              <a:solidFill>
                <a:schemeClr val="tx1"/>
              </a:solidFill>
              <a:effectLst/>
              <a:latin typeface="Candara" pitchFamily="34" charset="0"/>
              <a:cs typeface="Arial" pitchFamily="34" charset="0"/>
            </a:endParaRPr>
          </a:p>
          <a:p>
            <a:pPr lvl="0" algn="ctr" eaLnBrk="0" fontAlgn="base" hangingPunct="0">
              <a:spcBef>
                <a:spcPct val="0"/>
              </a:spcBef>
              <a:spcAft>
                <a:spcPct val="0"/>
              </a:spcAft>
              <a:tabLst>
                <a:tab pos="406400" algn="l"/>
              </a:tabLst>
            </a:pPr>
            <a:r>
              <a:rPr kumimoji="0" lang="en-US" sz="4000" b="1" i="0" u="none" strike="noStrike" cap="none" normalizeH="0" baseline="0" dirty="0" smtClean="0">
                <a:ln>
                  <a:noFill/>
                </a:ln>
                <a:solidFill>
                  <a:srgbClr val="FFFFFF"/>
                </a:solidFill>
                <a:effectLst/>
                <a:latin typeface="Candara" pitchFamily="34" charset="0"/>
                <a:ea typeface="Candara" pitchFamily="34" charset="0"/>
                <a:cs typeface="Candara" pitchFamily="34" charset="0"/>
              </a:rPr>
              <a:t>Kemptville Meadows</a:t>
            </a:r>
          </a:p>
          <a:p>
            <a:pPr lvl="0" eaLnBrk="0" fontAlgn="base" hangingPunct="0">
              <a:spcBef>
                <a:spcPct val="0"/>
              </a:spcBef>
              <a:spcAft>
                <a:spcPct val="0"/>
              </a:spcAft>
              <a:tabLst>
                <a:tab pos="406400" algn="l"/>
              </a:tabLst>
            </a:pPr>
            <a:endParaRPr kumimoji="0" lang="en-US" sz="2000" b="1" i="0" u="none" strike="noStrike" cap="none" normalizeH="0" baseline="0" dirty="0" smtClean="0">
              <a:ln>
                <a:noFill/>
              </a:ln>
              <a:solidFill>
                <a:srgbClr val="FFFFFF"/>
              </a:solidFill>
              <a:effectLst/>
              <a:latin typeface="Calibri" pitchFamily="34" charset="0"/>
              <a:ea typeface="Candara" pitchFamily="34" charset="0"/>
              <a:cs typeface="Candara" pitchFamily="34" charset="0"/>
            </a:endParaRPr>
          </a:p>
          <a:p>
            <a:pPr marL="342900" lvl="0" indent="-342900" eaLnBrk="0" fontAlgn="base" hangingPunct="0">
              <a:spcBef>
                <a:spcPct val="0"/>
              </a:spcBef>
              <a:spcAft>
                <a:spcPct val="0"/>
              </a:spcAft>
              <a:buFont typeface="Wingdings" pitchFamily="2" charset="2"/>
              <a:buChar char="Ø"/>
              <a:tabLst>
                <a:tab pos="406400" algn="l"/>
              </a:tabLst>
            </a:pPr>
            <a:endParaRPr kumimoji="0" lang="en-US" sz="2000" b="0" i="0" u="none" strike="noStrike" cap="none" normalizeH="0" baseline="0" dirty="0" smtClean="0">
              <a:ln>
                <a:noFill/>
              </a:ln>
              <a:solidFill>
                <a:schemeClr val="tx1"/>
              </a:solidFill>
              <a:effectLst/>
              <a:latin typeface="Calibri" pitchFamily="34" charset="0"/>
              <a:ea typeface="Candara" pitchFamily="34" charset="0"/>
              <a:cs typeface="Candara" pitchFamily="34" charset="0"/>
            </a:endParaRPr>
          </a:p>
          <a:p>
            <a:pPr marL="342900" lvl="0" indent="-342900" eaLnBrk="0" fontAlgn="base" hangingPunct="0">
              <a:spcBef>
                <a:spcPct val="0"/>
              </a:spcBef>
              <a:spcAft>
                <a:spcPct val="0"/>
              </a:spcAft>
              <a:buFont typeface="Wingdings" pitchFamily="2" charset="2"/>
              <a:buChar char="Ø"/>
              <a:tabLst>
                <a:tab pos="406400" algn="l"/>
              </a:tabLst>
            </a:pPr>
            <a:r>
              <a:rPr kumimoji="0" lang="en-US" sz="2000" b="0" i="0" u="none" strike="noStrike" cap="none" normalizeH="0" baseline="0" dirty="0" smtClean="0">
                <a:ln>
                  <a:noFill/>
                </a:ln>
                <a:solidFill>
                  <a:schemeClr val="tx1"/>
                </a:solidFill>
                <a:effectLst/>
                <a:latin typeface="Calibri" pitchFamily="34" charset="0"/>
                <a:ea typeface="Candara" pitchFamily="34" charset="0"/>
                <a:cs typeface="Candara" pitchFamily="34" charset="0"/>
              </a:rPr>
              <a:t>Why rent when you can own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342900" lvl="0" indent="-342900" eaLnBrk="0" fontAlgn="base" hangingPunct="0">
              <a:spcBef>
                <a:spcPct val="0"/>
              </a:spcBef>
              <a:spcAft>
                <a:spcPct val="0"/>
              </a:spcAft>
              <a:buFont typeface="Wingdings" pitchFamily="2" charset="2"/>
              <a:buChar char="Ø"/>
              <a:tabLst>
                <a:tab pos="406400" algn="l"/>
              </a:tabLst>
            </a:pPr>
            <a:r>
              <a:rPr kumimoji="0" lang="en-US" sz="2000" b="0" i="0" u="none" strike="noStrike" cap="none" normalizeH="0" baseline="0" dirty="0" smtClean="0">
                <a:ln>
                  <a:noFill/>
                </a:ln>
                <a:solidFill>
                  <a:schemeClr val="tx1"/>
                </a:solidFill>
                <a:effectLst/>
                <a:latin typeface="Calibri" pitchFamily="34" charset="0"/>
                <a:ea typeface="Candara" pitchFamily="34" charset="0"/>
                <a:cs typeface="Candara" pitchFamily="34" charset="0"/>
              </a:rPr>
              <a:t>Only $802/</a:t>
            </a:r>
            <a:r>
              <a:rPr kumimoji="0" lang="en-US" sz="2000" b="0" i="0" u="none" strike="noStrike" cap="none" normalizeH="0" baseline="0" dirty="0" err="1" smtClean="0">
                <a:ln>
                  <a:noFill/>
                </a:ln>
                <a:solidFill>
                  <a:schemeClr val="tx1"/>
                </a:solidFill>
                <a:effectLst/>
                <a:latin typeface="Calibri" pitchFamily="34" charset="0"/>
                <a:ea typeface="Candara" pitchFamily="34" charset="0"/>
                <a:cs typeface="Candara" pitchFamily="34" charset="0"/>
              </a:rPr>
              <a:t>mth</a:t>
            </a:r>
            <a:r>
              <a:rPr kumimoji="0" lang="en-US" sz="2000" b="0" i="0" u="none" strike="noStrike" cap="none" normalizeH="0" baseline="0" dirty="0" smtClean="0">
                <a:ln>
                  <a:noFill/>
                </a:ln>
                <a:solidFill>
                  <a:schemeClr val="tx1"/>
                </a:solidFill>
                <a:effectLst/>
                <a:latin typeface="Calibri" pitchFamily="34" charset="0"/>
                <a:ea typeface="Candara" pitchFamily="34" charset="0"/>
                <a:cs typeface="Candara" pitchFamily="34" charset="0"/>
              </a:rPr>
              <a:t> with 5% down</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342900" lvl="0" indent="-342900" eaLnBrk="0" fontAlgn="base" hangingPunct="0">
              <a:spcBef>
                <a:spcPct val="0"/>
              </a:spcBef>
              <a:spcAft>
                <a:spcPct val="0"/>
              </a:spcAft>
              <a:buFont typeface="Wingdings" pitchFamily="2" charset="2"/>
              <a:buChar char="Ø"/>
              <a:tabLst>
                <a:tab pos="406400" algn="l"/>
              </a:tabLst>
            </a:pPr>
            <a:r>
              <a:rPr kumimoji="0" lang="en-US" sz="2000" b="0" i="0" u="none" strike="noStrike" cap="none" normalizeH="0" baseline="0" dirty="0" smtClean="0">
                <a:ln>
                  <a:noFill/>
                </a:ln>
                <a:solidFill>
                  <a:schemeClr val="tx1"/>
                </a:solidFill>
                <a:effectLst/>
                <a:latin typeface="Calibri" pitchFamily="34" charset="0"/>
                <a:ea typeface="Candara" pitchFamily="34" charset="0"/>
                <a:cs typeface="Candara" pitchFamily="34" charset="0"/>
              </a:rPr>
              <a:t>Only 25 minutes to Hwy 417/</a:t>
            </a:r>
            <a:r>
              <a:rPr kumimoji="0" lang="en-US" sz="2000" b="0" i="0" u="none" strike="noStrike" cap="none" normalizeH="0" baseline="0" dirty="0" err="1" smtClean="0">
                <a:ln>
                  <a:noFill/>
                </a:ln>
                <a:solidFill>
                  <a:schemeClr val="tx1"/>
                </a:solidFill>
                <a:effectLst/>
                <a:latin typeface="Calibri" pitchFamily="34" charset="0"/>
                <a:ea typeface="Candara" pitchFamily="34" charset="0"/>
                <a:cs typeface="Candara" pitchFamily="34" charset="0"/>
              </a:rPr>
              <a:t>Bayshore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342900" lvl="0" indent="-342900" eaLnBrk="0" fontAlgn="base" hangingPunct="0">
              <a:spcBef>
                <a:spcPct val="0"/>
              </a:spcBef>
              <a:spcAft>
                <a:spcPct val="0"/>
              </a:spcAft>
              <a:buFont typeface="Wingdings" pitchFamily="2" charset="2"/>
              <a:buChar char="Ø"/>
              <a:tabLst>
                <a:tab pos="406400" algn="l"/>
              </a:tabLst>
            </a:pPr>
            <a:r>
              <a:rPr kumimoji="0" lang="en-US" sz="2000" b="0" i="0" u="none" strike="noStrike" cap="none" normalizeH="0" baseline="0" dirty="0" smtClean="0">
                <a:ln>
                  <a:noFill/>
                </a:ln>
                <a:solidFill>
                  <a:schemeClr val="tx1"/>
                </a:solidFill>
                <a:effectLst/>
                <a:latin typeface="Calibri" pitchFamily="34" charset="0"/>
                <a:ea typeface="Candara" pitchFamily="34" charset="0"/>
                <a:cs typeface="Candara" pitchFamily="34" charset="0"/>
              </a:rPr>
              <a:t>Minutes from schools, hospitals, shopping, parks, </a:t>
            </a:r>
          </a:p>
          <a:p>
            <a:pPr lvl="0" eaLnBrk="0" fontAlgn="base" hangingPunct="0">
              <a:spcBef>
                <a:spcPct val="0"/>
              </a:spcBef>
              <a:spcAft>
                <a:spcPct val="0"/>
              </a:spcAft>
              <a:tabLst>
                <a:tab pos="406400" algn="l"/>
              </a:tabLst>
            </a:pPr>
            <a:r>
              <a:rPr lang="en-US" sz="2000" dirty="0">
                <a:latin typeface="Calibri" pitchFamily="34" charset="0"/>
                <a:ea typeface="Candara" pitchFamily="34" charset="0"/>
                <a:cs typeface="Candara" pitchFamily="34" charset="0"/>
              </a:rPr>
              <a:t> </a:t>
            </a:r>
            <a:r>
              <a:rPr lang="en-US" sz="2000" dirty="0" smtClean="0">
                <a:latin typeface="Calibri" pitchFamily="34" charset="0"/>
                <a:ea typeface="Candara" pitchFamily="34" charset="0"/>
                <a:cs typeface="Candara" pitchFamily="34" charset="0"/>
              </a:rPr>
              <a:t>     </a:t>
            </a:r>
            <a:r>
              <a:rPr kumimoji="0" lang="en-US" sz="2000" b="0" i="0" u="none" strike="noStrike" cap="none" normalizeH="0" baseline="0" dirty="0" smtClean="0">
                <a:ln>
                  <a:noFill/>
                </a:ln>
                <a:solidFill>
                  <a:schemeClr val="tx1"/>
                </a:solidFill>
                <a:effectLst/>
                <a:latin typeface="Calibri" pitchFamily="34" charset="0"/>
                <a:ea typeface="Candara" pitchFamily="34" charset="0"/>
                <a:cs typeface="Candara" pitchFamily="34" charset="0"/>
              </a:rPr>
              <a:t>nature trails and more.</a:t>
            </a:r>
            <a:endParaRPr lang="en-US" sz="2000" b="1" dirty="0">
              <a:solidFill>
                <a:srgbClr val="FFFFFF"/>
              </a:solidFill>
              <a:latin typeface="Calibri" pitchFamily="34" charset="0"/>
              <a:ea typeface="Candara" pitchFamily="34" charset="0"/>
              <a:cs typeface="Times New Roman" pitchFamily="18" charset="0"/>
            </a:endParaRPr>
          </a:p>
          <a:p>
            <a:pPr lvl="0" eaLnBrk="0" fontAlgn="base" hangingPunct="0">
              <a:spcBef>
                <a:spcPct val="0"/>
              </a:spcBef>
              <a:spcAft>
                <a:spcPct val="0"/>
              </a:spcAft>
              <a:tabLst>
                <a:tab pos="406400" algn="l"/>
              </a:tabLst>
            </a:pPr>
            <a:endParaRPr kumimoji="0" lang="en-US" sz="2000" b="1" i="0" u="none" strike="noStrike" cap="none" normalizeH="0" baseline="0" dirty="0" smtClean="0">
              <a:ln>
                <a:noFill/>
              </a:ln>
              <a:solidFill>
                <a:srgbClr val="FFFFFF"/>
              </a:solidFill>
              <a:effectLst/>
              <a:latin typeface="Calibri" pitchFamily="34" charset="0"/>
              <a:ea typeface="Candara" pitchFamily="34" charset="0"/>
              <a:cs typeface="Times New Roman" pitchFamily="18" charset="0"/>
            </a:endParaRPr>
          </a:p>
          <a:p>
            <a:pPr lvl="0" eaLnBrk="0" fontAlgn="base" hangingPunct="0">
              <a:spcBef>
                <a:spcPct val="0"/>
              </a:spcBef>
              <a:spcAft>
                <a:spcPct val="0"/>
              </a:spcAft>
              <a:tabLst>
                <a:tab pos="406400" algn="l"/>
              </a:tabLst>
            </a:pPr>
            <a:endParaRPr lang="en-US" sz="2000" b="1" dirty="0">
              <a:solidFill>
                <a:srgbClr val="FFFFFF"/>
              </a:solidFill>
              <a:latin typeface="Calibri" pitchFamily="34" charset="0"/>
              <a:ea typeface="Candara" pitchFamily="34" charset="0"/>
              <a:cs typeface="Times New Roman" pitchFamily="18" charset="0"/>
            </a:endParaRPr>
          </a:p>
          <a:p>
            <a:pPr lvl="0" eaLnBrk="0" fontAlgn="base" hangingPunct="0">
              <a:spcBef>
                <a:spcPct val="0"/>
              </a:spcBef>
              <a:spcAft>
                <a:spcPct val="0"/>
              </a:spcAft>
              <a:tabLst>
                <a:tab pos="406400" algn="l"/>
              </a:tabLst>
            </a:pPr>
            <a:endParaRPr kumimoji="0" lang="en-US" sz="2000" b="1" i="0" u="none" strike="noStrike" cap="none" normalizeH="0" baseline="0" dirty="0" smtClean="0">
              <a:ln>
                <a:noFill/>
              </a:ln>
              <a:solidFill>
                <a:srgbClr val="FFFFFF"/>
              </a:solidFill>
              <a:effectLst/>
              <a:latin typeface="Calibri" pitchFamily="34" charset="0"/>
              <a:ea typeface="Candara" pitchFamily="34" charset="0"/>
              <a:cs typeface="Times New Roman" pitchFamily="18" charset="0"/>
            </a:endParaRPr>
          </a:p>
          <a:p>
            <a:pPr lvl="0" eaLnBrk="0" fontAlgn="base" hangingPunct="0">
              <a:spcBef>
                <a:spcPct val="0"/>
              </a:spcBef>
              <a:spcAft>
                <a:spcPct val="0"/>
              </a:spcAft>
              <a:tabLst>
                <a:tab pos="406400" algn="l"/>
              </a:tabLst>
            </a:pPr>
            <a:endParaRPr lang="en-US" sz="2000" b="1" dirty="0">
              <a:solidFill>
                <a:srgbClr val="FFFFFF"/>
              </a:solidFill>
              <a:latin typeface="Calibri" pitchFamily="34" charset="0"/>
              <a:ea typeface="Candara" pitchFamily="34" charset="0"/>
              <a:cs typeface="Times New Roman" pitchFamily="18" charset="0"/>
            </a:endParaRPr>
          </a:p>
          <a:p>
            <a:pPr lvl="0" eaLnBrk="0" fontAlgn="base" hangingPunct="0">
              <a:spcBef>
                <a:spcPct val="0"/>
              </a:spcBef>
              <a:spcAft>
                <a:spcPct val="0"/>
              </a:spcAft>
              <a:tabLst>
                <a:tab pos="406400" algn="l"/>
              </a:tabLst>
            </a:pPr>
            <a:endParaRPr kumimoji="0" lang="en-US" sz="2000" b="1" i="0" u="none" strike="noStrike" cap="none" normalizeH="0" baseline="0" dirty="0" smtClean="0">
              <a:ln>
                <a:noFill/>
              </a:ln>
              <a:solidFill>
                <a:srgbClr val="FFFFFF"/>
              </a:solidFill>
              <a:effectLst/>
              <a:latin typeface="Calibri" pitchFamily="34" charset="0"/>
              <a:ea typeface="Candara" pitchFamily="34" charset="0"/>
              <a:cs typeface="Times New Roman" pitchFamily="18" charset="0"/>
            </a:endParaRPr>
          </a:p>
          <a:p>
            <a:pPr lvl="0" eaLnBrk="0" fontAlgn="base" hangingPunct="0">
              <a:spcBef>
                <a:spcPct val="0"/>
              </a:spcBef>
              <a:spcAft>
                <a:spcPct val="0"/>
              </a:spcAft>
              <a:tabLst>
                <a:tab pos="406400" algn="l"/>
              </a:tabLst>
            </a:pPr>
            <a:endParaRPr lang="en-US" sz="2000" b="1" dirty="0">
              <a:solidFill>
                <a:srgbClr val="FFFFFF"/>
              </a:solidFill>
              <a:latin typeface="Calibri" pitchFamily="34" charset="0"/>
              <a:ea typeface="Candara" pitchFamily="34" charset="0"/>
              <a:cs typeface="Times New Roman" pitchFamily="18" charset="0"/>
            </a:endParaRPr>
          </a:p>
          <a:p>
            <a:pPr lvl="0" eaLnBrk="0" fontAlgn="base" hangingPunct="0">
              <a:spcBef>
                <a:spcPct val="0"/>
              </a:spcBef>
              <a:spcAft>
                <a:spcPct val="0"/>
              </a:spcAft>
              <a:tabLst>
                <a:tab pos="406400" algn="l"/>
              </a:tabLst>
            </a:pPr>
            <a:endParaRPr kumimoji="0" lang="en-US" sz="2000" b="0" i="0" u="none" strike="noStrike" cap="none" normalizeH="0" baseline="0" dirty="0" smtClean="0">
              <a:ln>
                <a:noFill/>
              </a:ln>
              <a:solidFill>
                <a:schemeClr val="tx1"/>
              </a:solidFill>
              <a:effectLst/>
              <a:latin typeface="Calibri" pitchFamily="34" charset="0"/>
              <a:ea typeface="Candara"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64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22"/>
          <p:cNvSpPr>
            <a:spLocks noChangeArrowheads="1"/>
          </p:cNvSpPr>
          <p:nvPr/>
        </p:nvSpPr>
        <p:spPr bwMode="auto">
          <a:xfrm>
            <a:off x="0" y="2562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7597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10" name="Group 302"/>
          <p:cNvGrpSpPr>
            <a:grpSpLocks/>
          </p:cNvGrpSpPr>
          <p:nvPr/>
        </p:nvGrpSpPr>
        <p:grpSpPr bwMode="auto">
          <a:xfrm>
            <a:off x="211138" y="457200"/>
            <a:ext cx="8724900" cy="2781300"/>
            <a:chOff x="332" y="-3853"/>
            <a:chExt cx="13740" cy="4380"/>
          </a:xfrm>
        </p:grpSpPr>
        <p:pic>
          <p:nvPicPr>
            <p:cNvPr id="2362" name="Picture 3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 y="-3853"/>
              <a:ext cx="13694" cy="3888"/>
            </a:xfrm>
            <a:prstGeom prst="rect">
              <a:avLst/>
            </a:prstGeom>
            <a:noFill/>
            <a:extLst>
              <a:ext uri="{909E8E84-426E-40DD-AFC4-6F175D3DCCD1}">
                <a14:hiddenFill xmlns:a14="http://schemas.microsoft.com/office/drawing/2010/main">
                  <a:solidFill>
                    <a:srgbClr val="FFFFFF"/>
                  </a:solidFill>
                </a14:hiddenFill>
              </a:ext>
            </a:extLst>
          </p:spPr>
        </p:pic>
        <p:grpSp>
          <p:nvGrpSpPr>
            <p:cNvPr id="2211" name="Group 312"/>
            <p:cNvGrpSpPr>
              <a:grpSpLocks/>
            </p:cNvGrpSpPr>
            <p:nvPr/>
          </p:nvGrpSpPr>
          <p:grpSpPr bwMode="auto">
            <a:xfrm>
              <a:off x="9524" y="-1340"/>
              <a:ext cx="4530" cy="1124"/>
              <a:chOff x="9524" y="-1340"/>
              <a:chExt cx="4530" cy="1124"/>
            </a:xfrm>
          </p:grpSpPr>
          <p:sp>
            <p:nvSpPr>
              <p:cNvPr id="2223" name="Freeform 313"/>
              <p:cNvSpPr>
                <a:spLocks/>
              </p:cNvSpPr>
              <p:nvPr/>
            </p:nvSpPr>
            <p:spPr bwMode="auto">
              <a:xfrm>
                <a:off x="9524" y="-1340"/>
                <a:ext cx="4530" cy="1124"/>
              </a:xfrm>
              <a:custGeom>
                <a:avLst/>
                <a:gdLst>
                  <a:gd name="T0" fmla="+- 0 14053 9524"/>
                  <a:gd name="T1" fmla="*/ T0 w 4530"/>
                  <a:gd name="T2" fmla="+- 0 -1340 -1340"/>
                  <a:gd name="T3" fmla="*/ -1340 h 1124"/>
                  <a:gd name="T4" fmla="+- 0 14043 9524"/>
                  <a:gd name="T5" fmla="*/ T4 w 4530"/>
                  <a:gd name="T6" fmla="+- 0 -1340 -1340"/>
                  <a:gd name="T7" fmla="*/ -1340 h 1124"/>
                  <a:gd name="T8" fmla="+- 0 13852 9524"/>
                  <a:gd name="T9" fmla="*/ T8 w 4530"/>
                  <a:gd name="T10" fmla="+- 0 -1308 -1340"/>
                  <a:gd name="T11" fmla="*/ -1308 h 1124"/>
                  <a:gd name="T12" fmla="+- 0 13658 9524"/>
                  <a:gd name="T13" fmla="*/ T12 w 4530"/>
                  <a:gd name="T14" fmla="+- 0 -1273 -1340"/>
                  <a:gd name="T15" fmla="*/ -1273 h 1124"/>
                  <a:gd name="T16" fmla="+- 0 13257 9524"/>
                  <a:gd name="T17" fmla="*/ T16 w 4530"/>
                  <a:gd name="T18" fmla="+- 0 -1196 -1340"/>
                  <a:gd name="T19" fmla="*/ -1196 h 1124"/>
                  <a:gd name="T20" fmla="+- 0 12835 9524"/>
                  <a:gd name="T21" fmla="*/ T20 w 4530"/>
                  <a:gd name="T22" fmla="+- 0 -1104 -1340"/>
                  <a:gd name="T23" fmla="*/ -1104 h 1124"/>
                  <a:gd name="T24" fmla="+- 0 12393 9524"/>
                  <a:gd name="T25" fmla="*/ T24 w 4530"/>
                  <a:gd name="T26" fmla="+- 0 -999 -1340"/>
                  <a:gd name="T27" fmla="*/ -999 h 1124"/>
                  <a:gd name="T28" fmla="+- 0 11988 9524"/>
                  <a:gd name="T29" fmla="*/ T28 w 4530"/>
                  <a:gd name="T30" fmla="+- 0 -897 -1340"/>
                  <a:gd name="T31" fmla="*/ -897 h 1124"/>
                  <a:gd name="T32" fmla="+- 0 10849 9524"/>
                  <a:gd name="T33" fmla="*/ T32 w 4530"/>
                  <a:gd name="T34" fmla="+- 0 -641 -1340"/>
                  <a:gd name="T35" fmla="*/ -641 h 1124"/>
                  <a:gd name="T36" fmla="+- 0 10501 9524"/>
                  <a:gd name="T37" fmla="*/ T36 w 4530"/>
                  <a:gd name="T38" fmla="+- 0 -570 -1340"/>
                  <a:gd name="T39" fmla="*/ -570 h 1124"/>
                  <a:gd name="T40" fmla="+- 0 9838 9524"/>
                  <a:gd name="T41" fmla="*/ T40 w 4530"/>
                  <a:gd name="T42" fmla="+- 0 -447 -1340"/>
                  <a:gd name="T43" fmla="*/ -447 h 1124"/>
                  <a:gd name="T44" fmla="+- 0 9524 9524"/>
                  <a:gd name="T45" fmla="*/ T44 w 4530"/>
                  <a:gd name="T46" fmla="+- 0 -395 -1340"/>
                  <a:gd name="T47" fmla="*/ -395 h 1124"/>
                  <a:gd name="T48" fmla="+- 0 9949 9524"/>
                  <a:gd name="T49" fmla="*/ T48 w 4530"/>
                  <a:gd name="T50" fmla="+- 0 -335 -1340"/>
                  <a:gd name="T51" fmla="*/ -335 h 1124"/>
                  <a:gd name="T52" fmla="+- 0 10150 9524"/>
                  <a:gd name="T53" fmla="*/ T52 w 4530"/>
                  <a:gd name="T54" fmla="+- 0 -310 -1340"/>
                  <a:gd name="T55" fmla="*/ -310 h 1124"/>
                  <a:gd name="T56" fmla="+- 0 10538 9524"/>
                  <a:gd name="T57" fmla="*/ T56 w 4530"/>
                  <a:gd name="T58" fmla="+- 0 -268 -1340"/>
                  <a:gd name="T59" fmla="*/ -268 h 1124"/>
                  <a:gd name="T60" fmla="+- 0 10900 9524"/>
                  <a:gd name="T61" fmla="*/ T60 w 4530"/>
                  <a:gd name="T62" fmla="+- 0 -240 -1340"/>
                  <a:gd name="T63" fmla="*/ -240 h 1124"/>
                  <a:gd name="T64" fmla="+- 0 11074 9524"/>
                  <a:gd name="T65" fmla="*/ T64 w 4530"/>
                  <a:gd name="T66" fmla="+- 0 -229 -1340"/>
                  <a:gd name="T67" fmla="*/ -229 h 1124"/>
                  <a:gd name="T68" fmla="+- 0 11244 9524"/>
                  <a:gd name="T69" fmla="*/ T68 w 4530"/>
                  <a:gd name="T70" fmla="+- 0 -222 -1340"/>
                  <a:gd name="T71" fmla="*/ -222 h 1124"/>
                  <a:gd name="T72" fmla="+- 0 11566 9524"/>
                  <a:gd name="T73" fmla="*/ T72 w 4530"/>
                  <a:gd name="T74" fmla="+- 0 -215 -1340"/>
                  <a:gd name="T75" fmla="*/ -215 h 1124"/>
                  <a:gd name="T76" fmla="+- 0 11720 9524"/>
                  <a:gd name="T77" fmla="*/ T76 w 4530"/>
                  <a:gd name="T78" fmla="+- 0 -215 -1340"/>
                  <a:gd name="T79" fmla="*/ -215 h 1124"/>
                  <a:gd name="T80" fmla="+- 0 12018 9524"/>
                  <a:gd name="T81" fmla="*/ T80 w 4530"/>
                  <a:gd name="T82" fmla="+- 0 -222 -1340"/>
                  <a:gd name="T83" fmla="*/ -222 h 1124"/>
                  <a:gd name="T84" fmla="+- 0 12158 9524"/>
                  <a:gd name="T85" fmla="*/ T84 w 4530"/>
                  <a:gd name="T86" fmla="+- 0 -229 -1340"/>
                  <a:gd name="T87" fmla="*/ -229 h 1124"/>
                  <a:gd name="T88" fmla="+- 0 12426 9524"/>
                  <a:gd name="T89" fmla="*/ T88 w 4530"/>
                  <a:gd name="T90" fmla="+- 0 -251 -1340"/>
                  <a:gd name="T91" fmla="*/ -251 h 1124"/>
                  <a:gd name="T92" fmla="+- 0 12557 9524"/>
                  <a:gd name="T93" fmla="*/ T92 w 4530"/>
                  <a:gd name="T94" fmla="+- 0 -265 -1340"/>
                  <a:gd name="T95" fmla="*/ -265 h 1124"/>
                  <a:gd name="T96" fmla="+- 0 12805 9524"/>
                  <a:gd name="T97" fmla="*/ T96 w 4530"/>
                  <a:gd name="T98" fmla="+- 0 -300 -1340"/>
                  <a:gd name="T99" fmla="*/ -300 h 1124"/>
                  <a:gd name="T100" fmla="+- 0 13039 9524"/>
                  <a:gd name="T101" fmla="*/ T100 w 4530"/>
                  <a:gd name="T102" fmla="+- 0 -342 -1340"/>
                  <a:gd name="T103" fmla="*/ -342 h 1124"/>
                  <a:gd name="T104" fmla="+- 0 13260 9524"/>
                  <a:gd name="T105" fmla="*/ T104 w 4530"/>
                  <a:gd name="T106" fmla="+- 0 -391 -1340"/>
                  <a:gd name="T107" fmla="*/ -391 h 1124"/>
                  <a:gd name="T108" fmla="+- 0 13471 9524"/>
                  <a:gd name="T109" fmla="*/ T108 w 4530"/>
                  <a:gd name="T110" fmla="+- 0 -447 -1340"/>
                  <a:gd name="T111" fmla="*/ -447 h 1124"/>
                  <a:gd name="T112" fmla="+- 0 13672 9524"/>
                  <a:gd name="T113" fmla="*/ T112 w 4530"/>
                  <a:gd name="T114" fmla="+- 0 -511 -1340"/>
                  <a:gd name="T115" fmla="*/ -511 h 1124"/>
                  <a:gd name="T116" fmla="+- 0 13862 9524"/>
                  <a:gd name="T117" fmla="*/ T116 w 4530"/>
                  <a:gd name="T118" fmla="+- 0 -581 -1340"/>
                  <a:gd name="T119" fmla="*/ -581 h 1124"/>
                  <a:gd name="T120" fmla="+- 0 14047 9524"/>
                  <a:gd name="T121" fmla="*/ T120 w 4530"/>
                  <a:gd name="T122" fmla="+- 0 -655 -1340"/>
                  <a:gd name="T123" fmla="*/ -655 h 1124"/>
                  <a:gd name="T124" fmla="+- 0 14053 9524"/>
                  <a:gd name="T125" fmla="*/ T124 w 4530"/>
                  <a:gd name="T126" fmla="+- 0 -658 -1340"/>
                  <a:gd name="T127" fmla="*/ -658 h 1124"/>
                  <a:gd name="T128" fmla="+- 0 14053 9524"/>
                  <a:gd name="T129" fmla="*/ T128 w 4530"/>
                  <a:gd name="T130" fmla="+- 0 -1340 -1340"/>
                  <a:gd name="T131" fmla="*/ -1340 h 1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530" h="1124">
                    <a:moveTo>
                      <a:pt x="4529" y="0"/>
                    </a:moveTo>
                    <a:lnTo>
                      <a:pt x="4519" y="0"/>
                    </a:lnTo>
                    <a:lnTo>
                      <a:pt x="4328" y="32"/>
                    </a:lnTo>
                    <a:lnTo>
                      <a:pt x="4134" y="67"/>
                    </a:lnTo>
                    <a:lnTo>
                      <a:pt x="3733" y="144"/>
                    </a:lnTo>
                    <a:lnTo>
                      <a:pt x="3311" y="236"/>
                    </a:lnTo>
                    <a:lnTo>
                      <a:pt x="2869" y="341"/>
                    </a:lnTo>
                    <a:lnTo>
                      <a:pt x="2464" y="443"/>
                    </a:lnTo>
                    <a:lnTo>
                      <a:pt x="1325" y="699"/>
                    </a:lnTo>
                    <a:lnTo>
                      <a:pt x="977" y="770"/>
                    </a:lnTo>
                    <a:lnTo>
                      <a:pt x="314" y="893"/>
                    </a:lnTo>
                    <a:lnTo>
                      <a:pt x="0" y="945"/>
                    </a:lnTo>
                    <a:lnTo>
                      <a:pt x="425" y="1005"/>
                    </a:lnTo>
                    <a:lnTo>
                      <a:pt x="626" y="1030"/>
                    </a:lnTo>
                    <a:lnTo>
                      <a:pt x="1014" y="1072"/>
                    </a:lnTo>
                    <a:lnTo>
                      <a:pt x="1376" y="1100"/>
                    </a:lnTo>
                    <a:lnTo>
                      <a:pt x="1550" y="1111"/>
                    </a:lnTo>
                    <a:lnTo>
                      <a:pt x="1720" y="1118"/>
                    </a:lnTo>
                    <a:lnTo>
                      <a:pt x="2042" y="1125"/>
                    </a:lnTo>
                    <a:lnTo>
                      <a:pt x="2196" y="1125"/>
                    </a:lnTo>
                    <a:lnTo>
                      <a:pt x="2494" y="1118"/>
                    </a:lnTo>
                    <a:lnTo>
                      <a:pt x="2634" y="1111"/>
                    </a:lnTo>
                    <a:lnTo>
                      <a:pt x="2902" y="1089"/>
                    </a:lnTo>
                    <a:lnTo>
                      <a:pt x="3033" y="1075"/>
                    </a:lnTo>
                    <a:lnTo>
                      <a:pt x="3281" y="1040"/>
                    </a:lnTo>
                    <a:lnTo>
                      <a:pt x="3515" y="998"/>
                    </a:lnTo>
                    <a:lnTo>
                      <a:pt x="3736" y="949"/>
                    </a:lnTo>
                    <a:lnTo>
                      <a:pt x="3947" y="893"/>
                    </a:lnTo>
                    <a:lnTo>
                      <a:pt x="4148" y="829"/>
                    </a:lnTo>
                    <a:lnTo>
                      <a:pt x="4338" y="759"/>
                    </a:lnTo>
                    <a:lnTo>
                      <a:pt x="4523" y="685"/>
                    </a:lnTo>
                    <a:lnTo>
                      <a:pt x="4529" y="682"/>
                    </a:lnTo>
                    <a:lnTo>
                      <a:pt x="4529"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13" name="Group 310"/>
            <p:cNvGrpSpPr>
              <a:grpSpLocks/>
            </p:cNvGrpSpPr>
            <p:nvPr/>
          </p:nvGrpSpPr>
          <p:grpSpPr bwMode="auto">
            <a:xfrm>
              <a:off x="4125" y="-1542"/>
              <a:ext cx="8731" cy="1339"/>
              <a:chOff x="4125" y="-1542"/>
              <a:chExt cx="8731" cy="1339"/>
            </a:xfrm>
          </p:grpSpPr>
          <p:sp>
            <p:nvSpPr>
              <p:cNvPr id="2222" name="Freeform 311"/>
              <p:cNvSpPr>
                <a:spLocks/>
              </p:cNvSpPr>
              <p:nvPr/>
            </p:nvSpPr>
            <p:spPr bwMode="auto">
              <a:xfrm>
                <a:off x="4125" y="-1542"/>
                <a:ext cx="8731" cy="1339"/>
              </a:xfrm>
              <a:custGeom>
                <a:avLst/>
                <a:gdLst>
                  <a:gd name="T0" fmla="+- 0 5467 4125"/>
                  <a:gd name="T1" fmla="*/ T0 w 8731"/>
                  <a:gd name="T2" fmla="+- 0 -1542 -1542"/>
                  <a:gd name="T3" fmla="*/ -1542 h 1339"/>
                  <a:gd name="T4" fmla="+- 0 5203 4125"/>
                  <a:gd name="T5" fmla="*/ T4 w 8731"/>
                  <a:gd name="T6" fmla="+- 0 -1542 -1542"/>
                  <a:gd name="T7" fmla="*/ -1542 h 1339"/>
                  <a:gd name="T8" fmla="+- 0 4955 4125"/>
                  <a:gd name="T9" fmla="*/ T8 w 8731"/>
                  <a:gd name="T10" fmla="+- 0 -1535 -1542"/>
                  <a:gd name="T11" fmla="*/ -1535 h 1339"/>
                  <a:gd name="T12" fmla="+- 0 4724 4125"/>
                  <a:gd name="T13" fmla="*/ T12 w 8731"/>
                  <a:gd name="T14" fmla="+- 0 -1524 -1542"/>
                  <a:gd name="T15" fmla="*/ -1524 h 1339"/>
                  <a:gd name="T16" fmla="+- 0 4510 4125"/>
                  <a:gd name="T17" fmla="*/ T16 w 8731"/>
                  <a:gd name="T18" fmla="+- 0 -1507 -1542"/>
                  <a:gd name="T19" fmla="*/ -1507 h 1339"/>
                  <a:gd name="T20" fmla="+- 0 4309 4125"/>
                  <a:gd name="T21" fmla="*/ T20 w 8731"/>
                  <a:gd name="T22" fmla="+- 0 -1486 -1542"/>
                  <a:gd name="T23" fmla="*/ -1486 h 1339"/>
                  <a:gd name="T24" fmla="+- 0 4125 4125"/>
                  <a:gd name="T25" fmla="*/ T24 w 8731"/>
                  <a:gd name="T26" fmla="+- 0 -1458 -1542"/>
                  <a:gd name="T27" fmla="*/ -1458 h 1339"/>
                  <a:gd name="T28" fmla="+- 0 4651 4125"/>
                  <a:gd name="T29" fmla="*/ T28 w 8731"/>
                  <a:gd name="T30" fmla="+- 0 -1391 -1542"/>
                  <a:gd name="T31" fmla="*/ -1391 h 1339"/>
                  <a:gd name="T32" fmla="+- 0 5216 4125"/>
                  <a:gd name="T33" fmla="*/ T32 w 8731"/>
                  <a:gd name="T34" fmla="+- 0 -1296 -1542"/>
                  <a:gd name="T35" fmla="*/ -1296 h 1339"/>
                  <a:gd name="T36" fmla="+- 0 5822 4125"/>
                  <a:gd name="T37" fmla="*/ T36 w 8731"/>
                  <a:gd name="T38" fmla="+- 0 -1173 -1542"/>
                  <a:gd name="T39" fmla="*/ -1173 h 1339"/>
                  <a:gd name="T40" fmla="+- 0 6144 4125"/>
                  <a:gd name="T41" fmla="*/ T40 w 8731"/>
                  <a:gd name="T42" fmla="+- 0 -1103 -1542"/>
                  <a:gd name="T43" fmla="*/ -1103 h 1339"/>
                  <a:gd name="T44" fmla="+- 0 7064 4125"/>
                  <a:gd name="T45" fmla="*/ T44 w 8731"/>
                  <a:gd name="T46" fmla="+- 0 -878 -1542"/>
                  <a:gd name="T47" fmla="*/ -878 h 1339"/>
                  <a:gd name="T48" fmla="+- 0 8156 4125"/>
                  <a:gd name="T49" fmla="*/ T48 w 8731"/>
                  <a:gd name="T50" fmla="+- 0 -635 -1542"/>
                  <a:gd name="T51" fmla="*/ -635 h 1339"/>
                  <a:gd name="T52" fmla="+- 0 8414 4125"/>
                  <a:gd name="T53" fmla="*/ T52 w 8731"/>
                  <a:gd name="T54" fmla="+- 0 -586 -1542"/>
                  <a:gd name="T55" fmla="*/ -586 h 1339"/>
                  <a:gd name="T56" fmla="+- 0 8658 4125"/>
                  <a:gd name="T57" fmla="*/ T56 w 8731"/>
                  <a:gd name="T58" fmla="+- 0 -537 -1542"/>
                  <a:gd name="T59" fmla="*/ -537 h 1339"/>
                  <a:gd name="T60" fmla="+- 0 8899 4125"/>
                  <a:gd name="T61" fmla="*/ T60 w 8731"/>
                  <a:gd name="T62" fmla="+- 0 -491 -1542"/>
                  <a:gd name="T63" fmla="*/ -491 h 1339"/>
                  <a:gd name="T64" fmla="+- 0 9361 4125"/>
                  <a:gd name="T65" fmla="*/ T64 w 8731"/>
                  <a:gd name="T66" fmla="+- 0 -414 -1542"/>
                  <a:gd name="T67" fmla="*/ -414 h 1339"/>
                  <a:gd name="T68" fmla="+- 0 9582 4125"/>
                  <a:gd name="T69" fmla="*/ T68 w 8731"/>
                  <a:gd name="T70" fmla="+- 0 -379 -1542"/>
                  <a:gd name="T71" fmla="*/ -379 h 1339"/>
                  <a:gd name="T72" fmla="+- 0 10004 4125"/>
                  <a:gd name="T73" fmla="*/ T72 w 8731"/>
                  <a:gd name="T74" fmla="+- 0 -323 -1542"/>
                  <a:gd name="T75" fmla="*/ -323 h 1339"/>
                  <a:gd name="T76" fmla="+- 0 10402 4125"/>
                  <a:gd name="T77" fmla="*/ T76 w 8731"/>
                  <a:gd name="T78" fmla="+- 0 -273 -1542"/>
                  <a:gd name="T79" fmla="*/ -273 h 1339"/>
                  <a:gd name="T80" fmla="+- 0 10593 4125"/>
                  <a:gd name="T81" fmla="*/ T80 w 8731"/>
                  <a:gd name="T82" fmla="+- 0 -256 -1542"/>
                  <a:gd name="T83" fmla="*/ -256 h 1339"/>
                  <a:gd name="T84" fmla="+- 0 10955 4125"/>
                  <a:gd name="T85" fmla="*/ T84 w 8731"/>
                  <a:gd name="T86" fmla="+- 0 -228 -1542"/>
                  <a:gd name="T87" fmla="*/ -228 h 1339"/>
                  <a:gd name="T88" fmla="+- 0 11129 4125"/>
                  <a:gd name="T89" fmla="*/ T88 w 8731"/>
                  <a:gd name="T90" fmla="+- 0 -217 -1542"/>
                  <a:gd name="T91" fmla="*/ -217 h 1339"/>
                  <a:gd name="T92" fmla="+- 0 11464 4125"/>
                  <a:gd name="T93" fmla="*/ T92 w 8731"/>
                  <a:gd name="T94" fmla="+- 0 -203 -1542"/>
                  <a:gd name="T95" fmla="*/ -203 h 1339"/>
                  <a:gd name="T96" fmla="+- 0 11775 4125"/>
                  <a:gd name="T97" fmla="*/ T96 w 8731"/>
                  <a:gd name="T98" fmla="+- 0 -203 -1542"/>
                  <a:gd name="T99" fmla="*/ -203 h 1339"/>
                  <a:gd name="T100" fmla="+- 0 12070 4125"/>
                  <a:gd name="T101" fmla="*/ T100 w 8731"/>
                  <a:gd name="T102" fmla="+- 0 -210 -1542"/>
                  <a:gd name="T103" fmla="*/ -210 h 1339"/>
                  <a:gd name="T104" fmla="+- 0 12210 4125"/>
                  <a:gd name="T105" fmla="*/ T104 w 8731"/>
                  <a:gd name="T106" fmla="+- 0 -217 -1542"/>
                  <a:gd name="T107" fmla="*/ -217 h 1339"/>
                  <a:gd name="T108" fmla="+- 0 12348 4125"/>
                  <a:gd name="T109" fmla="*/ T108 w 8731"/>
                  <a:gd name="T110" fmla="+- 0 -228 -1542"/>
                  <a:gd name="T111" fmla="*/ -228 h 1339"/>
                  <a:gd name="T112" fmla="+- 0 12736 4125"/>
                  <a:gd name="T113" fmla="*/ T112 w 8731"/>
                  <a:gd name="T114" fmla="+- 0 -270 -1542"/>
                  <a:gd name="T115" fmla="*/ -270 h 1339"/>
                  <a:gd name="T116" fmla="+- 0 12856 4125"/>
                  <a:gd name="T117" fmla="*/ T116 w 8731"/>
                  <a:gd name="T118" fmla="+- 0 -287 -1542"/>
                  <a:gd name="T119" fmla="*/ -287 h 1339"/>
                  <a:gd name="T120" fmla="+- 0 12468 4125"/>
                  <a:gd name="T121" fmla="*/ T120 w 8731"/>
                  <a:gd name="T122" fmla="+- 0 -337 -1542"/>
                  <a:gd name="T123" fmla="*/ -337 h 1339"/>
                  <a:gd name="T124" fmla="+- 0 12056 4125"/>
                  <a:gd name="T125" fmla="*/ T124 w 8731"/>
                  <a:gd name="T126" fmla="+- 0 -396 -1542"/>
                  <a:gd name="T127" fmla="*/ -396 h 1339"/>
                  <a:gd name="T128" fmla="+- 0 11162 4125"/>
                  <a:gd name="T129" fmla="*/ T128 w 8731"/>
                  <a:gd name="T130" fmla="+- 0 -551 -1542"/>
                  <a:gd name="T131" fmla="*/ -551 h 1339"/>
                  <a:gd name="T132" fmla="+- 0 10165 4125"/>
                  <a:gd name="T133" fmla="*/ T132 w 8731"/>
                  <a:gd name="T134" fmla="+- 0 -758 -1542"/>
                  <a:gd name="T135" fmla="*/ -758 h 1339"/>
                  <a:gd name="T136" fmla="+- 0 8615 4125"/>
                  <a:gd name="T137" fmla="*/ T136 w 8731"/>
                  <a:gd name="T138" fmla="+- 0 -1127 -1542"/>
                  <a:gd name="T139" fmla="*/ -1127 h 1339"/>
                  <a:gd name="T140" fmla="+- 0 8193 4125"/>
                  <a:gd name="T141" fmla="*/ T140 w 8731"/>
                  <a:gd name="T142" fmla="+- 0 -1219 -1542"/>
                  <a:gd name="T143" fmla="*/ -1219 h 1339"/>
                  <a:gd name="T144" fmla="+- 0 7791 4125"/>
                  <a:gd name="T145" fmla="*/ T144 w 8731"/>
                  <a:gd name="T146" fmla="+- 0 -1296 -1542"/>
                  <a:gd name="T147" fmla="*/ -1296 h 1339"/>
                  <a:gd name="T148" fmla="+- 0 7597 4125"/>
                  <a:gd name="T149" fmla="*/ T148 w 8731"/>
                  <a:gd name="T150" fmla="+- 0 -1331 -1542"/>
                  <a:gd name="T151" fmla="*/ -1331 h 1339"/>
                  <a:gd name="T152" fmla="+- 0 7406 4125"/>
                  <a:gd name="T153" fmla="*/ T152 w 8731"/>
                  <a:gd name="T154" fmla="+- 0 -1363 -1542"/>
                  <a:gd name="T155" fmla="*/ -1363 h 1339"/>
                  <a:gd name="T156" fmla="+- 0 7222 4125"/>
                  <a:gd name="T157" fmla="*/ T156 w 8731"/>
                  <a:gd name="T158" fmla="+- 0 -1391 -1542"/>
                  <a:gd name="T159" fmla="*/ -1391 h 1339"/>
                  <a:gd name="T160" fmla="+- 0 6689 4125"/>
                  <a:gd name="T161" fmla="*/ T160 w 8731"/>
                  <a:gd name="T162" fmla="+- 0 -1461 -1542"/>
                  <a:gd name="T163" fmla="*/ -1461 h 1339"/>
                  <a:gd name="T164" fmla="+- 0 6358 4125"/>
                  <a:gd name="T165" fmla="*/ T164 w 8731"/>
                  <a:gd name="T166" fmla="+- 0 -1493 -1542"/>
                  <a:gd name="T167" fmla="*/ -1493 h 1339"/>
                  <a:gd name="T168" fmla="+- 0 6047 4125"/>
                  <a:gd name="T169" fmla="*/ T168 w 8731"/>
                  <a:gd name="T170" fmla="+- 0 -1517 -1542"/>
                  <a:gd name="T171" fmla="*/ -1517 h 1339"/>
                  <a:gd name="T172" fmla="+- 0 5749 4125"/>
                  <a:gd name="T173" fmla="*/ T172 w 8731"/>
                  <a:gd name="T174" fmla="+- 0 -1535 -1542"/>
                  <a:gd name="T175" fmla="*/ -1535 h 1339"/>
                  <a:gd name="T176" fmla="+- 0 5467 4125"/>
                  <a:gd name="T177" fmla="*/ T176 w 8731"/>
                  <a:gd name="T178" fmla="+- 0 -1542 -1542"/>
                  <a:gd name="T179" fmla="*/ -1542 h 13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8731" h="1339">
                    <a:moveTo>
                      <a:pt x="1342" y="0"/>
                    </a:moveTo>
                    <a:lnTo>
                      <a:pt x="1078" y="0"/>
                    </a:lnTo>
                    <a:lnTo>
                      <a:pt x="830" y="7"/>
                    </a:lnTo>
                    <a:lnTo>
                      <a:pt x="599" y="18"/>
                    </a:lnTo>
                    <a:lnTo>
                      <a:pt x="385" y="35"/>
                    </a:lnTo>
                    <a:lnTo>
                      <a:pt x="184" y="56"/>
                    </a:lnTo>
                    <a:lnTo>
                      <a:pt x="0" y="84"/>
                    </a:lnTo>
                    <a:lnTo>
                      <a:pt x="526" y="151"/>
                    </a:lnTo>
                    <a:lnTo>
                      <a:pt x="1091" y="246"/>
                    </a:lnTo>
                    <a:lnTo>
                      <a:pt x="1697" y="369"/>
                    </a:lnTo>
                    <a:lnTo>
                      <a:pt x="2019" y="439"/>
                    </a:lnTo>
                    <a:lnTo>
                      <a:pt x="2939" y="664"/>
                    </a:lnTo>
                    <a:lnTo>
                      <a:pt x="4031" y="907"/>
                    </a:lnTo>
                    <a:lnTo>
                      <a:pt x="4289" y="956"/>
                    </a:lnTo>
                    <a:lnTo>
                      <a:pt x="4533" y="1005"/>
                    </a:lnTo>
                    <a:lnTo>
                      <a:pt x="4774" y="1051"/>
                    </a:lnTo>
                    <a:lnTo>
                      <a:pt x="5236" y="1128"/>
                    </a:lnTo>
                    <a:lnTo>
                      <a:pt x="5457" y="1163"/>
                    </a:lnTo>
                    <a:lnTo>
                      <a:pt x="5879" y="1219"/>
                    </a:lnTo>
                    <a:lnTo>
                      <a:pt x="6277" y="1269"/>
                    </a:lnTo>
                    <a:lnTo>
                      <a:pt x="6468" y="1286"/>
                    </a:lnTo>
                    <a:lnTo>
                      <a:pt x="6830" y="1314"/>
                    </a:lnTo>
                    <a:lnTo>
                      <a:pt x="7004" y="1325"/>
                    </a:lnTo>
                    <a:lnTo>
                      <a:pt x="7339" y="1339"/>
                    </a:lnTo>
                    <a:lnTo>
                      <a:pt x="7650" y="1339"/>
                    </a:lnTo>
                    <a:lnTo>
                      <a:pt x="7945" y="1332"/>
                    </a:lnTo>
                    <a:lnTo>
                      <a:pt x="8085" y="1325"/>
                    </a:lnTo>
                    <a:lnTo>
                      <a:pt x="8223" y="1314"/>
                    </a:lnTo>
                    <a:lnTo>
                      <a:pt x="8611" y="1272"/>
                    </a:lnTo>
                    <a:lnTo>
                      <a:pt x="8731" y="1255"/>
                    </a:lnTo>
                    <a:lnTo>
                      <a:pt x="8343" y="1205"/>
                    </a:lnTo>
                    <a:lnTo>
                      <a:pt x="7931" y="1146"/>
                    </a:lnTo>
                    <a:lnTo>
                      <a:pt x="7037" y="991"/>
                    </a:lnTo>
                    <a:lnTo>
                      <a:pt x="6040" y="784"/>
                    </a:lnTo>
                    <a:lnTo>
                      <a:pt x="4490" y="415"/>
                    </a:lnTo>
                    <a:lnTo>
                      <a:pt x="4068" y="323"/>
                    </a:lnTo>
                    <a:lnTo>
                      <a:pt x="3666" y="246"/>
                    </a:lnTo>
                    <a:lnTo>
                      <a:pt x="3472" y="211"/>
                    </a:lnTo>
                    <a:lnTo>
                      <a:pt x="3281" y="179"/>
                    </a:lnTo>
                    <a:lnTo>
                      <a:pt x="3097" y="151"/>
                    </a:lnTo>
                    <a:lnTo>
                      <a:pt x="2564" y="81"/>
                    </a:lnTo>
                    <a:lnTo>
                      <a:pt x="2233" y="49"/>
                    </a:lnTo>
                    <a:lnTo>
                      <a:pt x="1922" y="25"/>
                    </a:lnTo>
                    <a:lnTo>
                      <a:pt x="1624" y="7"/>
                    </a:lnTo>
                    <a:lnTo>
                      <a:pt x="1342"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15" name="Group 308"/>
            <p:cNvGrpSpPr>
              <a:grpSpLocks/>
            </p:cNvGrpSpPr>
            <p:nvPr/>
          </p:nvGrpSpPr>
          <p:grpSpPr bwMode="auto">
            <a:xfrm>
              <a:off x="4455" y="-1523"/>
              <a:ext cx="8611" cy="1219"/>
              <a:chOff x="4455" y="-1523"/>
              <a:chExt cx="8611" cy="1219"/>
            </a:xfrm>
          </p:grpSpPr>
          <p:sp>
            <p:nvSpPr>
              <p:cNvPr id="2221" name="Freeform 309"/>
              <p:cNvSpPr>
                <a:spLocks/>
              </p:cNvSpPr>
              <p:nvPr/>
            </p:nvSpPr>
            <p:spPr bwMode="auto">
              <a:xfrm>
                <a:off x="4455" y="-1523"/>
                <a:ext cx="8611" cy="1219"/>
              </a:xfrm>
              <a:custGeom>
                <a:avLst/>
                <a:gdLst>
                  <a:gd name="T0" fmla="+- 0 4455 4455"/>
                  <a:gd name="T1" fmla="*/ T0 w 8611"/>
                  <a:gd name="T2" fmla="+- 0 -1400 -1523"/>
                  <a:gd name="T3" fmla="*/ -1400 h 1219"/>
                  <a:gd name="T4" fmla="+- 0 4485 4455"/>
                  <a:gd name="T5" fmla="*/ T4 w 8611"/>
                  <a:gd name="T6" fmla="+- 0 -1407 -1523"/>
                  <a:gd name="T7" fmla="*/ -1407 h 1219"/>
                  <a:gd name="T8" fmla="+- 0 4575 4455"/>
                  <a:gd name="T9" fmla="*/ T8 w 8611"/>
                  <a:gd name="T10" fmla="+- 0 -1424 -1523"/>
                  <a:gd name="T11" fmla="*/ -1424 h 1219"/>
                  <a:gd name="T12" fmla="+- 0 4729 4455"/>
                  <a:gd name="T13" fmla="*/ T12 w 8611"/>
                  <a:gd name="T14" fmla="+- 0 -1449 -1523"/>
                  <a:gd name="T15" fmla="*/ -1449 h 1219"/>
                  <a:gd name="T16" fmla="+- 0 4830 4455"/>
                  <a:gd name="T17" fmla="*/ T16 w 8611"/>
                  <a:gd name="T18" fmla="+- 0 -1463 -1523"/>
                  <a:gd name="T19" fmla="*/ -1463 h 1219"/>
                  <a:gd name="T20" fmla="+- 0 4947 4455"/>
                  <a:gd name="T21" fmla="*/ T20 w 8611"/>
                  <a:gd name="T22" fmla="+- 0 -1477 -1523"/>
                  <a:gd name="T23" fmla="*/ -1477 h 1219"/>
                  <a:gd name="T24" fmla="+- 0 5077 4455"/>
                  <a:gd name="T25" fmla="*/ T24 w 8611"/>
                  <a:gd name="T26" fmla="+- 0 -1487 -1523"/>
                  <a:gd name="T27" fmla="*/ -1487 h 1219"/>
                  <a:gd name="T28" fmla="+- 0 5228 4455"/>
                  <a:gd name="T29" fmla="*/ T28 w 8611"/>
                  <a:gd name="T30" fmla="+- 0 -1498 -1523"/>
                  <a:gd name="T31" fmla="*/ -1498 h 1219"/>
                  <a:gd name="T32" fmla="+- 0 5392 4455"/>
                  <a:gd name="T33" fmla="*/ T32 w 8611"/>
                  <a:gd name="T34" fmla="+- 0 -1508 -1523"/>
                  <a:gd name="T35" fmla="*/ -1508 h 1219"/>
                  <a:gd name="T36" fmla="+- 0 5576 4455"/>
                  <a:gd name="T37" fmla="*/ T36 w 8611"/>
                  <a:gd name="T38" fmla="+- 0 -1516 -1523"/>
                  <a:gd name="T39" fmla="*/ -1516 h 1219"/>
                  <a:gd name="T40" fmla="+- 0 5777 4455"/>
                  <a:gd name="T41" fmla="*/ T40 w 8611"/>
                  <a:gd name="T42" fmla="+- 0 -1519 -1523"/>
                  <a:gd name="T43" fmla="*/ -1519 h 1219"/>
                  <a:gd name="T44" fmla="+- 0 5995 4455"/>
                  <a:gd name="T45" fmla="*/ T44 w 8611"/>
                  <a:gd name="T46" fmla="+- 0 -1523 -1523"/>
                  <a:gd name="T47" fmla="*/ -1523 h 1219"/>
                  <a:gd name="T48" fmla="+- 0 6229 4455"/>
                  <a:gd name="T49" fmla="*/ T48 w 8611"/>
                  <a:gd name="T50" fmla="+- 0 -1519 -1523"/>
                  <a:gd name="T51" fmla="*/ -1519 h 1219"/>
                  <a:gd name="T52" fmla="+- 0 6480 4455"/>
                  <a:gd name="T53" fmla="*/ T52 w 8611"/>
                  <a:gd name="T54" fmla="+- 0 -1512 -1523"/>
                  <a:gd name="T55" fmla="*/ -1512 h 1219"/>
                  <a:gd name="T56" fmla="+- 0 6751 4455"/>
                  <a:gd name="T57" fmla="*/ T56 w 8611"/>
                  <a:gd name="T58" fmla="+- 0 -1498 -1523"/>
                  <a:gd name="T59" fmla="*/ -1498 h 1219"/>
                  <a:gd name="T60" fmla="+- 0 7039 4455"/>
                  <a:gd name="T61" fmla="*/ T60 w 8611"/>
                  <a:gd name="T62" fmla="+- 0 -1480 -1523"/>
                  <a:gd name="T63" fmla="*/ -1480 h 1219"/>
                  <a:gd name="T64" fmla="+- 0 7344 4455"/>
                  <a:gd name="T65" fmla="*/ T64 w 8611"/>
                  <a:gd name="T66" fmla="+- 0 -1452 -1523"/>
                  <a:gd name="T67" fmla="*/ -1452 h 1219"/>
                  <a:gd name="T68" fmla="+- 0 7669 4455"/>
                  <a:gd name="T69" fmla="*/ T68 w 8611"/>
                  <a:gd name="T70" fmla="+- 0 -1421 -1523"/>
                  <a:gd name="T71" fmla="*/ -1421 h 1219"/>
                  <a:gd name="T72" fmla="+- 0 8014 4455"/>
                  <a:gd name="T73" fmla="*/ T72 w 8611"/>
                  <a:gd name="T74" fmla="+- 0 -1382 -1523"/>
                  <a:gd name="T75" fmla="*/ -1382 h 1219"/>
                  <a:gd name="T76" fmla="+- 0 8375 4455"/>
                  <a:gd name="T77" fmla="*/ T76 w 8611"/>
                  <a:gd name="T78" fmla="+- 0 -1336 -1523"/>
                  <a:gd name="T79" fmla="*/ -1336 h 1219"/>
                  <a:gd name="T80" fmla="+- 0 8757 4455"/>
                  <a:gd name="T81" fmla="*/ T80 w 8611"/>
                  <a:gd name="T82" fmla="+- 0 -1280 -1523"/>
                  <a:gd name="T83" fmla="*/ -1280 h 1219"/>
                  <a:gd name="T84" fmla="+- 0 9155 4455"/>
                  <a:gd name="T85" fmla="*/ T84 w 8611"/>
                  <a:gd name="T86" fmla="+- 0 -1217 -1523"/>
                  <a:gd name="T87" fmla="*/ -1217 h 1219"/>
                  <a:gd name="T88" fmla="+- 0 9574 4455"/>
                  <a:gd name="T89" fmla="*/ T88 w 8611"/>
                  <a:gd name="T90" fmla="+- 0 -1143 -1523"/>
                  <a:gd name="T91" fmla="*/ -1143 h 1219"/>
                  <a:gd name="T92" fmla="+- 0 10012 4455"/>
                  <a:gd name="T93" fmla="*/ T92 w 8611"/>
                  <a:gd name="T94" fmla="+- 0 -1055 -1523"/>
                  <a:gd name="T95" fmla="*/ -1055 h 1219"/>
                  <a:gd name="T96" fmla="+- 0 10471 4455"/>
                  <a:gd name="T97" fmla="*/ T96 w 8611"/>
                  <a:gd name="T98" fmla="+- 0 -960 -1523"/>
                  <a:gd name="T99" fmla="*/ -960 h 1219"/>
                  <a:gd name="T100" fmla="+- 0 10950 4455"/>
                  <a:gd name="T101" fmla="*/ T100 w 8611"/>
                  <a:gd name="T102" fmla="+- 0 -855 -1523"/>
                  <a:gd name="T103" fmla="*/ -855 h 1219"/>
                  <a:gd name="T104" fmla="+- 0 11449 4455"/>
                  <a:gd name="T105" fmla="*/ T104 w 8611"/>
                  <a:gd name="T106" fmla="+- 0 -735 -1523"/>
                  <a:gd name="T107" fmla="*/ -735 h 1219"/>
                  <a:gd name="T108" fmla="+- 0 11968 4455"/>
                  <a:gd name="T109" fmla="*/ T108 w 8611"/>
                  <a:gd name="T110" fmla="+- 0 -605 -1523"/>
                  <a:gd name="T111" fmla="*/ -605 h 1219"/>
                  <a:gd name="T112" fmla="+- 0 12507 4455"/>
                  <a:gd name="T113" fmla="*/ T112 w 8611"/>
                  <a:gd name="T114" fmla="+- 0 -461 -1523"/>
                  <a:gd name="T115" fmla="*/ -461 h 1219"/>
                  <a:gd name="T116" fmla="+- 0 13066 4455"/>
                  <a:gd name="T117" fmla="*/ T116 w 8611"/>
                  <a:gd name="T118" fmla="+- 0 -303 -1523"/>
                  <a:gd name="T119" fmla="*/ -303 h 12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8611" h="1219">
                    <a:moveTo>
                      <a:pt x="0" y="123"/>
                    </a:moveTo>
                    <a:lnTo>
                      <a:pt x="30" y="116"/>
                    </a:lnTo>
                    <a:lnTo>
                      <a:pt x="120" y="99"/>
                    </a:lnTo>
                    <a:lnTo>
                      <a:pt x="274" y="74"/>
                    </a:lnTo>
                    <a:lnTo>
                      <a:pt x="375" y="60"/>
                    </a:lnTo>
                    <a:lnTo>
                      <a:pt x="492" y="46"/>
                    </a:lnTo>
                    <a:lnTo>
                      <a:pt x="622" y="36"/>
                    </a:lnTo>
                    <a:lnTo>
                      <a:pt x="773" y="25"/>
                    </a:lnTo>
                    <a:lnTo>
                      <a:pt x="937" y="15"/>
                    </a:lnTo>
                    <a:lnTo>
                      <a:pt x="1121" y="7"/>
                    </a:lnTo>
                    <a:lnTo>
                      <a:pt x="1322" y="4"/>
                    </a:lnTo>
                    <a:lnTo>
                      <a:pt x="1540" y="0"/>
                    </a:lnTo>
                    <a:lnTo>
                      <a:pt x="1774" y="4"/>
                    </a:lnTo>
                    <a:lnTo>
                      <a:pt x="2025" y="11"/>
                    </a:lnTo>
                    <a:lnTo>
                      <a:pt x="2296" y="25"/>
                    </a:lnTo>
                    <a:lnTo>
                      <a:pt x="2584" y="43"/>
                    </a:lnTo>
                    <a:lnTo>
                      <a:pt x="2889" y="71"/>
                    </a:lnTo>
                    <a:lnTo>
                      <a:pt x="3214" y="102"/>
                    </a:lnTo>
                    <a:lnTo>
                      <a:pt x="3559" y="141"/>
                    </a:lnTo>
                    <a:lnTo>
                      <a:pt x="3920" y="187"/>
                    </a:lnTo>
                    <a:lnTo>
                      <a:pt x="4302" y="243"/>
                    </a:lnTo>
                    <a:lnTo>
                      <a:pt x="4700" y="306"/>
                    </a:lnTo>
                    <a:lnTo>
                      <a:pt x="5119" y="380"/>
                    </a:lnTo>
                    <a:lnTo>
                      <a:pt x="5557" y="468"/>
                    </a:lnTo>
                    <a:lnTo>
                      <a:pt x="6016" y="563"/>
                    </a:lnTo>
                    <a:lnTo>
                      <a:pt x="6495" y="668"/>
                    </a:lnTo>
                    <a:lnTo>
                      <a:pt x="6994" y="788"/>
                    </a:lnTo>
                    <a:lnTo>
                      <a:pt x="7513" y="918"/>
                    </a:lnTo>
                    <a:lnTo>
                      <a:pt x="8052" y="1062"/>
                    </a:lnTo>
                    <a:lnTo>
                      <a:pt x="8611" y="1220"/>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16" name="Group 306"/>
            <p:cNvGrpSpPr>
              <a:grpSpLocks/>
            </p:cNvGrpSpPr>
            <p:nvPr/>
          </p:nvGrpSpPr>
          <p:grpSpPr bwMode="auto">
            <a:xfrm>
              <a:off x="8834" y="-1544"/>
              <a:ext cx="5209" cy="1026"/>
              <a:chOff x="8834" y="-1544"/>
              <a:chExt cx="5209" cy="1026"/>
            </a:xfrm>
          </p:grpSpPr>
          <p:sp>
            <p:nvSpPr>
              <p:cNvPr id="2220" name="Freeform 307"/>
              <p:cNvSpPr>
                <a:spLocks/>
              </p:cNvSpPr>
              <p:nvPr/>
            </p:nvSpPr>
            <p:spPr bwMode="auto">
              <a:xfrm>
                <a:off x="8834" y="-1544"/>
                <a:ext cx="5209" cy="1026"/>
              </a:xfrm>
              <a:custGeom>
                <a:avLst/>
                <a:gdLst>
                  <a:gd name="T0" fmla="+- 0 8834 8834"/>
                  <a:gd name="T1" fmla="*/ T0 w 5209"/>
                  <a:gd name="T2" fmla="+- 0 -518 -1544"/>
                  <a:gd name="T3" fmla="*/ -518 h 1026"/>
                  <a:gd name="T4" fmla="+- 0 8984 8834"/>
                  <a:gd name="T5" fmla="*/ T4 w 5209"/>
                  <a:gd name="T6" fmla="+- 0 -560 -1544"/>
                  <a:gd name="T7" fmla="*/ -560 h 1026"/>
                  <a:gd name="T8" fmla="+- 0 9396 8834"/>
                  <a:gd name="T9" fmla="*/ T8 w 5209"/>
                  <a:gd name="T10" fmla="+- 0 -669 -1544"/>
                  <a:gd name="T11" fmla="*/ -669 h 1026"/>
                  <a:gd name="T12" fmla="+- 0 9681 8834"/>
                  <a:gd name="T13" fmla="*/ T12 w 5209"/>
                  <a:gd name="T14" fmla="+- 0 -742 -1544"/>
                  <a:gd name="T15" fmla="*/ -742 h 1026"/>
                  <a:gd name="T16" fmla="+- 0 10009 8834"/>
                  <a:gd name="T17" fmla="*/ T16 w 5209"/>
                  <a:gd name="T18" fmla="+- 0 -823 -1544"/>
                  <a:gd name="T19" fmla="*/ -823 h 1026"/>
                  <a:gd name="T20" fmla="+- 0 10374 8834"/>
                  <a:gd name="T21" fmla="*/ T20 w 5209"/>
                  <a:gd name="T22" fmla="+- 0 -911 -1544"/>
                  <a:gd name="T23" fmla="*/ -911 h 1026"/>
                  <a:gd name="T24" fmla="+- 0 10766 8834"/>
                  <a:gd name="T25" fmla="*/ T24 w 5209"/>
                  <a:gd name="T26" fmla="+- 0 -1006 -1544"/>
                  <a:gd name="T27" fmla="*/ -1006 h 1026"/>
                  <a:gd name="T28" fmla="+- 0 11181 8834"/>
                  <a:gd name="T29" fmla="*/ T28 w 5209"/>
                  <a:gd name="T30" fmla="+- 0 -1097 -1544"/>
                  <a:gd name="T31" fmla="*/ -1097 h 1026"/>
                  <a:gd name="T32" fmla="+- 0 11606 8834"/>
                  <a:gd name="T33" fmla="*/ T32 w 5209"/>
                  <a:gd name="T34" fmla="+- 0 -1189 -1544"/>
                  <a:gd name="T35" fmla="*/ -1189 h 1026"/>
                  <a:gd name="T36" fmla="+- 0 12041 8834"/>
                  <a:gd name="T37" fmla="*/ T36 w 5209"/>
                  <a:gd name="T38" fmla="+- 0 -1273 -1544"/>
                  <a:gd name="T39" fmla="*/ -1273 h 1026"/>
                  <a:gd name="T40" fmla="+- 0 12473 8834"/>
                  <a:gd name="T41" fmla="*/ T40 w 5209"/>
                  <a:gd name="T42" fmla="+- 0 -1354 -1544"/>
                  <a:gd name="T43" fmla="*/ -1354 h 1026"/>
                  <a:gd name="T44" fmla="+- 0 12687 8834"/>
                  <a:gd name="T45" fmla="*/ T44 w 5209"/>
                  <a:gd name="T46" fmla="+- 0 -1389 -1544"/>
                  <a:gd name="T47" fmla="*/ -1389 h 1026"/>
                  <a:gd name="T48" fmla="+- 0 12895 8834"/>
                  <a:gd name="T49" fmla="*/ T48 w 5209"/>
                  <a:gd name="T50" fmla="+- 0 -1424 -1544"/>
                  <a:gd name="T51" fmla="*/ -1424 h 1026"/>
                  <a:gd name="T52" fmla="+- 0 13103 8834"/>
                  <a:gd name="T53" fmla="*/ T52 w 5209"/>
                  <a:gd name="T54" fmla="+- 0 -1452 -1544"/>
                  <a:gd name="T55" fmla="*/ -1452 h 1026"/>
                  <a:gd name="T56" fmla="+- 0 13303 8834"/>
                  <a:gd name="T57" fmla="*/ T56 w 5209"/>
                  <a:gd name="T58" fmla="+- 0 -1480 -1544"/>
                  <a:gd name="T59" fmla="*/ -1480 h 1026"/>
                  <a:gd name="T60" fmla="+- 0 13501 8834"/>
                  <a:gd name="T61" fmla="*/ T60 w 5209"/>
                  <a:gd name="T62" fmla="+- 0 -1501 -1544"/>
                  <a:gd name="T63" fmla="*/ -1501 h 1026"/>
                  <a:gd name="T64" fmla="+- 0 13688 8834"/>
                  <a:gd name="T65" fmla="*/ T64 w 5209"/>
                  <a:gd name="T66" fmla="+- 0 -1519 -1544"/>
                  <a:gd name="T67" fmla="*/ -1519 h 1026"/>
                  <a:gd name="T68" fmla="+- 0 13869 8834"/>
                  <a:gd name="T69" fmla="*/ T68 w 5209"/>
                  <a:gd name="T70" fmla="+- 0 -1533 -1544"/>
                  <a:gd name="T71" fmla="*/ -1533 h 1026"/>
                  <a:gd name="T72" fmla="+- 0 14043 8834"/>
                  <a:gd name="T73" fmla="*/ T72 w 5209"/>
                  <a:gd name="T74" fmla="+- 0 -1544 -1544"/>
                  <a:gd name="T75" fmla="*/ -1544 h 10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209" h="1026">
                    <a:moveTo>
                      <a:pt x="0" y="1026"/>
                    </a:moveTo>
                    <a:lnTo>
                      <a:pt x="150" y="984"/>
                    </a:lnTo>
                    <a:lnTo>
                      <a:pt x="562" y="875"/>
                    </a:lnTo>
                    <a:lnTo>
                      <a:pt x="847" y="802"/>
                    </a:lnTo>
                    <a:lnTo>
                      <a:pt x="1175" y="721"/>
                    </a:lnTo>
                    <a:lnTo>
                      <a:pt x="1540" y="633"/>
                    </a:lnTo>
                    <a:lnTo>
                      <a:pt x="1932" y="538"/>
                    </a:lnTo>
                    <a:lnTo>
                      <a:pt x="2347" y="447"/>
                    </a:lnTo>
                    <a:lnTo>
                      <a:pt x="2772" y="355"/>
                    </a:lnTo>
                    <a:lnTo>
                      <a:pt x="3207" y="271"/>
                    </a:lnTo>
                    <a:lnTo>
                      <a:pt x="3639" y="190"/>
                    </a:lnTo>
                    <a:lnTo>
                      <a:pt x="3853" y="155"/>
                    </a:lnTo>
                    <a:lnTo>
                      <a:pt x="4061" y="120"/>
                    </a:lnTo>
                    <a:lnTo>
                      <a:pt x="4269" y="92"/>
                    </a:lnTo>
                    <a:lnTo>
                      <a:pt x="4469" y="64"/>
                    </a:lnTo>
                    <a:lnTo>
                      <a:pt x="4667" y="43"/>
                    </a:lnTo>
                    <a:lnTo>
                      <a:pt x="4854" y="25"/>
                    </a:lnTo>
                    <a:lnTo>
                      <a:pt x="5035" y="11"/>
                    </a:lnTo>
                    <a:lnTo>
                      <a:pt x="5209" y="0"/>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217" name="Group 303"/>
            <p:cNvGrpSpPr>
              <a:grpSpLocks/>
            </p:cNvGrpSpPr>
            <p:nvPr/>
          </p:nvGrpSpPr>
          <p:grpSpPr bwMode="auto">
            <a:xfrm>
              <a:off x="333" y="-1568"/>
              <a:ext cx="13738" cy="2094"/>
              <a:chOff x="333" y="-1568"/>
              <a:chExt cx="13738" cy="2094"/>
            </a:xfrm>
          </p:grpSpPr>
          <p:sp>
            <p:nvSpPr>
              <p:cNvPr id="2218" name="Freeform 305"/>
              <p:cNvSpPr>
                <a:spLocks/>
              </p:cNvSpPr>
              <p:nvPr/>
            </p:nvSpPr>
            <p:spPr bwMode="auto">
              <a:xfrm>
                <a:off x="333" y="-1568"/>
                <a:ext cx="13738" cy="2094"/>
              </a:xfrm>
              <a:custGeom>
                <a:avLst/>
                <a:gdLst>
                  <a:gd name="T0" fmla="+- 0 2784 333"/>
                  <a:gd name="T1" fmla="*/ T0 w 13738"/>
                  <a:gd name="T2" fmla="+- 0 -1568 -1568"/>
                  <a:gd name="T3" fmla="*/ -1568 h 2094"/>
                  <a:gd name="T4" fmla="+- 0 2542 333"/>
                  <a:gd name="T5" fmla="*/ T4 w 13738"/>
                  <a:gd name="T6" fmla="+- 0 -1568 -1568"/>
                  <a:gd name="T7" fmla="*/ -1568 h 2094"/>
                  <a:gd name="T8" fmla="+- 0 2315 333"/>
                  <a:gd name="T9" fmla="*/ T8 w 13738"/>
                  <a:gd name="T10" fmla="+- 0 -1561 -1568"/>
                  <a:gd name="T11" fmla="*/ -1561 h 2094"/>
                  <a:gd name="T12" fmla="+- 0 2100 333"/>
                  <a:gd name="T13" fmla="*/ T12 w 13738"/>
                  <a:gd name="T14" fmla="+- 0 -1551 -1568"/>
                  <a:gd name="T15" fmla="*/ -1551 h 2094"/>
                  <a:gd name="T16" fmla="+- 0 1711 333"/>
                  <a:gd name="T17" fmla="*/ T16 w 13738"/>
                  <a:gd name="T18" fmla="+- 0 -1516 -1568"/>
                  <a:gd name="T19" fmla="*/ -1516 h 2094"/>
                  <a:gd name="T20" fmla="+- 0 1533 333"/>
                  <a:gd name="T21" fmla="*/ T20 w 13738"/>
                  <a:gd name="T22" fmla="+- 0 -1491 -1568"/>
                  <a:gd name="T23" fmla="*/ -1491 h 2094"/>
                  <a:gd name="T24" fmla="+- 0 1373 333"/>
                  <a:gd name="T25" fmla="*/ T24 w 13738"/>
                  <a:gd name="T26" fmla="+- 0 -1466 -1568"/>
                  <a:gd name="T27" fmla="*/ -1466 h 2094"/>
                  <a:gd name="T28" fmla="+- 0 1222 333"/>
                  <a:gd name="T29" fmla="*/ T28 w 13738"/>
                  <a:gd name="T30" fmla="+- 0 -1438 -1568"/>
                  <a:gd name="T31" fmla="*/ -1438 h 2094"/>
                  <a:gd name="T32" fmla="+- 0 1088 333"/>
                  <a:gd name="T33" fmla="*/ T32 w 13738"/>
                  <a:gd name="T34" fmla="+- 0 -1407 -1568"/>
                  <a:gd name="T35" fmla="*/ -1407 h 2094"/>
                  <a:gd name="T36" fmla="+- 0 960 333"/>
                  <a:gd name="T37" fmla="*/ T36 w 13738"/>
                  <a:gd name="T38" fmla="+- 0 -1378 -1568"/>
                  <a:gd name="T39" fmla="*/ -1378 h 2094"/>
                  <a:gd name="T40" fmla="+- 0 850 333"/>
                  <a:gd name="T41" fmla="*/ T40 w 13738"/>
                  <a:gd name="T42" fmla="+- 0 -1347 -1568"/>
                  <a:gd name="T43" fmla="*/ -1347 h 2094"/>
                  <a:gd name="T44" fmla="+- 0 659 333"/>
                  <a:gd name="T45" fmla="*/ T44 w 13738"/>
                  <a:gd name="T46" fmla="+- 0 -1287 -1568"/>
                  <a:gd name="T47" fmla="*/ -1287 h 2094"/>
                  <a:gd name="T48" fmla="+- 0 581 333"/>
                  <a:gd name="T49" fmla="*/ T48 w 13738"/>
                  <a:gd name="T50" fmla="+- 0 -1259 -1568"/>
                  <a:gd name="T51" fmla="*/ -1259 h 2094"/>
                  <a:gd name="T52" fmla="+- 0 414 333"/>
                  <a:gd name="T53" fmla="*/ T52 w 13738"/>
                  <a:gd name="T54" fmla="+- 0 -1189 -1568"/>
                  <a:gd name="T55" fmla="*/ -1189 h 2094"/>
                  <a:gd name="T56" fmla="+- 0 333 333"/>
                  <a:gd name="T57" fmla="*/ T56 w 13738"/>
                  <a:gd name="T58" fmla="+- 0 -1147 -1568"/>
                  <a:gd name="T59" fmla="*/ -1147 h 2094"/>
                  <a:gd name="T60" fmla="+- 0 333 333"/>
                  <a:gd name="T61" fmla="*/ T60 w 13738"/>
                  <a:gd name="T62" fmla="+- 0 526 -1568"/>
                  <a:gd name="T63" fmla="*/ 526 h 2094"/>
                  <a:gd name="T64" fmla="+- 0 14064 333"/>
                  <a:gd name="T65" fmla="*/ T64 w 13738"/>
                  <a:gd name="T66" fmla="+- 0 526 -1568"/>
                  <a:gd name="T67" fmla="*/ 526 h 2094"/>
                  <a:gd name="T68" fmla="+- 0 14071 333"/>
                  <a:gd name="T69" fmla="*/ T68 w 13738"/>
                  <a:gd name="T70" fmla="+- 0 516 -1568"/>
                  <a:gd name="T71" fmla="*/ 516 h 2094"/>
                  <a:gd name="T72" fmla="+- 0 14071 333"/>
                  <a:gd name="T73" fmla="*/ T72 w 13738"/>
                  <a:gd name="T74" fmla="+- 0 -229 -1568"/>
                  <a:gd name="T75" fmla="*/ -229 h 2094"/>
                  <a:gd name="T76" fmla="+- 0 11644 333"/>
                  <a:gd name="T77" fmla="*/ T76 w 13738"/>
                  <a:gd name="T78" fmla="+- 0 -229 -1568"/>
                  <a:gd name="T79" fmla="*/ -229 h 2094"/>
                  <a:gd name="T80" fmla="+- 0 11426 333"/>
                  <a:gd name="T81" fmla="*/ T80 w 13738"/>
                  <a:gd name="T82" fmla="+- 0 -233 -1568"/>
                  <a:gd name="T83" fmla="*/ -233 h 2094"/>
                  <a:gd name="T84" fmla="+- 0 11198 333"/>
                  <a:gd name="T85" fmla="*/ T84 w 13738"/>
                  <a:gd name="T86" fmla="+- 0 -240 -1568"/>
                  <a:gd name="T87" fmla="*/ -240 h 2094"/>
                  <a:gd name="T88" fmla="+- 0 10963 333"/>
                  <a:gd name="T89" fmla="*/ T88 w 13738"/>
                  <a:gd name="T90" fmla="+- 0 -251 -1568"/>
                  <a:gd name="T91" fmla="*/ -251 h 2094"/>
                  <a:gd name="T92" fmla="+- 0 10719 333"/>
                  <a:gd name="T93" fmla="*/ T92 w 13738"/>
                  <a:gd name="T94" fmla="+- 0 -268 -1568"/>
                  <a:gd name="T95" fmla="*/ -268 h 2094"/>
                  <a:gd name="T96" fmla="+- 0 10192 333"/>
                  <a:gd name="T97" fmla="*/ T96 w 13738"/>
                  <a:gd name="T98" fmla="+- 0 -321 -1568"/>
                  <a:gd name="T99" fmla="*/ -321 h 2094"/>
                  <a:gd name="T100" fmla="+- 0 9626 333"/>
                  <a:gd name="T101" fmla="*/ T100 w 13738"/>
                  <a:gd name="T102" fmla="+- 0 -395 -1568"/>
                  <a:gd name="T103" fmla="*/ -395 h 2094"/>
                  <a:gd name="T104" fmla="+- 0 9324 333"/>
                  <a:gd name="T105" fmla="*/ T104 w 13738"/>
                  <a:gd name="T106" fmla="+- 0 -440 -1568"/>
                  <a:gd name="T107" fmla="*/ -440 h 2094"/>
                  <a:gd name="T108" fmla="+- 0 9009 333"/>
                  <a:gd name="T109" fmla="*/ T108 w 13738"/>
                  <a:gd name="T110" fmla="+- 0 -493 -1568"/>
                  <a:gd name="T111" fmla="*/ -493 h 2094"/>
                  <a:gd name="T112" fmla="+- 0 8684 333"/>
                  <a:gd name="T113" fmla="*/ T112 w 13738"/>
                  <a:gd name="T114" fmla="+- 0 -553 -1568"/>
                  <a:gd name="T115" fmla="*/ -553 h 2094"/>
                  <a:gd name="T116" fmla="+- 0 7990 333"/>
                  <a:gd name="T117" fmla="*/ T116 w 13738"/>
                  <a:gd name="T118" fmla="+- 0 -690 -1568"/>
                  <a:gd name="T119" fmla="*/ -690 h 2094"/>
                  <a:gd name="T120" fmla="+- 0 6847 333"/>
                  <a:gd name="T121" fmla="*/ T120 w 13738"/>
                  <a:gd name="T122" fmla="+- 0 -946 -1568"/>
                  <a:gd name="T123" fmla="*/ -946 h 2094"/>
                  <a:gd name="T124" fmla="+- 0 6025 333"/>
                  <a:gd name="T125" fmla="*/ T124 w 13738"/>
                  <a:gd name="T126" fmla="+- 0 -1147 -1568"/>
                  <a:gd name="T127" fmla="*/ -1147 h 2094"/>
                  <a:gd name="T128" fmla="+- 0 5251 333"/>
                  <a:gd name="T129" fmla="*/ T128 w 13738"/>
                  <a:gd name="T130" fmla="+- 0 -1308 -1568"/>
                  <a:gd name="T131" fmla="*/ -1308 h 2094"/>
                  <a:gd name="T132" fmla="+- 0 4889 333"/>
                  <a:gd name="T133" fmla="*/ T132 w 13738"/>
                  <a:gd name="T134" fmla="+- 0 -1371 -1568"/>
                  <a:gd name="T135" fmla="*/ -1371 h 2094"/>
                  <a:gd name="T136" fmla="+- 0 4544 333"/>
                  <a:gd name="T137" fmla="*/ T136 w 13738"/>
                  <a:gd name="T138" fmla="+- 0 -1424 -1568"/>
                  <a:gd name="T139" fmla="*/ -1424 h 2094"/>
                  <a:gd name="T140" fmla="+- 0 4212 333"/>
                  <a:gd name="T141" fmla="*/ T140 w 13738"/>
                  <a:gd name="T142" fmla="+- 0 -1470 -1568"/>
                  <a:gd name="T143" fmla="*/ -1470 h 2094"/>
                  <a:gd name="T144" fmla="+- 0 3897 333"/>
                  <a:gd name="T145" fmla="*/ T144 w 13738"/>
                  <a:gd name="T146" fmla="+- 0 -1505 -1568"/>
                  <a:gd name="T147" fmla="*/ -1505 h 2094"/>
                  <a:gd name="T148" fmla="+- 0 3598 333"/>
                  <a:gd name="T149" fmla="*/ T148 w 13738"/>
                  <a:gd name="T150" fmla="+- 0 -1533 -1568"/>
                  <a:gd name="T151" fmla="*/ -1533 h 2094"/>
                  <a:gd name="T152" fmla="+- 0 3042 333"/>
                  <a:gd name="T153" fmla="*/ T152 w 13738"/>
                  <a:gd name="T154" fmla="+- 0 -1565 -1568"/>
                  <a:gd name="T155" fmla="*/ -1565 h 2094"/>
                  <a:gd name="T156" fmla="+- 0 2784 333"/>
                  <a:gd name="T157" fmla="*/ T156 w 13738"/>
                  <a:gd name="T158" fmla="+- 0 -1568 -1568"/>
                  <a:gd name="T159" fmla="*/ -1568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3738" h="2094">
                    <a:moveTo>
                      <a:pt x="2451" y="0"/>
                    </a:moveTo>
                    <a:lnTo>
                      <a:pt x="2209" y="0"/>
                    </a:lnTo>
                    <a:lnTo>
                      <a:pt x="1982" y="7"/>
                    </a:lnTo>
                    <a:lnTo>
                      <a:pt x="1767" y="17"/>
                    </a:lnTo>
                    <a:lnTo>
                      <a:pt x="1378" y="52"/>
                    </a:lnTo>
                    <a:lnTo>
                      <a:pt x="1200" y="77"/>
                    </a:lnTo>
                    <a:lnTo>
                      <a:pt x="1040" y="102"/>
                    </a:lnTo>
                    <a:lnTo>
                      <a:pt x="889" y="130"/>
                    </a:lnTo>
                    <a:lnTo>
                      <a:pt x="755" y="161"/>
                    </a:lnTo>
                    <a:lnTo>
                      <a:pt x="627" y="190"/>
                    </a:lnTo>
                    <a:lnTo>
                      <a:pt x="517" y="221"/>
                    </a:lnTo>
                    <a:lnTo>
                      <a:pt x="326" y="281"/>
                    </a:lnTo>
                    <a:lnTo>
                      <a:pt x="248" y="309"/>
                    </a:lnTo>
                    <a:lnTo>
                      <a:pt x="81" y="379"/>
                    </a:lnTo>
                    <a:lnTo>
                      <a:pt x="0" y="421"/>
                    </a:lnTo>
                    <a:lnTo>
                      <a:pt x="0" y="2094"/>
                    </a:lnTo>
                    <a:lnTo>
                      <a:pt x="13731" y="2094"/>
                    </a:lnTo>
                    <a:lnTo>
                      <a:pt x="13738" y="2084"/>
                    </a:lnTo>
                    <a:lnTo>
                      <a:pt x="13738" y="1339"/>
                    </a:lnTo>
                    <a:lnTo>
                      <a:pt x="11311" y="1339"/>
                    </a:lnTo>
                    <a:lnTo>
                      <a:pt x="11093" y="1335"/>
                    </a:lnTo>
                    <a:lnTo>
                      <a:pt x="10865" y="1328"/>
                    </a:lnTo>
                    <a:lnTo>
                      <a:pt x="10630" y="1317"/>
                    </a:lnTo>
                    <a:lnTo>
                      <a:pt x="10386" y="1300"/>
                    </a:lnTo>
                    <a:lnTo>
                      <a:pt x="9859" y="1247"/>
                    </a:lnTo>
                    <a:lnTo>
                      <a:pt x="9293" y="1173"/>
                    </a:lnTo>
                    <a:lnTo>
                      <a:pt x="8991" y="1128"/>
                    </a:lnTo>
                    <a:lnTo>
                      <a:pt x="8676" y="1075"/>
                    </a:lnTo>
                    <a:lnTo>
                      <a:pt x="8351" y="1015"/>
                    </a:lnTo>
                    <a:lnTo>
                      <a:pt x="7657" y="878"/>
                    </a:lnTo>
                    <a:lnTo>
                      <a:pt x="6514" y="622"/>
                    </a:lnTo>
                    <a:lnTo>
                      <a:pt x="5692" y="421"/>
                    </a:lnTo>
                    <a:lnTo>
                      <a:pt x="4918" y="260"/>
                    </a:lnTo>
                    <a:lnTo>
                      <a:pt x="4556" y="197"/>
                    </a:lnTo>
                    <a:lnTo>
                      <a:pt x="4211" y="144"/>
                    </a:lnTo>
                    <a:lnTo>
                      <a:pt x="3879" y="98"/>
                    </a:lnTo>
                    <a:lnTo>
                      <a:pt x="3564" y="63"/>
                    </a:lnTo>
                    <a:lnTo>
                      <a:pt x="3265" y="35"/>
                    </a:lnTo>
                    <a:lnTo>
                      <a:pt x="2709" y="3"/>
                    </a:lnTo>
                    <a:lnTo>
                      <a:pt x="245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9" name="Freeform 304"/>
              <p:cNvSpPr>
                <a:spLocks/>
              </p:cNvSpPr>
              <p:nvPr/>
            </p:nvSpPr>
            <p:spPr bwMode="auto">
              <a:xfrm>
                <a:off x="333" y="-1568"/>
                <a:ext cx="13738" cy="2094"/>
              </a:xfrm>
              <a:custGeom>
                <a:avLst/>
                <a:gdLst>
                  <a:gd name="T0" fmla="+- 0 14071 333"/>
                  <a:gd name="T1" fmla="*/ T0 w 13738"/>
                  <a:gd name="T2" fmla="+- 0 -672 -1568"/>
                  <a:gd name="T3" fmla="*/ -672 h 2094"/>
                  <a:gd name="T4" fmla="+- 0 13937 333"/>
                  <a:gd name="T5" fmla="*/ T4 w 13738"/>
                  <a:gd name="T6" fmla="+- 0 -616 -1568"/>
                  <a:gd name="T7" fmla="*/ -616 h 2094"/>
                  <a:gd name="T8" fmla="+- 0 13809 333"/>
                  <a:gd name="T9" fmla="*/ T8 w 13738"/>
                  <a:gd name="T10" fmla="+- 0 -567 -1568"/>
                  <a:gd name="T11" fmla="*/ -567 h 2094"/>
                  <a:gd name="T12" fmla="+- 0 13675 333"/>
                  <a:gd name="T13" fmla="*/ T12 w 13738"/>
                  <a:gd name="T14" fmla="+- 0 -521 -1568"/>
                  <a:gd name="T15" fmla="*/ -521 h 2094"/>
                  <a:gd name="T16" fmla="+- 0 13397 333"/>
                  <a:gd name="T17" fmla="*/ T16 w 13738"/>
                  <a:gd name="T18" fmla="+- 0 -437 -1568"/>
                  <a:gd name="T19" fmla="*/ -437 h 2094"/>
                  <a:gd name="T20" fmla="+- 0 13250 333"/>
                  <a:gd name="T21" fmla="*/ T20 w 13738"/>
                  <a:gd name="T22" fmla="+- 0 -398 -1568"/>
                  <a:gd name="T23" fmla="*/ -398 h 2094"/>
                  <a:gd name="T24" fmla="+- 0 12941 333"/>
                  <a:gd name="T25" fmla="*/ T24 w 13738"/>
                  <a:gd name="T26" fmla="+- 0 -335 -1568"/>
                  <a:gd name="T27" fmla="*/ -335 h 2094"/>
                  <a:gd name="T28" fmla="+- 0 12777 333"/>
                  <a:gd name="T29" fmla="*/ T28 w 13738"/>
                  <a:gd name="T30" fmla="+- 0 -307 -1568"/>
                  <a:gd name="T31" fmla="*/ -307 h 2094"/>
                  <a:gd name="T32" fmla="+- 0 12428 333"/>
                  <a:gd name="T33" fmla="*/ T32 w 13738"/>
                  <a:gd name="T34" fmla="+- 0 -265 -1568"/>
                  <a:gd name="T35" fmla="*/ -265 h 2094"/>
                  <a:gd name="T36" fmla="+- 0 12053 333"/>
                  <a:gd name="T37" fmla="*/ T36 w 13738"/>
                  <a:gd name="T38" fmla="+- 0 -236 -1568"/>
                  <a:gd name="T39" fmla="*/ -236 h 2094"/>
                  <a:gd name="T40" fmla="+- 0 11852 333"/>
                  <a:gd name="T41" fmla="*/ T40 w 13738"/>
                  <a:gd name="T42" fmla="+- 0 -229 -1568"/>
                  <a:gd name="T43" fmla="*/ -229 h 2094"/>
                  <a:gd name="T44" fmla="+- 0 14071 333"/>
                  <a:gd name="T45" fmla="*/ T44 w 13738"/>
                  <a:gd name="T46" fmla="+- 0 -229 -1568"/>
                  <a:gd name="T47" fmla="*/ -229 h 2094"/>
                  <a:gd name="T48" fmla="+- 0 14071 333"/>
                  <a:gd name="T49" fmla="*/ T48 w 13738"/>
                  <a:gd name="T50" fmla="+- 0 -672 -1568"/>
                  <a:gd name="T51" fmla="*/ -672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3738" h="2094">
                    <a:moveTo>
                      <a:pt x="13738" y="896"/>
                    </a:moveTo>
                    <a:lnTo>
                      <a:pt x="13604" y="952"/>
                    </a:lnTo>
                    <a:lnTo>
                      <a:pt x="13476" y="1001"/>
                    </a:lnTo>
                    <a:lnTo>
                      <a:pt x="13342" y="1047"/>
                    </a:lnTo>
                    <a:lnTo>
                      <a:pt x="13064" y="1131"/>
                    </a:lnTo>
                    <a:lnTo>
                      <a:pt x="12917" y="1170"/>
                    </a:lnTo>
                    <a:lnTo>
                      <a:pt x="12608" y="1233"/>
                    </a:lnTo>
                    <a:lnTo>
                      <a:pt x="12444" y="1261"/>
                    </a:lnTo>
                    <a:lnTo>
                      <a:pt x="12095" y="1303"/>
                    </a:lnTo>
                    <a:lnTo>
                      <a:pt x="11720" y="1332"/>
                    </a:lnTo>
                    <a:lnTo>
                      <a:pt x="11519" y="1339"/>
                    </a:lnTo>
                    <a:lnTo>
                      <a:pt x="13738" y="1339"/>
                    </a:lnTo>
                    <a:lnTo>
                      <a:pt x="13738" y="89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2224" name="Group 297"/>
          <p:cNvGrpSpPr>
            <a:grpSpLocks/>
          </p:cNvGrpSpPr>
          <p:nvPr/>
        </p:nvGrpSpPr>
        <p:grpSpPr bwMode="auto">
          <a:xfrm>
            <a:off x="3763525" y="5135221"/>
            <a:ext cx="1962150" cy="1905000"/>
            <a:chOff x="5618" y="1666"/>
            <a:chExt cx="3091" cy="3001"/>
          </a:xfrm>
        </p:grpSpPr>
        <p:pic>
          <p:nvPicPr>
            <p:cNvPr id="2349" name="Picture 3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 y="3253"/>
              <a:ext cx="3091" cy="1414"/>
            </a:xfrm>
            <a:prstGeom prst="rect">
              <a:avLst/>
            </a:prstGeom>
            <a:noFill/>
            <a:extLst>
              <a:ext uri="{909E8E84-426E-40DD-AFC4-6F175D3DCCD1}">
                <a14:hiddenFill xmlns:a14="http://schemas.microsoft.com/office/drawing/2010/main">
                  <a:solidFill>
                    <a:srgbClr val="FFFFFF"/>
                  </a:solidFill>
                </a14:hiddenFill>
              </a:ext>
            </a:extLst>
          </p:spPr>
        </p:pic>
        <p:grpSp>
          <p:nvGrpSpPr>
            <p:cNvPr id="2225" name="Group 298"/>
            <p:cNvGrpSpPr>
              <a:grpSpLocks/>
            </p:cNvGrpSpPr>
            <p:nvPr/>
          </p:nvGrpSpPr>
          <p:grpSpPr bwMode="auto">
            <a:xfrm>
              <a:off x="5643" y="1667"/>
              <a:ext cx="3042" cy="1602"/>
              <a:chOff x="5643" y="1667"/>
              <a:chExt cx="3042" cy="1602"/>
            </a:xfrm>
          </p:grpSpPr>
          <p:sp>
            <p:nvSpPr>
              <p:cNvPr id="2226" name="Freeform 300"/>
              <p:cNvSpPr>
                <a:spLocks/>
              </p:cNvSpPr>
              <p:nvPr/>
            </p:nvSpPr>
            <p:spPr bwMode="auto">
              <a:xfrm>
                <a:off x="5643" y="1667"/>
                <a:ext cx="3042" cy="1602"/>
              </a:xfrm>
              <a:custGeom>
                <a:avLst/>
                <a:gdLst>
                  <a:gd name="T0" fmla="+- 0 8548 5643"/>
                  <a:gd name="T1" fmla="*/ T0 w 3042"/>
                  <a:gd name="T2" fmla="+- 0 1667 1667"/>
                  <a:gd name="T3" fmla="*/ 1667 h 1602"/>
                  <a:gd name="T4" fmla="+- 0 5764 5643"/>
                  <a:gd name="T5" fmla="*/ T4 w 3042"/>
                  <a:gd name="T6" fmla="+- 0 1668 1667"/>
                  <a:gd name="T7" fmla="*/ 1668 h 1602"/>
                  <a:gd name="T8" fmla="+- 0 5702 5643"/>
                  <a:gd name="T9" fmla="*/ T8 w 3042"/>
                  <a:gd name="T10" fmla="+- 0 1692 1667"/>
                  <a:gd name="T11" fmla="*/ 1692 h 1602"/>
                  <a:gd name="T12" fmla="+- 0 5659 5643"/>
                  <a:gd name="T13" fmla="*/ T12 w 3042"/>
                  <a:gd name="T14" fmla="+- 0 1740 1667"/>
                  <a:gd name="T15" fmla="*/ 1740 h 1602"/>
                  <a:gd name="T16" fmla="+- 0 5643 5643"/>
                  <a:gd name="T17" fmla="*/ T16 w 3042"/>
                  <a:gd name="T18" fmla="+- 0 1805 1667"/>
                  <a:gd name="T19" fmla="*/ 1805 h 1602"/>
                  <a:gd name="T20" fmla="+- 0 5644 5643"/>
                  <a:gd name="T21" fmla="*/ T20 w 3042"/>
                  <a:gd name="T22" fmla="+- 0 3148 1667"/>
                  <a:gd name="T23" fmla="*/ 3148 h 1602"/>
                  <a:gd name="T24" fmla="+- 0 5668 5643"/>
                  <a:gd name="T25" fmla="*/ T24 w 3042"/>
                  <a:gd name="T26" fmla="+- 0 3210 1667"/>
                  <a:gd name="T27" fmla="*/ 3210 h 1602"/>
                  <a:gd name="T28" fmla="+- 0 5716 5643"/>
                  <a:gd name="T29" fmla="*/ T28 w 3042"/>
                  <a:gd name="T30" fmla="+- 0 3253 1667"/>
                  <a:gd name="T31" fmla="*/ 3253 h 1602"/>
                  <a:gd name="T32" fmla="+- 0 5781 5643"/>
                  <a:gd name="T33" fmla="*/ T32 w 3042"/>
                  <a:gd name="T34" fmla="+- 0 3269 1667"/>
                  <a:gd name="T35" fmla="*/ 3269 h 1602"/>
                  <a:gd name="T36" fmla="+- 0 8564 5643"/>
                  <a:gd name="T37" fmla="*/ T36 w 3042"/>
                  <a:gd name="T38" fmla="+- 0 3268 1667"/>
                  <a:gd name="T39" fmla="*/ 3268 h 1602"/>
                  <a:gd name="T40" fmla="+- 0 8626 5643"/>
                  <a:gd name="T41" fmla="*/ T40 w 3042"/>
                  <a:gd name="T42" fmla="+- 0 3245 1667"/>
                  <a:gd name="T43" fmla="*/ 3245 h 1602"/>
                  <a:gd name="T44" fmla="+- 0 8669 5643"/>
                  <a:gd name="T45" fmla="*/ T44 w 3042"/>
                  <a:gd name="T46" fmla="+- 0 3196 1667"/>
                  <a:gd name="T47" fmla="*/ 3196 h 1602"/>
                  <a:gd name="T48" fmla="+- 0 8685 5643"/>
                  <a:gd name="T49" fmla="*/ T48 w 3042"/>
                  <a:gd name="T50" fmla="+- 0 3131 1667"/>
                  <a:gd name="T51" fmla="*/ 3131 h 1602"/>
                  <a:gd name="T52" fmla="+- 0 8684 5643"/>
                  <a:gd name="T53" fmla="*/ T52 w 3042"/>
                  <a:gd name="T54" fmla="+- 0 1788 1667"/>
                  <a:gd name="T55" fmla="*/ 1788 h 1602"/>
                  <a:gd name="T56" fmla="+- 0 8661 5643"/>
                  <a:gd name="T57" fmla="*/ T56 w 3042"/>
                  <a:gd name="T58" fmla="+- 0 1726 1667"/>
                  <a:gd name="T59" fmla="*/ 1726 h 1602"/>
                  <a:gd name="T60" fmla="+- 0 8612 5643"/>
                  <a:gd name="T61" fmla="*/ T60 w 3042"/>
                  <a:gd name="T62" fmla="+- 0 1683 1667"/>
                  <a:gd name="T63" fmla="*/ 1683 h 1602"/>
                  <a:gd name="T64" fmla="+- 0 8548 5643"/>
                  <a:gd name="T65" fmla="*/ T64 w 3042"/>
                  <a:gd name="T66" fmla="+- 0 1667 1667"/>
                  <a:gd name="T67" fmla="*/ 1667 h 160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042" h="1602">
                    <a:moveTo>
                      <a:pt x="2905" y="0"/>
                    </a:moveTo>
                    <a:lnTo>
                      <a:pt x="121" y="1"/>
                    </a:lnTo>
                    <a:lnTo>
                      <a:pt x="59" y="25"/>
                    </a:lnTo>
                    <a:lnTo>
                      <a:pt x="16" y="73"/>
                    </a:lnTo>
                    <a:lnTo>
                      <a:pt x="0" y="138"/>
                    </a:lnTo>
                    <a:lnTo>
                      <a:pt x="1" y="1481"/>
                    </a:lnTo>
                    <a:lnTo>
                      <a:pt x="25" y="1543"/>
                    </a:lnTo>
                    <a:lnTo>
                      <a:pt x="73" y="1586"/>
                    </a:lnTo>
                    <a:lnTo>
                      <a:pt x="138" y="1602"/>
                    </a:lnTo>
                    <a:lnTo>
                      <a:pt x="2921" y="1601"/>
                    </a:lnTo>
                    <a:lnTo>
                      <a:pt x="2983" y="1578"/>
                    </a:lnTo>
                    <a:lnTo>
                      <a:pt x="3026" y="1529"/>
                    </a:lnTo>
                    <a:lnTo>
                      <a:pt x="3042" y="1464"/>
                    </a:lnTo>
                    <a:lnTo>
                      <a:pt x="3041" y="121"/>
                    </a:lnTo>
                    <a:lnTo>
                      <a:pt x="3018" y="59"/>
                    </a:lnTo>
                    <a:lnTo>
                      <a:pt x="2969" y="16"/>
                    </a:lnTo>
                    <a:lnTo>
                      <a:pt x="2905" y="0"/>
                    </a:lnTo>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347" name="Picture 2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3" y="1667"/>
                <a:ext cx="3042" cy="1602"/>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344" name="Picture 29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5555858"/>
            <a:ext cx="1220153" cy="929386"/>
          </a:xfrm>
          <a:prstGeom prst="rect">
            <a:avLst/>
          </a:prstGeom>
          <a:noFill/>
          <a:extLst>
            <a:ext uri="{909E8E84-426E-40DD-AFC4-6F175D3DCCD1}">
              <a14:hiddenFill xmlns:a14="http://schemas.microsoft.com/office/drawing/2010/main">
                <a:solidFill>
                  <a:srgbClr val="FFFFFF"/>
                </a:solidFill>
              </a14:hiddenFill>
            </a:ext>
          </a:extLst>
        </p:spPr>
      </p:pic>
      <p:sp>
        <p:nvSpPr>
          <p:cNvPr id="2231" name="Rectangle 315"/>
          <p:cNvSpPr>
            <a:spLocks noChangeArrowheads="1"/>
          </p:cNvSpPr>
          <p:nvPr/>
        </p:nvSpPr>
        <p:spPr bwMode="auto">
          <a:xfrm>
            <a:off x="228917" y="281256"/>
            <a:ext cx="8891587" cy="185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5048" tIns="253920" rIns="88872"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300" b="1" i="0" u="none" strike="noStrike" cap="none" normalizeH="0" baseline="0" dirty="0" smtClean="0">
                <a:ln>
                  <a:noFill/>
                </a:ln>
                <a:solidFill>
                  <a:srgbClr val="FFFFFF"/>
                </a:solidFill>
                <a:effectLst/>
                <a:latin typeface="Candara" pitchFamily="34" charset="0"/>
                <a:ea typeface="Candara" pitchFamily="34" charset="0"/>
                <a:cs typeface="Candara" pitchFamily="34" charset="0"/>
              </a:rPr>
              <a:t>Home Ownership Alternatives</a:t>
            </a:r>
            <a:endParaRPr kumimoji="0" lang="en-US" sz="4300" b="0" i="0" u="none" strike="noStrike" cap="none" normalizeH="0" baseline="0" dirty="0" smtClean="0">
              <a:ln>
                <a:noFill/>
              </a:ln>
              <a:solidFill>
                <a:schemeClr val="tx1"/>
              </a:solidFill>
              <a:effectLst/>
              <a:latin typeface="Candara"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300" b="1" i="0" u="none" strike="noStrike" cap="none" normalizeH="0" baseline="0" dirty="0" smtClean="0">
                <a:ln>
                  <a:noFill/>
                </a:ln>
                <a:solidFill>
                  <a:srgbClr val="FFFFFF"/>
                </a:solidFill>
                <a:effectLst/>
                <a:latin typeface="Candara" pitchFamily="34" charset="0"/>
                <a:ea typeface="Candara" pitchFamily="34" charset="0"/>
                <a:cs typeface="Candara" pitchFamily="34" charset="0"/>
              </a:rPr>
              <a:t>Non-Profit Corporation</a:t>
            </a:r>
            <a:endParaRPr kumimoji="0" lang="en-US" sz="4300" b="0" i="0" u="none" strike="noStrike" cap="none" normalizeH="0" baseline="0" dirty="0" smtClean="0">
              <a:ln>
                <a:noFill/>
              </a:ln>
              <a:solidFill>
                <a:schemeClr val="tx1"/>
              </a:solidFill>
              <a:effectLst/>
              <a:latin typeface="Candar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32" name="Rectangle 316"/>
          <p:cNvSpPr>
            <a:spLocks noChangeArrowheads="1"/>
          </p:cNvSpPr>
          <p:nvPr/>
        </p:nvSpPr>
        <p:spPr bwMode="auto">
          <a:xfrm>
            <a:off x="380999" y="2544445"/>
            <a:ext cx="8382001"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ndara" pitchFamily="34" charset="0"/>
                <a:ea typeface="Candara" pitchFamily="34" charset="0"/>
                <a:cs typeface="Candara" pitchFamily="34" charset="0"/>
              </a:rPr>
              <a:t>Home Ownership Alternatives Non-Profit Corporation </a:t>
            </a:r>
            <a:r>
              <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rPr>
              <a:t>(“HOA”) is a non-profit financial corporation dedicated to making home ownership possible for modest income families.</a:t>
            </a:r>
            <a:endParaRPr kumimoji="0" lang="en-US" sz="2000" b="0" i="0" u="none" strike="noStrike" cap="none" normalizeH="0" baseline="0" dirty="0" smtClean="0">
              <a:ln>
                <a:noFill/>
              </a:ln>
              <a:solidFill>
                <a:schemeClr val="tx1"/>
              </a:solidFill>
              <a:effectLst/>
              <a:latin typeface="Candar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34" name="Rectangle 317"/>
          <p:cNvSpPr>
            <a:spLocks noChangeArrowheads="1"/>
          </p:cNvSpPr>
          <p:nvPr/>
        </p:nvSpPr>
        <p:spPr bwMode="auto">
          <a:xfrm>
            <a:off x="381001" y="3707880"/>
            <a:ext cx="8382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rPr>
              <a:t>This is accomplished through the HOA </a:t>
            </a:r>
            <a:r>
              <a:rPr kumimoji="0" lang="en-US" sz="2000" b="1" i="0" u="none" strike="noStrike" cap="none" normalizeH="0" baseline="0" dirty="0" smtClean="0">
                <a:ln>
                  <a:noFill/>
                </a:ln>
                <a:solidFill>
                  <a:schemeClr val="tx1"/>
                </a:solidFill>
                <a:effectLst/>
                <a:latin typeface="Candara" pitchFamily="34" charset="0"/>
                <a:ea typeface="Candara" pitchFamily="34" charset="0"/>
                <a:cs typeface="Candara" pitchFamily="34" charset="0"/>
              </a:rPr>
              <a:t>Shared Appreciation 2nd Mortgage </a:t>
            </a:r>
            <a:r>
              <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rPr>
              <a:t>which is administered through HOA Mortgage Services Inc. (“HOA-MSI”).</a:t>
            </a:r>
            <a:endParaRPr kumimoji="0" lang="en-US" sz="2000" b="0" i="0" u="none" strike="noStrike" cap="none" normalizeH="0" baseline="0" dirty="0" smtClean="0">
              <a:ln>
                <a:noFill/>
              </a:ln>
              <a:solidFill>
                <a:schemeClr val="tx1"/>
              </a:solidFill>
              <a:effectLst/>
              <a:latin typeface="Candar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ndara" pitchFamily="34" charset="0"/>
                <a:cs typeface="Arial" pitchFamily="34" charset="0"/>
              </a:rPr>
              <a:t>	</a:t>
            </a:r>
          </a:p>
        </p:txBody>
      </p:sp>
      <p:sp>
        <p:nvSpPr>
          <p:cNvPr id="2236" name="Rectangle 318"/>
          <p:cNvSpPr>
            <a:spLocks noChangeArrowheads="1"/>
          </p:cNvSpPr>
          <p:nvPr/>
        </p:nvSpPr>
        <p:spPr bwMode="auto">
          <a:xfrm>
            <a:off x="0" y="1209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r>
            <a:br>
              <a:rPr kumimoji="0" 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22"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912240"/>
            <a:ext cx="2560662" cy="48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958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146657" y="250825"/>
            <a:ext cx="8724900" cy="2781300"/>
            <a:chOff x="332" y="-4275"/>
            <a:chExt cx="13740" cy="4380"/>
          </a:xfrm>
        </p:grpSpPr>
        <p:pic>
          <p:nvPicPr>
            <p:cNvPr id="3091"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 y="-4275"/>
              <a:ext cx="13694" cy="388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17"/>
            <p:cNvGrpSpPr>
              <a:grpSpLocks/>
            </p:cNvGrpSpPr>
            <p:nvPr/>
          </p:nvGrpSpPr>
          <p:grpSpPr bwMode="auto">
            <a:xfrm>
              <a:off x="9524" y="-1762"/>
              <a:ext cx="4530" cy="1124"/>
              <a:chOff x="9524" y="-1762"/>
              <a:chExt cx="4530" cy="1124"/>
            </a:xfrm>
          </p:grpSpPr>
          <p:sp>
            <p:nvSpPr>
              <p:cNvPr id="15" name="Freeform 18"/>
              <p:cNvSpPr>
                <a:spLocks/>
              </p:cNvSpPr>
              <p:nvPr/>
            </p:nvSpPr>
            <p:spPr bwMode="auto">
              <a:xfrm>
                <a:off x="9524" y="-1762"/>
                <a:ext cx="4530" cy="1124"/>
              </a:xfrm>
              <a:custGeom>
                <a:avLst/>
                <a:gdLst>
                  <a:gd name="T0" fmla="+- 0 14053 9524"/>
                  <a:gd name="T1" fmla="*/ T0 w 4530"/>
                  <a:gd name="T2" fmla="+- 0 -1762 -1762"/>
                  <a:gd name="T3" fmla="*/ -1762 h 1124"/>
                  <a:gd name="T4" fmla="+- 0 14043 9524"/>
                  <a:gd name="T5" fmla="*/ T4 w 4530"/>
                  <a:gd name="T6" fmla="+- 0 -1762 -1762"/>
                  <a:gd name="T7" fmla="*/ -1762 h 1124"/>
                  <a:gd name="T8" fmla="+- 0 13852 9524"/>
                  <a:gd name="T9" fmla="*/ T8 w 4530"/>
                  <a:gd name="T10" fmla="+- 0 -1730 -1762"/>
                  <a:gd name="T11" fmla="*/ -1730 h 1124"/>
                  <a:gd name="T12" fmla="+- 0 13658 9524"/>
                  <a:gd name="T13" fmla="*/ T12 w 4530"/>
                  <a:gd name="T14" fmla="+- 0 -1695 -1762"/>
                  <a:gd name="T15" fmla="*/ -1695 h 1124"/>
                  <a:gd name="T16" fmla="+- 0 13257 9524"/>
                  <a:gd name="T17" fmla="*/ T16 w 4530"/>
                  <a:gd name="T18" fmla="+- 0 -1618 -1762"/>
                  <a:gd name="T19" fmla="*/ -1618 h 1124"/>
                  <a:gd name="T20" fmla="+- 0 12835 9524"/>
                  <a:gd name="T21" fmla="*/ T20 w 4530"/>
                  <a:gd name="T22" fmla="+- 0 -1527 -1762"/>
                  <a:gd name="T23" fmla="*/ -1527 h 1124"/>
                  <a:gd name="T24" fmla="+- 0 12393 9524"/>
                  <a:gd name="T25" fmla="*/ T24 w 4530"/>
                  <a:gd name="T26" fmla="+- 0 -1421 -1762"/>
                  <a:gd name="T27" fmla="*/ -1421 h 1124"/>
                  <a:gd name="T28" fmla="+- 0 11988 9524"/>
                  <a:gd name="T29" fmla="*/ T28 w 4530"/>
                  <a:gd name="T30" fmla="+- 0 -1319 -1762"/>
                  <a:gd name="T31" fmla="*/ -1319 h 1124"/>
                  <a:gd name="T32" fmla="+- 0 10849 9524"/>
                  <a:gd name="T33" fmla="*/ T32 w 4530"/>
                  <a:gd name="T34" fmla="+- 0 -1063 -1762"/>
                  <a:gd name="T35" fmla="*/ -1063 h 1124"/>
                  <a:gd name="T36" fmla="+- 0 10501 9524"/>
                  <a:gd name="T37" fmla="*/ T36 w 4530"/>
                  <a:gd name="T38" fmla="+- 0 -992 -1762"/>
                  <a:gd name="T39" fmla="*/ -992 h 1124"/>
                  <a:gd name="T40" fmla="+- 0 9838 9524"/>
                  <a:gd name="T41" fmla="*/ T40 w 4530"/>
                  <a:gd name="T42" fmla="+- 0 -869 -1762"/>
                  <a:gd name="T43" fmla="*/ -869 h 1124"/>
                  <a:gd name="T44" fmla="+- 0 9524 9524"/>
                  <a:gd name="T45" fmla="*/ T44 w 4530"/>
                  <a:gd name="T46" fmla="+- 0 -817 -1762"/>
                  <a:gd name="T47" fmla="*/ -817 h 1124"/>
                  <a:gd name="T48" fmla="+- 0 9949 9524"/>
                  <a:gd name="T49" fmla="*/ T48 w 4530"/>
                  <a:gd name="T50" fmla="+- 0 -757 -1762"/>
                  <a:gd name="T51" fmla="*/ -757 h 1124"/>
                  <a:gd name="T52" fmla="+- 0 10150 9524"/>
                  <a:gd name="T53" fmla="*/ T52 w 4530"/>
                  <a:gd name="T54" fmla="+- 0 -732 -1762"/>
                  <a:gd name="T55" fmla="*/ -732 h 1124"/>
                  <a:gd name="T56" fmla="+- 0 10538 9524"/>
                  <a:gd name="T57" fmla="*/ T56 w 4530"/>
                  <a:gd name="T58" fmla="+- 0 -690 -1762"/>
                  <a:gd name="T59" fmla="*/ -690 h 1124"/>
                  <a:gd name="T60" fmla="+- 0 10900 9524"/>
                  <a:gd name="T61" fmla="*/ T60 w 4530"/>
                  <a:gd name="T62" fmla="+- 0 -662 -1762"/>
                  <a:gd name="T63" fmla="*/ -662 h 1124"/>
                  <a:gd name="T64" fmla="+- 0 11074 9524"/>
                  <a:gd name="T65" fmla="*/ T64 w 4530"/>
                  <a:gd name="T66" fmla="+- 0 -652 -1762"/>
                  <a:gd name="T67" fmla="*/ -652 h 1124"/>
                  <a:gd name="T68" fmla="+- 0 11244 9524"/>
                  <a:gd name="T69" fmla="*/ T68 w 4530"/>
                  <a:gd name="T70" fmla="+- 0 -645 -1762"/>
                  <a:gd name="T71" fmla="*/ -645 h 1124"/>
                  <a:gd name="T72" fmla="+- 0 11566 9524"/>
                  <a:gd name="T73" fmla="*/ T72 w 4530"/>
                  <a:gd name="T74" fmla="+- 0 -638 -1762"/>
                  <a:gd name="T75" fmla="*/ -638 h 1124"/>
                  <a:gd name="T76" fmla="+- 0 11720 9524"/>
                  <a:gd name="T77" fmla="*/ T76 w 4530"/>
                  <a:gd name="T78" fmla="+- 0 -638 -1762"/>
                  <a:gd name="T79" fmla="*/ -638 h 1124"/>
                  <a:gd name="T80" fmla="+- 0 12018 9524"/>
                  <a:gd name="T81" fmla="*/ T80 w 4530"/>
                  <a:gd name="T82" fmla="+- 0 -645 -1762"/>
                  <a:gd name="T83" fmla="*/ -645 h 1124"/>
                  <a:gd name="T84" fmla="+- 0 12158 9524"/>
                  <a:gd name="T85" fmla="*/ T84 w 4530"/>
                  <a:gd name="T86" fmla="+- 0 -652 -1762"/>
                  <a:gd name="T87" fmla="*/ -652 h 1124"/>
                  <a:gd name="T88" fmla="+- 0 12426 9524"/>
                  <a:gd name="T89" fmla="*/ T88 w 4530"/>
                  <a:gd name="T90" fmla="+- 0 -673 -1762"/>
                  <a:gd name="T91" fmla="*/ -673 h 1124"/>
                  <a:gd name="T92" fmla="+- 0 12557 9524"/>
                  <a:gd name="T93" fmla="*/ T92 w 4530"/>
                  <a:gd name="T94" fmla="+- 0 -687 -1762"/>
                  <a:gd name="T95" fmla="*/ -687 h 1124"/>
                  <a:gd name="T96" fmla="+- 0 12805 9524"/>
                  <a:gd name="T97" fmla="*/ T96 w 4530"/>
                  <a:gd name="T98" fmla="+- 0 -722 -1762"/>
                  <a:gd name="T99" fmla="*/ -722 h 1124"/>
                  <a:gd name="T100" fmla="+- 0 13039 9524"/>
                  <a:gd name="T101" fmla="*/ T100 w 4530"/>
                  <a:gd name="T102" fmla="+- 0 -764 -1762"/>
                  <a:gd name="T103" fmla="*/ -764 h 1124"/>
                  <a:gd name="T104" fmla="+- 0 13260 9524"/>
                  <a:gd name="T105" fmla="*/ T104 w 4530"/>
                  <a:gd name="T106" fmla="+- 0 -813 -1762"/>
                  <a:gd name="T107" fmla="*/ -813 h 1124"/>
                  <a:gd name="T108" fmla="+- 0 13471 9524"/>
                  <a:gd name="T109" fmla="*/ T108 w 4530"/>
                  <a:gd name="T110" fmla="+- 0 -869 -1762"/>
                  <a:gd name="T111" fmla="*/ -869 h 1124"/>
                  <a:gd name="T112" fmla="+- 0 13672 9524"/>
                  <a:gd name="T113" fmla="*/ T112 w 4530"/>
                  <a:gd name="T114" fmla="+- 0 -933 -1762"/>
                  <a:gd name="T115" fmla="*/ -933 h 1124"/>
                  <a:gd name="T116" fmla="+- 0 13862 9524"/>
                  <a:gd name="T117" fmla="*/ T116 w 4530"/>
                  <a:gd name="T118" fmla="+- 0 -1003 -1762"/>
                  <a:gd name="T119" fmla="*/ -1003 h 1124"/>
                  <a:gd name="T120" fmla="+- 0 14047 9524"/>
                  <a:gd name="T121" fmla="*/ T120 w 4530"/>
                  <a:gd name="T122" fmla="+- 0 -1077 -1762"/>
                  <a:gd name="T123" fmla="*/ -1077 h 1124"/>
                  <a:gd name="T124" fmla="+- 0 14053 9524"/>
                  <a:gd name="T125" fmla="*/ T124 w 4530"/>
                  <a:gd name="T126" fmla="+- 0 -1080 -1762"/>
                  <a:gd name="T127" fmla="*/ -1080 h 1124"/>
                  <a:gd name="T128" fmla="+- 0 14053 9524"/>
                  <a:gd name="T129" fmla="*/ T128 w 4530"/>
                  <a:gd name="T130" fmla="+- 0 -1762 -1762"/>
                  <a:gd name="T131" fmla="*/ -1762 h 1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530" h="1124">
                    <a:moveTo>
                      <a:pt x="4529" y="0"/>
                    </a:moveTo>
                    <a:lnTo>
                      <a:pt x="4519" y="0"/>
                    </a:lnTo>
                    <a:lnTo>
                      <a:pt x="4328" y="32"/>
                    </a:lnTo>
                    <a:lnTo>
                      <a:pt x="4134" y="67"/>
                    </a:lnTo>
                    <a:lnTo>
                      <a:pt x="3733" y="144"/>
                    </a:lnTo>
                    <a:lnTo>
                      <a:pt x="3311" y="235"/>
                    </a:lnTo>
                    <a:lnTo>
                      <a:pt x="2869" y="341"/>
                    </a:lnTo>
                    <a:lnTo>
                      <a:pt x="2464" y="443"/>
                    </a:lnTo>
                    <a:lnTo>
                      <a:pt x="1325" y="699"/>
                    </a:lnTo>
                    <a:lnTo>
                      <a:pt x="977" y="770"/>
                    </a:lnTo>
                    <a:lnTo>
                      <a:pt x="314" y="893"/>
                    </a:lnTo>
                    <a:lnTo>
                      <a:pt x="0" y="945"/>
                    </a:lnTo>
                    <a:lnTo>
                      <a:pt x="425" y="1005"/>
                    </a:lnTo>
                    <a:lnTo>
                      <a:pt x="626" y="1030"/>
                    </a:lnTo>
                    <a:lnTo>
                      <a:pt x="1014" y="1072"/>
                    </a:lnTo>
                    <a:lnTo>
                      <a:pt x="1376" y="1100"/>
                    </a:lnTo>
                    <a:lnTo>
                      <a:pt x="1550" y="1110"/>
                    </a:lnTo>
                    <a:lnTo>
                      <a:pt x="1720" y="1117"/>
                    </a:lnTo>
                    <a:lnTo>
                      <a:pt x="2042" y="1124"/>
                    </a:lnTo>
                    <a:lnTo>
                      <a:pt x="2196" y="1124"/>
                    </a:lnTo>
                    <a:lnTo>
                      <a:pt x="2494" y="1117"/>
                    </a:lnTo>
                    <a:lnTo>
                      <a:pt x="2634" y="1110"/>
                    </a:lnTo>
                    <a:lnTo>
                      <a:pt x="2902" y="1089"/>
                    </a:lnTo>
                    <a:lnTo>
                      <a:pt x="3033" y="1075"/>
                    </a:lnTo>
                    <a:lnTo>
                      <a:pt x="3281" y="1040"/>
                    </a:lnTo>
                    <a:lnTo>
                      <a:pt x="3515" y="998"/>
                    </a:lnTo>
                    <a:lnTo>
                      <a:pt x="3736" y="949"/>
                    </a:lnTo>
                    <a:lnTo>
                      <a:pt x="3947" y="893"/>
                    </a:lnTo>
                    <a:lnTo>
                      <a:pt x="4148" y="829"/>
                    </a:lnTo>
                    <a:lnTo>
                      <a:pt x="4338" y="759"/>
                    </a:lnTo>
                    <a:lnTo>
                      <a:pt x="4523" y="685"/>
                    </a:lnTo>
                    <a:lnTo>
                      <a:pt x="4529" y="682"/>
                    </a:lnTo>
                    <a:lnTo>
                      <a:pt x="4529"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15"/>
            <p:cNvGrpSpPr>
              <a:grpSpLocks/>
            </p:cNvGrpSpPr>
            <p:nvPr/>
          </p:nvGrpSpPr>
          <p:grpSpPr bwMode="auto">
            <a:xfrm>
              <a:off x="4125" y="-1964"/>
              <a:ext cx="8731" cy="1339"/>
              <a:chOff x="4125" y="-1964"/>
              <a:chExt cx="8731" cy="1339"/>
            </a:xfrm>
          </p:grpSpPr>
          <p:sp>
            <p:nvSpPr>
              <p:cNvPr id="14" name="Freeform 16"/>
              <p:cNvSpPr>
                <a:spLocks/>
              </p:cNvSpPr>
              <p:nvPr/>
            </p:nvSpPr>
            <p:spPr bwMode="auto">
              <a:xfrm>
                <a:off x="4125" y="-1964"/>
                <a:ext cx="8731" cy="1339"/>
              </a:xfrm>
              <a:custGeom>
                <a:avLst/>
                <a:gdLst>
                  <a:gd name="T0" fmla="+- 0 5467 4125"/>
                  <a:gd name="T1" fmla="*/ T0 w 8731"/>
                  <a:gd name="T2" fmla="+- 0 -1964 -1964"/>
                  <a:gd name="T3" fmla="*/ -1964 h 1339"/>
                  <a:gd name="T4" fmla="+- 0 5203 4125"/>
                  <a:gd name="T5" fmla="*/ T4 w 8731"/>
                  <a:gd name="T6" fmla="+- 0 -1964 -1964"/>
                  <a:gd name="T7" fmla="*/ -1964 h 1339"/>
                  <a:gd name="T8" fmla="+- 0 4955 4125"/>
                  <a:gd name="T9" fmla="*/ T8 w 8731"/>
                  <a:gd name="T10" fmla="+- 0 -1957 -1964"/>
                  <a:gd name="T11" fmla="*/ -1957 h 1339"/>
                  <a:gd name="T12" fmla="+- 0 4724 4125"/>
                  <a:gd name="T13" fmla="*/ T12 w 8731"/>
                  <a:gd name="T14" fmla="+- 0 -1947 -1964"/>
                  <a:gd name="T15" fmla="*/ -1947 h 1339"/>
                  <a:gd name="T16" fmla="+- 0 4510 4125"/>
                  <a:gd name="T17" fmla="*/ T16 w 8731"/>
                  <a:gd name="T18" fmla="+- 0 -1929 -1964"/>
                  <a:gd name="T19" fmla="*/ -1929 h 1339"/>
                  <a:gd name="T20" fmla="+- 0 4309 4125"/>
                  <a:gd name="T21" fmla="*/ T20 w 8731"/>
                  <a:gd name="T22" fmla="+- 0 -1908 -1964"/>
                  <a:gd name="T23" fmla="*/ -1908 h 1339"/>
                  <a:gd name="T24" fmla="+- 0 4125 4125"/>
                  <a:gd name="T25" fmla="*/ T24 w 8731"/>
                  <a:gd name="T26" fmla="+- 0 -1880 -1964"/>
                  <a:gd name="T27" fmla="*/ -1880 h 1339"/>
                  <a:gd name="T28" fmla="+- 0 4651 4125"/>
                  <a:gd name="T29" fmla="*/ T28 w 8731"/>
                  <a:gd name="T30" fmla="+- 0 -1813 -1964"/>
                  <a:gd name="T31" fmla="*/ -1813 h 1339"/>
                  <a:gd name="T32" fmla="+- 0 5216 4125"/>
                  <a:gd name="T33" fmla="*/ T32 w 8731"/>
                  <a:gd name="T34" fmla="+- 0 -1718 -1964"/>
                  <a:gd name="T35" fmla="*/ -1718 h 1339"/>
                  <a:gd name="T36" fmla="+- 0 5822 4125"/>
                  <a:gd name="T37" fmla="*/ T36 w 8731"/>
                  <a:gd name="T38" fmla="+- 0 -1595 -1964"/>
                  <a:gd name="T39" fmla="*/ -1595 h 1339"/>
                  <a:gd name="T40" fmla="+- 0 6144 4125"/>
                  <a:gd name="T41" fmla="*/ T40 w 8731"/>
                  <a:gd name="T42" fmla="+- 0 -1525 -1964"/>
                  <a:gd name="T43" fmla="*/ -1525 h 1339"/>
                  <a:gd name="T44" fmla="+- 0 7064 4125"/>
                  <a:gd name="T45" fmla="*/ T44 w 8731"/>
                  <a:gd name="T46" fmla="+- 0 -1300 -1964"/>
                  <a:gd name="T47" fmla="*/ -1300 h 1339"/>
                  <a:gd name="T48" fmla="+- 0 8156 4125"/>
                  <a:gd name="T49" fmla="*/ T48 w 8731"/>
                  <a:gd name="T50" fmla="+- 0 -1057 -1964"/>
                  <a:gd name="T51" fmla="*/ -1057 h 1339"/>
                  <a:gd name="T52" fmla="+- 0 8414 4125"/>
                  <a:gd name="T53" fmla="*/ T52 w 8731"/>
                  <a:gd name="T54" fmla="+- 0 -1008 -1964"/>
                  <a:gd name="T55" fmla="*/ -1008 h 1339"/>
                  <a:gd name="T56" fmla="+- 0 8658 4125"/>
                  <a:gd name="T57" fmla="*/ T56 w 8731"/>
                  <a:gd name="T58" fmla="+- 0 -959 -1964"/>
                  <a:gd name="T59" fmla="*/ -959 h 1339"/>
                  <a:gd name="T60" fmla="+- 0 8899 4125"/>
                  <a:gd name="T61" fmla="*/ T60 w 8731"/>
                  <a:gd name="T62" fmla="+- 0 -913 -1964"/>
                  <a:gd name="T63" fmla="*/ -913 h 1339"/>
                  <a:gd name="T64" fmla="+- 0 9361 4125"/>
                  <a:gd name="T65" fmla="*/ T64 w 8731"/>
                  <a:gd name="T66" fmla="+- 0 -836 -1964"/>
                  <a:gd name="T67" fmla="*/ -836 h 1339"/>
                  <a:gd name="T68" fmla="+- 0 9582 4125"/>
                  <a:gd name="T69" fmla="*/ T68 w 8731"/>
                  <a:gd name="T70" fmla="+- 0 -801 -1964"/>
                  <a:gd name="T71" fmla="*/ -801 h 1339"/>
                  <a:gd name="T72" fmla="+- 0 10004 4125"/>
                  <a:gd name="T73" fmla="*/ T72 w 8731"/>
                  <a:gd name="T74" fmla="+- 0 -745 -1964"/>
                  <a:gd name="T75" fmla="*/ -745 h 1339"/>
                  <a:gd name="T76" fmla="+- 0 10402 4125"/>
                  <a:gd name="T77" fmla="*/ T76 w 8731"/>
                  <a:gd name="T78" fmla="+- 0 -696 -1964"/>
                  <a:gd name="T79" fmla="*/ -696 h 1339"/>
                  <a:gd name="T80" fmla="+- 0 10593 4125"/>
                  <a:gd name="T81" fmla="*/ T80 w 8731"/>
                  <a:gd name="T82" fmla="+- 0 -678 -1964"/>
                  <a:gd name="T83" fmla="*/ -678 h 1339"/>
                  <a:gd name="T84" fmla="+- 0 10955 4125"/>
                  <a:gd name="T85" fmla="*/ T84 w 8731"/>
                  <a:gd name="T86" fmla="+- 0 -650 -1964"/>
                  <a:gd name="T87" fmla="*/ -650 h 1339"/>
                  <a:gd name="T88" fmla="+- 0 11129 4125"/>
                  <a:gd name="T89" fmla="*/ T88 w 8731"/>
                  <a:gd name="T90" fmla="+- 0 -639 -1964"/>
                  <a:gd name="T91" fmla="*/ -639 h 1339"/>
                  <a:gd name="T92" fmla="+- 0 11464 4125"/>
                  <a:gd name="T93" fmla="*/ T92 w 8731"/>
                  <a:gd name="T94" fmla="+- 0 -625 -1964"/>
                  <a:gd name="T95" fmla="*/ -625 h 1339"/>
                  <a:gd name="T96" fmla="+- 0 11775 4125"/>
                  <a:gd name="T97" fmla="*/ T96 w 8731"/>
                  <a:gd name="T98" fmla="+- 0 -625 -1964"/>
                  <a:gd name="T99" fmla="*/ -625 h 1339"/>
                  <a:gd name="T100" fmla="+- 0 12070 4125"/>
                  <a:gd name="T101" fmla="*/ T100 w 8731"/>
                  <a:gd name="T102" fmla="+- 0 -632 -1964"/>
                  <a:gd name="T103" fmla="*/ -632 h 1339"/>
                  <a:gd name="T104" fmla="+- 0 12210 4125"/>
                  <a:gd name="T105" fmla="*/ T104 w 8731"/>
                  <a:gd name="T106" fmla="+- 0 -639 -1964"/>
                  <a:gd name="T107" fmla="*/ -639 h 1339"/>
                  <a:gd name="T108" fmla="+- 0 12348 4125"/>
                  <a:gd name="T109" fmla="*/ T108 w 8731"/>
                  <a:gd name="T110" fmla="+- 0 -650 -1964"/>
                  <a:gd name="T111" fmla="*/ -650 h 1339"/>
                  <a:gd name="T112" fmla="+- 0 12736 4125"/>
                  <a:gd name="T113" fmla="*/ T112 w 8731"/>
                  <a:gd name="T114" fmla="+- 0 -692 -1964"/>
                  <a:gd name="T115" fmla="*/ -692 h 1339"/>
                  <a:gd name="T116" fmla="+- 0 12856 4125"/>
                  <a:gd name="T117" fmla="*/ T116 w 8731"/>
                  <a:gd name="T118" fmla="+- 0 -710 -1964"/>
                  <a:gd name="T119" fmla="*/ -710 h 1339"/>
                  <a:gd name="T120" fmla="+- 0 12468 4125"/>
                  <a:gd name="T121" fmla="*/ T120 w 8731"/>
                  <a:gd name="T122" fmla="+- 0 -759 -1964"/>
                  <a:gd name="T123" fmla="*/ -759 h 1339"/>
                  <a:gd name="T124" fmla="+- 0 12056 4125"/>
                  <a:gd name="T125" fmla="*/ T124 w 8731"/>
                  <a:gd name="T126" fmla="+- 0 -819 -1964"/>
                  <a:gd name="T127" fmla="*/ -819 h 1339"/>
                  <a:gd name="T128" fmla="+- 0 11162 4125"/>
                  <a:gd name="T129" fmla="*/ T128 w 8731"/>
                  <a:gd name="T130" fmla="+- 0 -973 -1964"/>
                  <a:gd name="T131" fmla="*/ -973 h 1339"/>
                  <a:gd name="T132" fmla="+- 0 10165 4125"/>
                  <a:gd name="T133" fmla="*/ T132 w 8731"/>
                  <a:gd name="T134" fmla="+- 0 -1180 -1964"/>
                  <a:gd name="T135" fmla="*/ -1180 h 1339"/>
                  <a:gd name="T136" fmla="+- 0 8615 4125"/>
                  <a:gd name="T137" fmla="*/ T136 w 8731"/>
                  <a:gd name="T138" fmla="+- 0 -1549 -1964"/>
                  <a:gd name="T139" fmla="*/ -1549 h 1339"/>
                  <a:gd name="T140" fmla="+- 0 8193 4125"/>
                  <a:gd name="T141" fmla="*/ T140 w 8731"/>
                  <a:gd name="T142" fmla="+- 0 -1641 -1964"/>
                  <a:gd name="T143" fmla="*/ -1641 h 1339"/>
                  <a:gd name="T144" fmla="+- 0 7791 4125"/>
                  <a:gd name="T145" fmla="*/ T144 w 8731"/>
                  <a:gd name="T146" fmla="+- 0 -1718 -1964"/>
                  <a:gd name="T147" fmla="*/ -1718 h 1339"/>
                  <a:gd name="T148" fmla="+- 0 7597 4125"/>
                  <a:gd name="T149" fmla="*/ T148 w 8731"/>
                  <a:gd name="T150" fmla="+- 0 -1753 -1964"/>
                  <a:gd name="T151" fmla="*/ -1753 h 1339"/>
                  <a:gd name="T152" fmla="+- 0 7406 4125"/>
                  <a:gd name="T153" fmla="*/ T152 w 8731"/>
                  <a:gd name="T154" fmla="+- 0 -1785 -1964"/>
                  <a:gd name="T155" fmla="*/ -1785 h 1339"/>
                  <a:gd name="T156" fmla="+- 0 7222 4125"/>
                  <a:gd name="T157" fmla="*/ T156 w 8731"/>
                  <a:gd name="T158" fmla="+- 0 -1813 -1964"/>
                  <a:gd name="T159" fmla="*/ -1813 h 1339"/>
                  <a:gd name="T160" fmla="+- 0 6689 4125"/>
                  <a:gd name="T161" fmla="*/ T160 w 8731"/>
                  <a:gd name="T162" fmla="+- 0 -1883 -1964"/>
                  <a:gd name="T163" fmla="*/ -1883 h 1339"/>
                  <a:gd name="T164" fmla="+- 0 6358 4125"/>
                  <a:gd name="T165" fmla="*/ T164 w 8731"/>
                  <a:gd name="T166" fmla="+- 0 -1915 -1964"/>
                  <a:gd name="T167" fmla="*/ -1915 h 1339"/>
                  <a:gd name="T168" fmla="+- 0 6047 4125"/>
                  <a:gd name="T169" fmla="*/ T168 w 8731"/>
                  <a:gd name="T170" fmla="+- 0 -1939 -1964"/>
                  <a:gd name="T171" fmla="*/ -1939 h 1339"/>
                  <a:gd name="T172" fmla="+- 0 5749 4125"/>
                  <a:gd name="T173" fmla="*/ T172 w 8731"/>
                  <a:gd name="T174" fmla="+- 0 -1957 -1964"/>
                  <a:gd name="T175" fmla="*/ -1957 h 1339"/>
                  <a:gd name="T176" fmla="+- 0 5467 4125"/>
                  <a:gd name="T177" fmla="*/ T176 w 8731"/>
                  <a:gd name="T178" fmla="+- 0 -1964 -1964"/>
                  <a:gd name="T179" fmla="*/ -1964 h 13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8731" h="1339">
                    <a:moveTo>
                      <a:pt x="1342" y="0"/>
                    </a:moveTo>
                    <a:lnTo>
                      <a:pt x="1078" y="0"/>
                    </a:lnTo>
                    <a:lnTo>
                      <a:pt x="830" y="7"/>
                    </a:lnTo>
                    <a:lnTo>
                      <a:pt x="599" y="17"/>
                    </a:lnTo>
                    <a:lnTo>
                      <a:pt x="385" y="35"/>
                    </a:lnTo>
                    <a:lnTo>
                      <a:pt x="184" y="56"/>
                    </a:lnTo>
                    <a:lnTo>
                      <a:pt x="0" y="84"/>
                    </a:lnTo>
                    <a:lnTo>
                      <a:pt x="526" y="151"/>
                    </a:lnTo>
                    <a:lnTo>
                      <a:pt x="1091" y="246"/>
                    </a:lnTo>
                    <a:lnTo>
                      <a:pt x="1697" y="369"/>
                    </a:lnTo>
                    <a:lnTo>
                      <a:pt x="2019" y="439"/>
                    </a:lnTo>
                    <a:lnTo>
                      <a:pt x="2939" y="664"/>
                    </a:lnTo>
                    <a:lnTo>
                      <a:pt x="4031" y="907"/>
                    </a:lnTo>
                    <a:lnTo>
                      <a:pt x="4289" y="956"/>
                    </a:lnTo>
                    <a:lnTo>
                      <a:pt x="4533" y="1005"/>
                    </a:lnTo>
                    <a:lnTo>
                      <a:pt x="4774" y="1051"/>
                    </a:lnTo>
                    <a:lnTo>
                      <a:pt x="5236" y="1128"/>
                    </a:lnTo>
                    <a:lnTo>
                      <a:pt x="5457" y="1163"/>
                    </a:lnTo>
                    <a:lnTo>
                      <a:pt x="5879" y="1219"/>
                    </a:lnTo>
                    <a:lnTo>
                      <a:pt x="6277" y="1268"/>
                    </a:lnTo>
                    <a:lnTo>
                      <a:pt x="6468" y="1286"/>
                    </a:lnTo>
                    <a:lnTo>
                      <a:pt x="6830" y="1314"/>
                    </a:lnTo>
                    <a:lnTo>
                      <a:pt x="7004" y="1325"/>
                    </a:lnTo>
                    <a:lnTo>
                      <a:pt x="7339" y="1339"/>
                    </a:lnTo>
                    <a:lnTo>
                      <a:pt x="7650" y="1339"/>
                    </a:lnTo>
                    <a:lnTo>
                      <a:pt x="7945" y="1332"/>
                    </a:lnTo>
                    <a:lnTo>
                      <a:pt x="8085" y="1325"/>
                    </a:lnTo>
                    <a:lnTo>
                      <a:pt x="8223" y="1314"/>
                    </a:lnTo>
                    <a:lnTo>
                      <a:pt x="8611" y="1272"/>
                    </a:lnTo>
                    <a:lnTo>
                      <a:pt x="8731" y="1254"/>
                    </a:lnTo>
                    <a:lnTo>
                      <a:pt x="8343" y="1205"/>
                    </a:lnTo>
                    <a:lnTo>
                      <a:pt x="7931" y="1145"/>
                    </a:lnTo>
                    <a:lnTo>
                      <a:pt x="7037" y="991"/>
                    </a:lnTo>
                    <a:lnTo>
                      <a:pt x="6040" y="784"/>
                    </a:lnTo>
                    <a:lnTo>
                      <a:pt x="4490" y="415"/>
                    </a:lnTo>
                    <a:lnTo>
                      <a:pt x="4068" y="323"/>
                    </a:lnTo>
                    <a:lnTo>
                      <a:pt x="3666" y="246"/>
                    </a:lnTo>
                    <a:lnTo>
                      <a:pt x="3472" y="211"/>
                    </a:lnTo>
                    <a:lnTo>
                      <a:pt x="3281" y="179"/>
                    </a:lnTo>
                    <a:lnTo>
                      <a:pt x="3097" y="151"/>
                    </a:lnTo>
                    <a:lnTo>
                      <a:pt x="2564" y="81"/>
                    </a:lnTo>
                    <a:lnTo>
                      <a:pt x="2233" y="49"/>
                    </a:lnTo>
                    <a:lnTo>
                      <a:pt x="1922" y="25"/>
                    </a:lnTo>
                    <a:lnTo>
                      <a:pt x="1624" y="7"/>
                    </a:lnTo>
                    <a:lnTo>
                      <a:pt x="1342"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13"/>
            <p:cNvGrpSpPr>
              <a:grpSpLocks/>
            </p:cNvGrpSpPr>
            <p:nvPr/>
          </p:nvGrpSpPr>
          <p:grpSpPr bwMode="auto">
            <a:xfrm>
              <a:off x="4455" y="-1945"/>
              <a:ext cx="8611" cy="1219"/>
              <a:chOff x="4455" y="-1945"/>
              <a:chExt cx="8611" cy="1219"/>
            </a:xfrm>
          </p:grpSpPr>
          <p:sp>
            <p:nvSpPr>
              <p:cNvPr id="13" name="Freeform 14"/>
              <p:cNvSpPr>
                <a:spLocks/>
              </p:cNvSpPr>
              <p:nvPr/>
            </p:nvSpPr>
            <p:spPr bwMode="auto">
              <a:xfrm>
                <a:off x="4455" y="-1945"/>
                <a:ext cx="8611" cy="1219"/>
              </a:xfrm>
              <a:custGeom>
                <a:avLst/>
                <a:gdLst>
                  <a:gd name="T0" fmla="+- 0 4455 4455"/>
                  <a:gd name="T1" fmla="*/ T0 w 8611"/>
                  <a:gd name="T2" fmla="+- 0 -1822 -1945"/>
                  <a:gd name="T3" fmla="*/ -1822 h 1219"/>
                  <a:gd name="T4" fmla="+- 0 4485 4455"/>
                  <a:gd name="T5" fmla="*/ T4 w 8611"/>
                  <a:gd name="T6" fmla="+- 0 -1829 -1945"/>
                  <a:gd name="T7" fmla="*/ -1829 h 1219"/>
                  <a:gd name="T8" fmla="+- 0 4575 4455"/>
                  <a:gd name="T9" fmla="*/ T8 w 8611"/>
                  <a:gd name="T10" fmla="+- 0 -1846 -1945"/>
                  <a:gd name="T11" fmla="*/ -1846 h 1219"/>
                  <a:gd name="T12" fmla="+- 0 4729 4455"/>
                  <a:gd name="T13" fmla="*/ T12 w 8611"/>
                  <a:gd name="T14" fmla="+- 0 -1871 -1945"/>
                  <a:gd name="T15" fmla="*/ -1871 h 1219"/>
                  <a:gd name="T16" fmla="+- 0 4830 4455"/>
                  <a:gd name="T17" fmla="*/ T16 w 8611"/>
                  <a:gd name="T18" fmla="+- 0 -1885 -1945"/>
                  <a:gd name="T19" fmla="*/ -1885 h 1219"/>
                  <a:gd name="T20" fmla="+- 0 4947 4455"/>
                  <a:gd name="T21" fmla="*/ T20 w 8611"/>
                  <a:gd name="T22" fmla="+- 0 -1899 -1945"/>
                  <a:gd name="T23" fmla="*/ -1899 h 1219"/>
                  <a:gd name="T24" fmla="+- 0 5077 4455"/>
                  <a:gd name="T25" fmla="*/ T24 w 8611"/>
                  <a:gd name="T26" fmla="+- 0 -1910 -1945"/>
                  <a:gd name="T27" fmla="*/ -1910 h 1219"/>
                  <a:gd name="T28" fmla="+- 0 5228 4455"/>
                  <a:gd name="T29" fmla="*/ T28 w 8611"/>
                  <a:gd name="T30" fmla="+- 0 -1920 -1945"/>
                  <a:gd name="T31" fmla="*/ -1920 h 1219"/>
                  <a:gd name="T32" fmla="+- 0 5392 4455"/>
                  <a:gd name="T33" fmla="*/ T32 w 8611"/>
                  <a:gd name="T34" fmla="+- 0 -1931 -1945"/>
                  <a:gd name="T35" fmla="*/ -1931 h 1219"/>
                  <a:gd name="T36" fmla="+- 0 5576 4455"/>
                  <a:gd name="T37" fmla="*/ T36 w 8611"/>
                  <a:gd name="T38" fmla="+- 0 -1938 -1945"/>
                  <a:gd name="T39" fmla="*/ -1938 h 1219"/>
                  <a:gd name="T40" fmla="+- 0 5777 4455"/>
                  <a:gd name="T41" fmla="*/ T40 w 8611"/>
                  <a:gd name="T42" fmla="+- 0 -1941 -1945"/>
                  <a:gd name="T43" fmla="*/ -1941 h 1219"/>
                  <a:gd name="T44" fmla="+- 0 5995 4455"/>
                  <a:gd name="T45" fmla="*/ T44 w 8611"/>
                  <a:gd name="T46" fmla="+- 0 -1945 -1945"/>
                  <a:gd name="T47" fmla="*/ -1945 h 1219"/>
                  <a:gd name="T48" fmla="+- 0 6229 4455"/>
                  <a:gd name="T49" fmla="*/ T48 w 8611"/>
                  <a:gd name="T50" fmla="+- 0 -1941 -1945"/>
                  <a:gd name="T51" fmla="*/ -1941 h 1219"/>
                  <a:gd name="T52" fmla="+- 0 6480 4455"/>
                  <a:gd name="T53" fmla="*/ T52 w 8611"/>
                  <a:gd name="T54" fmla="+- 0 -1934 -1945"/>
                  <a:gd name="T55" fmla="*/ -1934 h 1219"/>
                  <a:gd name="T56" fmla="+- 0 6751 4455"/>
                  <a:gd name="T57" fmla="*/ T56 w 8611"/>
                  <a:gd name="T58" fmla="+- 0 -1920 -1945"/>
                  <a:gd name="T59" fmla="*/ -1920 h 1219"/>
                  <a:gd name="T60" fmla="+- 0 7039 4455"/>
                  <a:gd name="T61" fmla="*/ T60 w 8611"/>
                  <a:gd name="T62" fmla="+- 0 -1903 -1945"/>
                  <a:gd name="T63" fmla="*/ -1903 h 1219"/>
                  <a:gd name="T64" fmla="+- 0 7344 4455"/>
                  <a:gd name="T65" fmla="*/ T64 w 8611"/>
                  <a:gd name="T66" fmla="+- 0 -1874 -1945"/>
                  <a:gd name="T67" fmla="*/ -1874 h 1219"/>
                  <a:gd name="T68" fmla="+- 0 7669 4455"/>
                  <a:gd name="T69" fmla="*/ T68 w 8611"/>
                  <a:gd name="T70" fmla="+- 0 -1843 -1945"/>
                  <a:gd name="T71" fmla="*/ -1843 h 1219"/>
                  <a:gd name="T72" fmla="+- 0 8014 4455"/>
                  <a:gd name="T73" fmla="*/ T72 w 8611"/>
                  <a:gd name="T74" fmla="+- 0 -1804 -1945"/>
                  <a:gd name="T75" fmla="*/ -1804 h 1219"/>
                  <a:gd name="T76" fmla="+- 0 8375 4455"/>
                  <a:gd name="T77" fmla="*/ T76 w 8611"/>
                  <a:gd name="T78" fmla="+- 0 -1759 -1945"/>
                  <a:gd name="T79" fmla="*/ -1759 h 1219"/>
                  <a:gd name="T80" fmla="+- 0 8757 4455"/>
                  <a:gd name="T81" fmla="*/ T80 w 8611"/>
                  <a:gd name="T82" fmla="+- 0 -1702 -1945"/>
                  <a:gd name="T83" fmla="*/ -1702 h 1219"/>
                  <a:gd name="T84" fmla="+- 0 9155 4455"/>
                  <a:gd name="T85" fmla="*/ T84 w 8611"/>
                  <a:gd name="T86" fmla="+- 0 -1639 -1945"/>
                  <a:gd name="T87" fmla="*/ -1639 h 1219"/>
                  <a:gd name="T88" fmla="+- 0 9574 4455"/>
                  <a:gd name="T89" fmla="*/ T88 w 8611"/>
                  <a:gd name="T90" fmla="+- 0 -1565 -1945"/>
                  <a:gd name="T91" fmla="*/ -1565 h 1219"/>
                  <a:gd name="T92" fmla="+- 0 10012 4455"/>
                  <a:gd name="T93" fmla="*/ T92 w 8611"/>
                  <a:gd name="T94" fmla="+- 0 -1477 -1945"/>
                  <a:gd name="T95" fmla="*/ -1477 h 1219"/>
                  <a:gd name="T96" fmla="+- 0 10471 4455"/>
                  <a:gd name="T97" fmla="*/ T96 w 8611"/>
                  <a:gd name="T98" fmla="+- 0 -1383 -1945"/>
                  <a:gd name="T99" fmla="*/ -1383 h 1219"/>
                  <a:gd name="T100" fmla="+- 0 10950 4455"/>
                  <a:gd name="T101" fmla="*/ T100 w 8611"/>
                  <a:gd name="T102" fmla="+- 0 -1277 -1945"/>
                  <a:gd name="T103" fmla="*/ -1277 h 1219"/>
                  <a:gd name="T104" fmla="+- 0 11449 4455"/>
                  <a:gd name="T105" fmla="*/ T104 w 8611"/>
                  <a:gd name="T106" fmla="+- 0 -1158 -1945"/>
                  <a:gd name="T107" fmla="*/ -1158 h 1219"/>
                  <a:gd name="T108" fmla="+- 0 11968 4455"/>
                  <a:gd name="T109" fmla="*/ T108 w 8611"/>
                  <a:gd name="T110" fmla="+- 0 -1028 -1945"/>
                  <a:gd name="T111" fmla="*/ -1028 h 1219"/>
                  <a:gd name="T112" fmla="+- 0 12507 4455"/>
                  <a:gd name="T113" fmla="*/ T112 w 8611"/>
                  <a:gd name="T114" fmla="+- 0 -884 -1945"/>
                  <a:gd name="T115" fmla="*/ -884 h 1219"/>
                  <a:gd name="T116" fmla="+- 0 13066 4455"/>
                  <a:gd name="T117" fmla="*/ T116 w 8611"/>
                  <a:gd name="T118" fmla="+- 0 -725 -1945"/>
                  <a:gd name="T119" fmla="*/ -725 h 12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8611" h="1219">
                    <a:moveTo>
                      <a:pt x="0" y="123"/>
                    </a:moveTo>
                    <a:lnTo>
                      <a:pt x="30" y="116"/>
                    </a:lnTo>
                    <a:lnTo>
                      <a:pt x="120" y="99"/>
                    </a:lnTo>
                    <a:lnTo>
                      <a:pt x="274" y="74"/>
                    </a:lnTo>
                    <a:lnTo>
                      <a:pt x="375" y="60"/>
                    </a:lnTo>
                    <a:lnTo>
                      <a:pt x="492" y="46"/>
                    </a:lnTo>
                    <a:lnTo>
                      <a:pt x="622" y="35"/>
                    </a:lnTo>
                    <a:lnTo>
                      <a:pt x="773" y="25"/>
                    </a:lnTo>
                    <a:lnTo>
                      <a:pt x="937" y="14"/>
                    </a:lnTo>
                    <a:lnTo>
                      <a:pt x="1121" y="7"/>
                    </a:lnTo>
                    <a:lnTo>
                      <a:pt x="1322" y="4"/>
                    </a:lnTo>
                    <a:lnTo>
                      <a:pt x="1540" y="0"/>
                    </a:lnTo>
                    <a:lnTo>
                      <a:pt x="1774" y="4"/>
                    </a:lnTo>
                    <a:lnTo>
                      <a:pt x="2025" y="11"/>
                    </a:lnTo>
                    <a:lnTo>
                      <a:pt x="2296" y="25"/>
                    </a:lnTo>
                    <a:lnTo>
                      <a:pt x="2584" y="42"/>
                    </a:lnTo>
                    <a:lnTo>
                      <a:pt x="2889" y="71"/>
                    </a:lnTo>
                    <a:lnTo>
                      <a:pt x="3214" y="102"/>
                    </a:lnTo>
                    <a:lnTo>
                      <a:pt x="3559" y="141"/>
                    </a:lnTo>
                    <a:lnTo>
                      <a:pt x="3920" y="186"/>
                    </a:lnTo>
                    <a:lnTo>
                      <a:pt x="4302" y="243"/>
                    </a:lnTo>
                    <a:lnTo>
                      <a:pt x="4700" y="306"/>
                    </a:lnTo>
                    <a:lnTo>
                      <a:pt x="5119" y="380"/>
                    </a:lnTo>
                    <a:lnTo>
                      <a:pt x="5557" y="468"/>
                    </a:lnTo>
                    <a:lnTo>
                      <a:pt x="6016" y="562"/>
                    </a:lnTo>
                    <a:lnTo>
                      <a:pt x="6495" y="668"/>
                    </a:lnTo>
                    <a:lnTo>
                      <a:pt x="6994" y="787"/>
                    </a:lnTo>
                    <a:lnTo>
                      <a:pt x="7513" y="917"/>
                    </a:lnTo>
                    <a:lnTo>
                      <a:pt x="8052" y="1061"/>
                    </a:lnTo>
                    <a:lnTo>
                      <a:pt x="8611" y="1220"/>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11"/>
            <p:cNvGrpSpPr>
              <a:grpSpLocks/>
            </p:cNvGrpSpPr>
            <p:nvPr/>
          </p:nvGrpSpPr>
          <p:grpSpPr bwMode="auto">
            <a:xfrm>
              <a:off x="8834" y="-1966"/>
              <a:ext cx="5209" cy="1026"/>
              <a:chOff x="8834" y="-1966"/>
              <a:chExt cx="5209" cy="1026"/>
            </a:xfrm>
          </p:grpSpPr>
          <p:sp>
            <p:nvSpPr>
              <p:cNvPr id="12" name="Freeform 12"/>
              <p:cNvSpPr>
                <a:spLocks/>
              </p:cNvSpPr>
              <p:nvPr/>
            </p:nvSpPr>
            <p:spPr bwMode="auto">
              <a:xfrm>
                <a:off x="8834" y="-1966"/>
                <a:ext cx="5209" cy="1026"/>
              </a:xfrm>
              <a:custGeom>
                <a:avLst/>
                <a:gdLst>
                  <a:gd name="T0" fmla="+- 0 8834 8834"/>
                  <a:gd name="T1" fmla="*/ T0 w 5209"/>
                  <a:gd name="T2" fmla="+- 0 -940 -1966"/>
                  <a:gd name="T3" fmla="*/ -940 h 1026"/>
                  <a:gd name="T4" fmla="+- 0 8984 8834"/>
                  <a:gd name="T5" fmla="*/ T4 w 5209"/>
                  <a:gd name="T6" fmla="+- 0 -982 -1966"/>
                  <a:gd name="T7" fmla="*/ -982 h 1026"/>
                  <a:gd name="T8" fmla="+- 0 9396 8834"/>
                  <a:gd name="T9" fmla="*/ T8 w 5209"/>
                  <a:gd name="T10" fmla="+- 0 -1091 -1966"/>
                  <a:gd name="T11" fmla="*/ -1091 h 1026"/>
                  <a:gd name="T12" fmla="+- 0 9681 8834"/>
                  <a:gd name="T13" fmla="*/ T12 w 5209"/>
                  <a:gd name="T14" fmla="+- 0 -1165 -1966"/>
                  <a:gd name="T15" fmla="*/ -1165 h 1026"/>
                  <a:gd name="T16" fmla="+- 0 10009 8834"/>
                  <a:gd name="T17" fmla="*/ T16 w 5209"/>
                  <a:gd name="T18" fmla="+- 0 -1245 -1966"/>
                  <a:gd name="T19" fmla="*/ -1245 h 1026"/>
                  <a:gd name="T20" fmla="+- 0 10374 8834"/>
                  <a:gd name="T21" fmla="*/ T20 w 5209"/>
                  <a:gd name="T22" fmla="+- 0 -1333 -1966"/>
                  <a:gd name="T23" fmla="*/ -1333 h 1026"/>
                  <a:gd name="T24" fmla="+- 0 10766 8834"/>
                  <a:gd name="T25" fmla="*/ T24 w 5209"/>
                  <a:gd name="T26" fmla="+- 0 -1428 -1966"/>
                  <a:gd name="T27" fmla="*/ -1428 h 1026"/>
                  <a:gd name="T28" fmla="+- 0 11181 8834"/>
                  <a:gd name="T29" fmla="*/ T28 w 5209"/>
                  <a:gd name="T30" fmla="+- 0 -1520 -1966"/>
                  <a:gd name="T31" fmla="*/ -1520 h 1026"/>
                  <a:gd name="T32" fmla="+- 0 11606 8834"/>
                  <a:gd name="T33" fmla="*/ T32 w 5209"/>
                  <a:gd name="T34" fmla="+- 0 -1611 -1966"/>
                  <a:gd name="T35" fmla="*/ -1611 h 1026"/>
                  <a:gd name="T36" fmla="+- 0 12041 8834"/>
                  <a:gd name="T37" fmla="*/ T36 w 5209"/>
                  <a:gd name="T38" fmla="+- 0 -1695 -1966"/>
                  <a:gd name="T39" fmla="*/ -1695 h 1026"/>
                  <a:gd name="T40" fmla="+- 0 12473 8834"/>
                  <a:gd name="T41" fmla="*/ T40 w 5209"/>
                  <a:gd name="T42" fmla="+- 0 -1776 -1966"/>
                  <a:gd name="T43" fmla="*/ -1776 h 1026"/>
                  <a:gd name="T44" fmla="+- 0 12687 8834"/>
                  <a:gd name="T45" fmla="*/ T44 w 5209"/>
                  <a:gd name="T46" fmla="+- 0 -1811 -1966"/>
                  <a:gd name="T47" fmla="*/ -1811 h 1026"/>
                  <a:gd name="T48" fmla="+- 0 12895 8834"/>
                  <a:gd name="T49" fmla="*/ T48 w 5209"/>
                  <a:gd name="T50" fmla="+- 0 -1846 -1966"/>
                  <a:gd name="T51" fmla="*/ -1846 h 1026"/>
                  <a:gd name="T52" fmla="+- 0 13103 8834"/>
                  <a:gd name="T53" fmla="*/ T52 w 5209"/>
                  <a:gd name="T54" fmla="+- 0 -1874 -1966"/>
                  <a:gd name="T55" fmla="*/ -1874 h 1026"/>
                  <a:gd name="T56" fmla="+- 0 13303 8834"/>
                  <a:gd name="T57" fmla="*/ T56 w 5209"/>
                  <a:gd name="T58" fmla="+- 0 -1903 -1966"/>
                  <a:gd name="T59" fmla="*/ -1903 h 1026"/>
                  <a:gd name="T60" fmla="+- 0 13501 8834"/>
                  <a:gd name="T61" fmla="*/ T60 w 5209"/>
                  <a:gd name="T62" fmla="+- 0 -1924 -1966"/>
                  <a:gd name="T63" fmla="*/ -1924 h 1026"/>
                  <a:gd name="T64" fmla="+- 0 13688 8834"/>
                  <a:gd name="T65" fmla="*/ T64 w 5209"/>
                  <a:gd name="T66" fmla="+- 0 -1941 -1966"/>
                  <a:gd name="T67" fmla="*/ -1941 h 1026"/>
                  <a:gd name="T68" fmla="+- 0 13869 8834"/>
                  <a:gd name="T69" fmla="*/ T68 w 5209"/>
                  <a:gd name="T70" fmla="+- 0 -1955 -1966"/>
                  <a:gd name="T71" fmla="*/ -1955 h 1026"/>
                  <a:gd name="T72" fmla="+- 0 14043 8834"/>
                  <a:gd name="T73" fmla="*/ T72 w 5209"/>
                  <a:gd name="T74" fmla="+- 0 -1966 -1966"/>
                  <a:gd name="T75" fmla="*/ -1966 h 10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209" h="1026">
                    <a:moveTo>
                      <a:pt x="0" y="1026"/>
                    </a:moveTo>
                    <a:lnTo>
                      <a:pt x="150" y="984"/>
                    </a:lnTo>
                    <a:lnTo>
                      <a:pt x="562" y="875"/>
                    </a:lnTo>
                    <a:lnTo>
                      <a:pt x="847" y="801"/>
                    </a:lnTo>
                    <a:lnTo>
                      <a:pt x="1175" y="721"/>
                    </a:lnTo>
                    <a:lnTo>
                      <a:pt x="1540" y="633"/>
                    </a:lnTo>
                    <a:lnTo>
                      <a:pt x="1932" y="538"/>
                    </a:lnTo>
                    <a:lnTo>
                      <a:pt x="2347" y="446"/>
                    </a:lnTo>
                    <a:lnTo>
                      <a:pt x="2772" y="355"/>
                    </a:lnTo>
                    <a:lnTo>
                      <a:pt x="3207" y="271"/>
                    </a:lnTo>
                    <a:lnTo>
                      <a:pt x="3639" y="190"/>
                    </a:lnTo>
                    <a:lnTo>
                      <a:pt x="3853" y="155"/>
                    </a:lnTo>
                    <a:lnTo>
                      <a:pt x="4061" y="120"/>
                    </a:lnTo>
                    <a:lnTo>
                      <a:pt x="4269" y="92"/>
                    </a:lnTo>
                    <a:lnTo>
                      <a:pt x="4469" y="63"/>
                    </a:lnTo>
                    <a:lnTo>
                      <a:pt x="4667" y="42"/>
                    </a:lnTo>
                    <a:lnTo>
                      <a:pt x="4854" y="25"/>
                    </a:lnTo>
                    <a:lnTo>
                      <a:pt x="5035" y="11"/>
                    </a:lnTo>
                    <a:lnTo>
                      <a:pt x="5209" y="0"/>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a:grpSpLocks/>
            </p:cNvGrpSpPr>
            <p:nvPr/>
          </p:nvGrpSpPr>
          <p:grpSpPr bwMode="auto">
            <a:xfrm>
              <a:off x="333" y="-1990"/>
              <a:ext cx="13738" cy="2094"/>
              <a:chOff x="333" y="-1990"/>
              <a:chExt cx="13738" cy="2094"/>
            </a:xfrm>
          </p:grpSpPr>
          <p:sp>
            <p:nvSpPr>
              <p:cNvPr id="10" name="Freeform 10"/>
              <p:cNvSpPr>
                <a:spLocks/>
              </p:cNvSpPr>
              <p:nvPr/>
            </p:nvSpPr>
            <p:spPr bwMode="auto">
              <a:xfrm>
                <a:off x="333" y="-1990"/>
                <a:ext cx="13738" cy="2094"/>
              </a:xfrm>
              <a:custGeom>
                <a:avLst/>
                <a:gdLst>
                  <a:gd name="T0" fmla="+- 0 2784 333"/>
                  <a:gd name="T1" fmla="*/ T0 w 13738"/>
                  <a:gd name="T2" fmla="+- 0 -1990 -1990"/>
                  <a:gd name="T3" fmla="*/ -1990 h 2094"/>
                  <a:gd name="T4" fmla="+- 0 2542 333"/>
                  <a:gd name="T5" fmla="*/ T4 w 13738"/>
                  <a:gd name="T6" fmla="+- 0 -1990 -1990"/>
                  <a:gd name="T7" fmla="*/ -1990 h 2094"/>
                  <a:gd name="T8" fmla="+- 0 2315 333"/>
                  <a:gd name="T9" fmla="*/ T8 w 13738"/>
                  <a:gd name="T10" fmla="+- 0 -1983 -1990"/>
                  <a:gd name="T11" fmla="*/ -1983 h 2094"/>
                  <a:gd name="T12" fmla="+- 0 2100 333"/>
                  <a:gd name="T13" fmla="*/ T12 w 13738"/>
                  <a:gd name="T14" fmla="+- 0 -1973 -1990"/>
                  <a:gd name="T15" fmla="*/ -1973 h 2094"/>
                  <a:gd name="T16" fmla="+- 0 1711 333"/>
                  <a:gd name="T17" fmla="*/ T16 w 13738"/>
                  <a:gd name="T18" fmla="+- 0 -1938 -1990"/>
                  <a:gd name="T19" fmla="*/ -1938 h 2094"/>
                  <a:gd name="T20" fmla="+- 0 1533 333"/>
                  <a:gd name="T21" fmla="*/ T20 w 13738"/>
                  <a:gd name="T22" fmla="+- 0 -1913 -1990"/>
                  <a:gd name="T23" fmla="*/ -1913 h 2094"/>
                  <a:gd name="T24" fmla="+- 0 1373 333"/>
                  <a:gd name="T25" fmla="*/ T24 w 13738"/>
                  <a:gd name="T26" fmla="+- 0 -1889 -1990"/>
                  <a:gd name="T27" fmla="*/ -1889 h 2094"/>
                  <a:gd name="T28" fmla="+- 0 1222 333"/>
                  <a:gd name="T29" fmla="*/ T28 w 13738"/>
                  <a:gd name="T30" fmla="+- 0 -1860 -1990"/>
                  <a:gd name="T31" fmla="*/ -1860 h 2094"/>
                  <a:gd name="T32" fmla="+- 0 1088 333"/>
                  <a:gd name="T33" fmla="*/ T32 w 13738"/>
                  <a:gd name="T34" fmla="+- 0 -1829 -1990"/>
                  <a:gd name="T35" fmla="*/ -1829 h 2094"/>
                  <a:gd name="T36" fmla="+- 0 960 333"/>
                  <a:gd name="T37" fmla="*/ T36 w 13738"/>
                  <a:gd name="T38" fmla="+- 0 -1801 -1990"/>
                  <a:gd name="T39" fmla="*/ -1801 h 2094"/>
                  <a:gd name="T40" fmla="+- 0 850 333"/>
                  <a:gd name="T41" fmla="*/ T40 w 13738"/>
                  <a:gd name="T42" fmla="+- 0 -1769 -1990"/>
                  <a:gd name="T43" fmla="*/ -1769 h 2094"/>
                  <a:gd name="T44" fmla="+- 0 659 333"/>
                  <a:gd name="T45" fmla="*/ T44 w 13738"/>
                  <a:gd name="T46" fmla="+- 0 -1709 -1990"/>
                  <a:gd name="T47" fmla="*/ -1709 h 2094"/>
                  <a:gd name="T48" fmla="+- 0 581 333"/>
                  <a:gd name="T49" fmla="*/ T48 w 13738"/>
                  <a:gd name="T50" fmla="+- 0 -1681 -1990"/>
                  <a:gd name="T51" fmla="*/ -1681 h 2094"/>
                  <a:gd name="T52" fmla="+- 0 414 333"/>
                  <a:gd name="T53" fmla="*/ T52 w 13738"/>
                  <a:gd name="T54" fmla="+- 0 -1611 -1990"/>
                  <a:gd name="T55" fmla="*/ -1611 h 2094"/>
                  <a:gd name="T56" fmla="+- 0 333 333"/>
                  <a:gd name="T57" fmla="*/ T56 w 13738"/>
                  <a:gd name="T58" fmla="+- 0 -1569 -1990"/>
                  <a:gd name="T59" fmla="*/ -1569 h 2094"/>
                  <a:gd name="T60" fmla="+- 0 333 333"/>
                  <a:gd name="T61" fmla="*/ T60 w 13738"/>
                  <a:gd name="T62" fmla="+- 0 104 -1990"/>
                  <a:gd name="T63" fmla="*/ 104 h 2094"/>
                  <a:gd name="T64" fmla="+- 0 14064 333"/>
                  <a:gd name="T65" fmla="*/ T64 w 13738"/>
                  <a:gd name="T66" fmla="+- 0 104 -1990"/>
                  <a:gd name="T67" fmla="*/ 104 h 2094"/>
                  <a:gd name="T68" fmla="+- 0 14071 333"/>
                  <a:gd name="T69" fmla="*/ T68 w 13738"/>
                  <a:gd name="T70" fmla="+- 0 93 -1990"/>
                  <a:gd name="T71" fmla="*/ 93 h 2094"/>
                  <a:gd name="T72" fmla="+- 0 14071 333"/>
                  <a:gd name="T73" fmla="*/ T72 w 13738"/>
                  <a:gd name="T74" fmla="+- 0 -652 -1990"/>
                  <a:gd name="T75" fmla="*/ -652 h 2094"/>
                  <a:gd name="T76" fmla="+- 0 11644 333"/>
                  <a:gd name="T77" fmla="*/ T76 w 13738"/>
                  <a:gd name="T78" fmla="+- 0 -652 -1990"/>
                  <a:gd name="T79" fmla="*/ -652 h 2094"/>
                  <a:gd name="T80" fmla="+- 0 11426 333"/>
                  <a:gd name="T81" fmla="*/ T80 w 13738"/>
                  <a:gd name="T82" fmla="+- 0 -655 -1990"/>
                  <a:gd name="T83" fmla="*/ -655 h 2094"/>
                  <a:gd name="T84" fmla="+- 0 11198 333"/>
                  <a:gd name="T85" fmla="*/ T84 w 13738"/>
                  <a:gd name="T86" fmla="+- 0 -662 -1990"/>
                  <a:gd name="T87" fmla="*/ -662 h 2094"/>
                  <a:gd name="T88" fmla="+- 0 10963 333"/>
                  <a:gd name="T89" fmla="*/ T88 w 13738"/>
                  <a:gd name="T90" fmla="+- 0 -673 -1990"/>
                  <a:gd name="T91" fmla="*/ -673 h 2094"/>
                  <a:gd name="T92" fmla="+- 0 10719 333"/>
                  <a:gd name="T93" fmla="*/ T92 w 13738"/>
                  <a:gd name="T94" fmla="+- 0 -690 -1990"/>
                  <a:gd name="T95" fmla="*/ -690 h 2094"/>
                  <a:gd name="T96" fmla="+- 0 10192 333"/>
                  <a:gd name="T97" fmla="*/ T96 w 13738"/>
                  <a:gd name="T98" fmla="+- 0 -743 -1990"/>
                  <a:gd name="T99" fmla="*/ -743 h 2094"/>
                  <a:gd name="T100" fmla="+- 0 9626 333"/>
                  <a:gd name="T101" fmla="*/ T100 w 13738"/>
                  <a:gd name="T102" fmla="+- 0 -817 -1990"/>
                  <a:gd name="T103" fmla="*/ -817 h 2094"/>
                  <a:gd name="T104" fmla="+- 0 9324 333"/>
                  <a:gd name="T105" fmla="*/ T104 w 13738"/>
                  <a:gd name="T106" fmla="+- 0 -862 -1990"/>
                  <a:gd name="T107" fmla="*/ -862 h 2094"/>
                  <a:gd name="T108" fmla="+- 0 9009 333"/>
                  <a:gd name="T109" fmla="*/ T108 w 13738"/>
                  <a:gd name="T110" fmla="+- 0 -915 -1990"/>
                  <a:gd name="T111" fmla="*/ -915 h 2094"/>
                  <a:gd name="T112" fmla="+- 0 8684 333"/>
                  <a:gd name="T113" fmla="*/ T112 w 13738"/>
                  <a:gd name="T114" fmla="+- 0 -975 -1990"/>
                  <a:gd name="T115" fmla="*/ -975 h 2094"/>
                  <a:gd name="T116" fmla="+- 0 7990 333"/>
                  <a:gd name="T117" fmla="*/ T116 w 13738"/>
                  <a:gd name="T118" fmla="+- 0 -1112 -1990"/>
                  <a:gd name="T119" fmla="*/ -1112 h 2094"/>
                  <a:gd name="T120" fmla="+- 0 6847 333"/>
                  <a:gd name="T121" fmla="*/ T120 w 13738"/>
                  <a:gd name="T122" fmla="+- 0 -1368 -1990"/>
                  <a:gd name="T123" fmla="*/ -1368 h 2094"/>
                  <a:gd name="T124" fmla="+- 0 6025 333"/>
                  <a:gd name="T125" fmla="*/ T124 w 13738"/>
                  <a:gd name="T126" fmla="+- 0 -1569 -1990"/>
                  <a:gd name="T127" fmla="*/ -1569 h 2094"/>
                  <a:gd name="T128" fmla="+- 0 5251 333"/>
                  <a:gd name="T129" fmla="*/ T128 w 13738"/>
                  <a:gd name="T130" fmla="+- 0 -1730 -1990"/>
                  <a:gd name="T131" fmla="*/ -1730 h 2094"/>
                  <a:gd name="T132" fmla="+- 0 4889 333"/>
                  <a:gd name="T133" fmla="*/ T132 w 13738"/>
                  <a:gd name="T134" fmla="+- 0 -1794 -1990"/>
                  <a:gd name="T135" fmla="*/ -1794 h 2094"/>
                  <a:gd name="T136" fmla="+- 0 4544 333"/>
                  <a:gd name="T137" fmla="*/ T136 w 13738"/>
                  <a:gd name="T138" fmla="+- 0 -1846 -1990"/>
                  <a:gd name="T139" fmla="*/ -1846 h 2094"/>
                  <a:gd name="T140" fmla="+- 0 4212 333"/>
                  <a:gd name="T141" fmla="*/ T140 w 13738"/>
                  <a:gd name="T142" fmla="+- 0 -1892 -1990"/>
                  <a:gd name="T143" fmla="*/ -1892 h 2094"/>
                  <a:gd name="T144" fmla="+- 0 3897 333"/>
                  <a:gd name="T145" fmla="*/ T144 w 13738"/>
                  <a:gd name="T146" fmla="+- 0 -1927 -1990"/>
                  <a:gd name="T147" fmla="*/ -1927 h 2094"/>
                  <a:gd name="T148" fmla="+- 0 3598 333"/>
                  <a:gd name="T149" fmla="*/ T148 w 13738"/>
                  <a:gd name="T150" fmla="+- 0 -1955 -1990"/>
                  <a:gd name="T151" fmla="*/ -1955 h 2094"/>
                  <a:gd name="T152" fmla="+- 0 3042 333"/>
                  <a:gd name="T153" fmla="*/ T152 w 13738"/>
                  <a:gd name="T154" fmla="+- 0 -1987 -1990"/>
                  <a:gd name="T155" fmla="*/ -1987 h 2094"/>
                  <a:gd name="T156" fmla="+- 0 2784 333"/>
                  <a:gd name="T157" fmla="*/ T156 w 13738"/>
                  <a:gd name="T158" fmla="+- 0 -1990 -1990"/>
                  <a:gd name="T159" fmla="*/ -1990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3738" h="2094">
                    <a:moveTo>
                      <a:pt x="2451" y="0"/>
                    </a:moveTo>
                    <a:lnTo>
                      <a:pt x="2209" y="0"/>
                    </a:lnTo>
                    <a:lnTo>
                      <a:pt x="1982" y="7"/>
                    </a:lnTo>
                    <a:lnTo>
                      <a:pt x="1767" y="17"/>
                    </a:lnTo>
                    <a:lnTo>
                      <a:pt x="1378" y="52"/>
                    </a:lnTo>
                    <a:lnTo>
                      <a:pt x="1200" y="77"/>
                    </a:lnTo>
                    <a:lnTo>
                      <a:pt x="1040" y="101"/>
                    </a:lnTo>
                    <a:lnTo>
                      <a:pt x="889" y="130"/>
                    </a:lnTo>
                    <a:lnTo>
                      <a:pt x="755" y="161"/>
                    </a:lnTo>
                    <a:lnTo>
                      <a:pt x="627" y="189"/>
                    </a:lnTo>
                    <a:lnTo>
                      <a:pt x="517" y="221"/>
                    </a:lnTo>
                    <a:lnTo>
                      <a:pt x="326" y="281"/>
                    </a:lnTo>
                    <a:lnTo>
                      <a:pt x="248" y="309"/>
                    </a:lnTo>
                    <a:lnTo>
                      <a:pt x="81" y="379"/>
                    </a:lnTo>
                    <a:lnTo>
                      <a:pt x="0" y="421"/>
                    </a:lnTo>
                    <a:lnTo>
                      <a:pt x="0" y="2094"/>
                    </a:lnTo>
                    <a:lnTo>
                      <a:pt x="13731" y="2094"/>
                    </a:lnTo>
                    <a:lnTo>
                      <a:pt x="13738" y="2083"/>
                    </a:lnTo>
                    <a:lnTo>
                      <a:pt x="13738" y="1338"/>
                    </a:lnTo>
                    <a:lnTo>
                      <a:pt x="11311" y="1338"/>
                    </a:lnTo>
                    <a:lnTo>
                      <a:pt x="11093" y="1335"/>
                    </a:lnTo>
                    <a:lnTo>
                      <a:pt x="10865" y="1328"/>
                    </a:lnTo>
                    <a:lnTo>
                      <a:pt x="10630" y="1317"/>
                    </a:lnTo>
                    <a:lnTo>
                      <a:pt x="10386" y="1300"/>
                    </a:lnTo>
                    <a:lnTo>
                      <a:pt x="9859" y="1247"/>
                    </a:lnTo>
                    <a:lnTo>
                      <a:pt x="9293" y="1173"/>
                    </a:lnTo>
                    <a:lnTo>
                      <a:pt x="8991" y="1128"/>
                    </a:lnTo>
                    <a:lnTo>
                      <a:pt x="8676" y="1075"/>
                    </a:lnTo>
                    <a:lnTo>
                      <a:pt x="8351" y="1015"/>
                    </a:lnTo>
                    <a:lnTo>
                      <a:pt x="7657" y="878"/>
                    </a:lnTo>
                    <a:lnTo>
                      <a:pt x="6514" y="622"/>
                    </a:lnTo>
                    <a:lnTo>
                      <a:pt x="5692" y="421"/>
                    </a:lnTo>
                    <a:lnTo>
                      <a:pt x="4918" y="260"/>
                    </a:lnTo>
                    <a:lnTo>
                      <a:pt x="4556" y="196"/>
                    </a:lnTo>
                    <a:lnTo>
                      <a:pt x="4211" y="144"/>
                    </a:lnTo>
                    <a:lnTo>
                      <a:pt x="3879" y="98"/>
                    </a:lnTo>
                    <a:lnTo>
                      <a:pt x="3564" y="63"/>
                    </a:lnTo>
                    <a:lnTo>
                      <a:pt x="3265" y="35"/>
                    </a:lnTo>
                    <a:lnTo>
                      <a:pt x="2709" y="3"/>
                    </a:lnTo>
                    <a:lnTo>
                      <a:pt x="245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p:nvSpPr>
            <p:spPr bwMode="auto">
              <a:xfrm>
                <a:off x="333" y="-1990"/>
                <a:ext cx="13738" cy="2094"/>
              </a:xfrm>
              <a:custGeom>
                <a:avLst/>
                <a:gdLst>
                  <a:gd name="T0" fmla="+- 0 14071 333"/>
                  <a:gd name="T1" fmla="*/ T0 w 13738"/>
                  <a:gd name="T2" fmla="+- 0 -1094 -1990"/>
                  <a:gd name="T3" fmla="*/ -1094 h 2094"/>
                  <a:gd name="T4" fmla="+- 0 13937 333"/>
                  <a:gd name="T5" fmla="*/ T4 w 13738"/>
                  <a:gd name="T6" fmla="+- 0 -1038 -1990"/>
                  <a:gd name="T7" fmla="*/ -1038 h 2094"/>
                  <a:gd name="T8" fmla="+- 0 13809 333"/>
                  <a:gd name="T9" fmla="*/ T8 w 13738"/>
                  <a:gd name="T10" fmla="+- 0 -989 -1990"/>
                  <a:gd name="T11" fmla="*/ -989 h 2094"/>
                  <a:gd name="T12" fmla="+- 0 13675 333"/>
                  <a:gd name="T13" fmla="*/ T12 w 13738"/>
                  <a:gd name="T14" fmla="+- 0 -943 -1990"/>
                  <a:gd name="T15" fmla="*/ -943 h 2094"/>
                  <a:gd name="T16" fmla="+- 0 13397 333"/>
                  <a:gd name="T17" fmla="*/ T16 w 13738"/>
                  <a:gd name="T18" fmla="+- 0 -859 -1990"/>
                  <a:gd name="T19" fmla="*/ -859 h 2094"/>
                  <a:gd name="T20" fmla="+- 0 13250 333"/>
                  <a:gd name="T21" fmla="*/ T20 w 13738"/>
                  <a:gd name="T22" fmla="+- 0 -820 -1990"/>
                  <a:gd name="T23" fmla="*/ -820 h 2094"/>
                  <a:gd name="T24" fmla="+- 0 12941 333"/>
                  <a:gd name="T25" fmla="*/ T24 w 13738"/>
                  <a:gd name="T26" fmla="+- 0 -757 -1990"/>
                  <a:gd name="T27" fmla="*/ -757 h 2094"/>
                  <a:gd name="T28" fmla="+- 0 12777 333"/>
                  <a:gd name="T29" fmla="*/ T28 w 13738"/>
                  <a:gd name="T30" fmla="+- 0 -729 -1990"/>
                  <a:gd name="T31" fmla="*/ -729 h 2094"/>
                  <a:gd name="T32" fmla="+- 0 12428 333"/>
                  <a:gd name="T33" fmla="*/ T32 w 13738"/>
                  <a:gd name="T34" fmla="+- 0 -687 -1990"/>
                  <a:gd name="T35" fmla="*/ -687 h 2094"/>
                  <a:gd name="T36" fmla="+- 0 12053 333"/>
                  <a:gd name="T37" fmla="*/ T36 w 13738"/>
                  <a:gd name="T38" fmla="+- 0 -659 -1990"/>
                  <a:gd name="T39" fmla="*/ -659 h 2094"/>
                  <a:gd name="T40" fmla="+- 0 11852 333"/>
                  <a:gd name="T41" fmla="*/ T40 w 13738"/>
                  <a:gd name="T42" fmla="+- 0 -652 -1990"/>
                  <a:gd name="T43" fmla="*/ -652 h 2094"/>
                  <a:gd name="T44" fmla="+- 0 14071 333"/>
                  <a:gd name="T45" fmla="*/ T44 w 13738"/>
                  <a:gd name="T46" fmla="+- 0 -652 -1990"/>
                  <a:gd name="T47" fmla="*/ -652 h 2094"/>
                  <a:gd name="T48" fmla="+- 0 14071 333"/>
                  <a:gd name="T49" fmla="*/ T48 w 13738"/>
                  <a:gd name="T50" fmla="+- 0 -1094 -1990"/>
                  <a:gd name="T51" fmla="*/ -1094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3738" h="2094">
                    <a:moveTo>
                      <a:pt x="13738" y="896"/>
                    </a:moveTo>
                    <a:lnTo>
                      <a:pt x="13604" y="952"/>
                    </a:lnTo>
                    <a:lnTo>
                      <a:pt x="13476" y="1001"/>
                    </a:lnTo>
                    <a:lnTo>
                      <a:pt x="13342" y="1047"/>
                    </a:lnTo>
                    <a:lnTo>
                      <a:pt x="13064" y="1131"/>
                    </a:lnTo>
                    <a:lnTo>
                      <a:pt x="12917" y="1170"/>
                    </a:lnTo>
                    <a:lnTo>
                      <a:pt x="12608" y="1233"/>
                    </a:lnTo>
                    <a:lnTo>
                      <a:pt x="12444" y="1261"/>
                    </a:lnTo>
                    <a:lnTo>
                      <a:pt x="12095" y="1303"/>
                    </a:lnTo>
                    <a:lnTo>
                      <a:pt x="11720" y="1331"/>
                    </a:lnTo>
                    <a:lnTo>
                      <a:pt x="11519" y="1338"/>
                    </a:lnTo>
                    <a:lnTo>
                      <a:pt x="13738" y="1338"/>
                    </a:lnTo>
                    <a:lnTo>
                      <a:pt x="13738" y="89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pic>
        <p:nvPicPr>
          <p:cNvPr id="3092"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1852" y="5636284"/>
            <a:ext cx="1220470" cy="929626"/>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2"/>
          <p:cNvGrpSpPr>
            <a:grpSpLocks/>
          </p:cNvGrpSpPr>
          <p:nvPr/>
        </p:nvGrpSpPr>
        <p:grpSpPr bwMode="auto">
          <a:xfrm>
            <a:off x="3827145" y="4881563"/>
            <a:ext cx="1782763" cy="1511300"/>
            <a:chOff x="5796" y="1855"/>
            <a:chExt cx="2808" cy="2381"/>
          </a:xfrm>
        </p:grpSpPr>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 y="3631"/>
              <a:ext cx="2808" cy="60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3"/>
            <p:cNvGrpSpPr>
              <a:grpSpLocks/>
            </p:cNvGrpSpPr>
            <p:nvPr/>
          </p:nvGrpSpPr>
          <p:grpSpPr bwMode="auto">
            <a:xfrm>
              <a:off x="5820" y="1857"/>
              <a:ext cx="2760" cy="1792"/>
              <a:chOff x="5820" y="1857"/>
              <a:chExt cx="2760" cy="1792"/>
            </a:xfrm>
          </p:grpSpPr>
          <p:sp>
            <p:nvSpPr>
              <p:cNvPr id="18" name="Freeform 5"/>
              <p:cNvSpPr>
                <a:spLocks/>
              </p:cNvSpPr>
              <p:nvPr/>
            </p:nvSpPr>
            <p:spPr bwMode="auto">
              <a:xfrm>
                <a:off x="5820" y="1857"/>
                <a:ext cx="2760" cy="1792"/>
              </a:xfrm>
              <a:custGeom>
                <a:avLst/>
                <a:gdLst>
                  <a:gd name="T0" fmla="+- 0 8426 5820"/>
                  <a:gd name="T1" fmla="*/ T0 w 2760"/>
                  <a:gd name="T2" fmla="+- 0 1857 1857"/>
                  <a:gd name="T3" fmla="*/ 1857 h 1792"/>
                  <a:gd name="T4" fmla="+- 0 5954 5820"/>
                  <a:gd name="T5" fmla="*/ T4 w 2760"/>
                  <a:gd name="T6" fmla="+- 0 1858 1857"/>
                  <a:gd name="T7" fmla="*/ 1858 h 1792"/>
                  <a:gd name="T8" fmla="+- 0 5891 5820"/>
                  <a:gd name="T9" fmla="*/ T8 w 2760"/>
                  <a:gd name="T10" fmla="+- 0 1881 1857"/>
                  <a:gd name="T11" fmla="*/ 1881 h 1792"/>
                  <a:gd name="T12" fmla="+- 0 5845 5820"/>
                  <a:gd name="T13" fmla="*/ T12 w 2760"/>
                  <a:gd name="T14" fmla="+- 0 1926 1857"/>
                  <a:gd name="T15" fmla="*/ 1926 h 1792"/>
                  <a:gd name="T16" fmla="+- 0 5822 5820"/>
                  <a:gd name="T17" fmla="*/ T16 w 2760"/>
                  <a:gd name="T18" fmla="+- 0 1988 1857"/>
                  <a:gd name="T19" fmla="*/ 1988 h 1792"/>
                  <a:gd name="T20" fmla="+- 0 5820 5820"/>
                  <a:gd name="T21" fmla="*/ T20 w 2760"/>
                  <a:gd name="T22" fmla="+- 0 2011 1857"/>
                  <a:gd name="T23" fmla="*/ 2011 h 1792"/>
                  <a:gd name="T24" fmla="+- 0 5821 5820"/>
                  <a:gd name="T25" fmla="*/ T24 w 2760"/>
                  <a:gd name="T26" fmla="+- 0 3515 1857"/>
                  <a:gd name="T27" fmla="*/ 3515 h 1792"/>
                  <a:gd name="T28" fmla="+- 0 5844 5820"/>
                  <a:gd name="T29" fmla="*/ T28 w 2760"/>
                  <a:gd name="T30" fmla="+- 0 3577 1857"/>
                  <a:gd name="T31" fmla="*/ 3577 h 1792"/>
                  <a:gd name="T32" fmla="+- 0 5889 5820"/>
                  <a:gd name="T33" fmla="*/ T32 w 2760"/>
                  <a:gd name="T34" fmla="+- 0 3623 1857"/>
                  <a:gd name="T35" fmla="*/ 3623 h 1792"/>
                  <a:gd name="T36" fmla="+- 0 5951 5820"/>
                  <a:gd name="T37" fmla="*/ T36 w 2760"/>
                  <a:gd name="T38" fmla="+- 0 3647 1857"/>
                  <a:gd name="T39" fmla="*/ 3647 h 1792"/>
                  <a:gd name="T40" fmla="+- 0 5974 5820"/>
                  <a:gd name="T41" fmla="*/ T40 w 2760"/>
                  <a:gd name="T42" fmla="+- 0 3649 1857"/>
                  <a:gd name="T43" fmla="*/ 3649 h 1792"/>
                  <a:gd name="T44" fmla="+- 0 8446 5820"/>
                  <a:gd name="T45" fmla="*/ T44 w 2760"/>
                  <a:gd name="T46" fmla="+- 0 3647 1857"/>
                  <a:gd name="T47" fmla="*/ 3647 h 1792"/>
                  <a:gd name="T48" fmla="+- 0 8509 5820"/>
                  <a:gd name="T49" fmla="*/ T48 w 2760"/>
                  <a:gd name="T50" fmla="+- 0 3625 1857"/>
                  <a:gd name="T51" fmla="*/ 3625 h 1792"/>
                  <a:gd name="T52" fmla="+- 0 8555 5820"/>
                  <a:gd name="T53" fmla="*/ T52 w 2760"/>
                  <a:gd name="T54" fmla="+- 0 3579 1857"/>
                  <a:gd name="T55" fmla="*/ 3579 h 1792"/>
                  <a:gd name="T56" fmla="+- 0 8578 5820"/>
                  <a:gd name="T57" fmla="*/ T56 w 2760"/>
                  <a:gd name="T58" fmla="+- 0 3518 1857"/>
                  <a:gd name="T59" fmla="*/ 3518 h 1792"/>
                  <a:gd name="T60" fmla="+- 0 8580 5820"/>
                  <a:gd name="T61" fmla="*/ T60 w 2760"/>
                  <a:gd name="T62" fmla="+- 0 3495 1857"/>
                  <a:gd name="T63" fmla="*/ 3495 h 1792"/>
                  <a:gd name="T64" fmla="+- 0 8579 5820"/>
                  <a:gd name="T65" fmla="*/ T64 w 2760"/>
                  <a:gd name="T66" fmla="+- 0 1990 1857"/>
                  <a:gd name="T67" fmla="*/ 1990 h 1792"/>
                  <a:gd name="T68" fmla="+- 0 8556 5820"/>
                  <a:gd name="T69" fmla="*/ T68 w 2760"/>
                  <a:gd name="T70" fmla="+- 0 1928 1857"/>
                  <a:gd name="T71" fmla="*/ 1928 h 1792"/>
                  <a:gd name="T72" fmla="+- 0 8511 5820"/>
                  <a:gd name="T73" fmla="*/ T72 w 2760"/>
                  <a:gd name="T74" fmla="+- 0 1882 1857"/>
                  <a:gd name="T75" fmla="*/ 1882 h 1792"/>
                  <a:gd name="T76" fmla="+- 0 8449 5820"/>
                  <a:gd name="T77" fmla="*/ T76 w 2760"/>
                  <a:gd name="T78" fmla="+- 0 1858 1857"/>
                  <a:gd name="T79" fmla="*/ 1858 h 1792"/>
                  <a:gd name="T80" fmla="+- 0 8426 5820"/>
                  <a:gd name="T81" fmla="*/ T80 w 2760"/>
                  <a:gd name="T82" fmla="+- 0 1857 1857"/>
                  <a:gd name="T83" fmla="*/ 1857 h 17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760" h="1792">
                    <a:moveTo>
                      <a:pt x="2606" y="0"/>
                    </a:moveTo>
                    <a:lnTo>
                      <a:pt x="134" y="1"/>
                    </a:lnTo>
                    <a:lnTo>
                      <a:pt x="71" y="24"/>
                    </a:lnTo>
                    <a:lnTo>
                      <a:pt x="25" y="69"/>
                    </a:lnTo>
                    <a:lnTo>
                      <a:pt x="2" y="131"/>
                    </a:lnTo>
                    <a:lnTo>
                      <a:pt x="0" y="154"/>
                    </a:lnTo>
                    <a:lnTo>
                      <a:pt x="1" y="1658"/>
                    </a:lnTo>
                    <a:lnTo>
                      <a:pt x="24" y="1720"/>
                    </a:lnTo>
                    <a:lnTo>
                      <a:pt x="69" y="1766"/>
                    </a:lnTo>
                    <a:lnTo>
                      <a:pt x="131" y="1790"/>
                    </a:lnTo>
                    <a:lnTo>
                      <a:pt x="154" y="1792"/>
                    </a:lnTo>
                    <a:lnTo>
                      <a:pt x="2626" y="1790"/>
                    </a:lnTo>
                    <a:lnTo>
                      <a:pt x="2689" y="1768"/>
                    </a:lnTo>
                    <a:lnTo>
                      <a:pt x="2735" y="1722"/>
                    </a:lnTo>
                    <a:lnTo>
                      <a:pt x="2758" y="1661"/>
                    </a:lnTo>
                    <a:lnTo>
                      <a:pt x="2760" y="1638"/>
                    </a:lnTo>
                    <a:lnTo>
                      <a:pt x="2759" y="133"/>
                    </a:lnTo>
                    <a:lnTo>
                      <a:pt x="2736" y="71"/>
                    </a:lnTo>
                    <a:lnTo>
                      <a:pt x="2691" y="25"/>
                    </a:lnTo>
                    <a:lnTo>
                      <a:pt x="2629" y="1"/>
                    </a:lnTo>
                    <a:lnTo>
                      <a:pt x="2606" y="0"/>
                    </a:lnTo>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0" y="1857"/>
                <a:ext cx="2760" cy="1792"/>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073"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5867401"/>
            <a:ext cx="2560662" cy="48109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2"/>
          <p:cNvSpPr>
            <a:spLocks noChangeArrowheads="1"/>
          </p:cNvSpPr>
          <p:nvPr/>
        </p:nvSpPr>
        <p:spPr bwMode="auto">
          <a:xfrm>
            <a:off x="147293" y="342781"/>
            <a:ext cx="870585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FFFFFF"/>
                </a:solidFill>
                <a:effectLst/>
                <a:latin typeface="Candara" pitchFamily="34" charset="0"/>
                <a:ea typeface="Candara" pitchFamily="34" charset="0"/>
                <a:cs typeface="Candara" pitchFamily="34" charset="0"/>
              </a:rPr>
              <a:t>Benefits of 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FFFFFF"/>
                </a:solidFill>
                <a:effectLst/>
                <a:latin typeface="Candara" pitchFamily="34" charset="0"/>
                <a:ea typeface="Candara" pitchFamily="34" charset="0"/>
                <a:cs typeface="Candara" pitchFamily="34" charset="0"/>
              </a:rPr>
              <a:t>HOA</a:t>
            </a:r>
            <a:r>
              <a:rPr lang="en-US" sz="4000" dirty="0">
                <a:latin typeface="Candara" pitchFamily="34" charset="0"/>
                <a:cs typeface="Arial" pitchFamily="34" charset="0"/>
              </a:rPr>
              <a:t> </a:t>
            </a:r>
            <a:r>
              <a:rPr kumimoji="0" lang="en-US" sz="4000" b="1" i="0" u="none" strike="noStrike" cap="none" normalizeH="0" baseline="0" dirty="0" smtClean="0">
                <a:ln>
                  <a:noFill/>
                </a:ln>
                <a:solidFill>
                  <a:srgbClr val="FFFFFF"/>
                </a:solidFill>
                <a:effectLst/>
                <a:latin typeface="Candara" pitchFamily="34" charset="0"/>
                <a:ea typeface="Candara" pitchFamily="34" charset="0"/>
                <a:cs typeface="Candara" pitchFamily="34" charset="0"/>
              </a:rPr>
              <a:t>2nd Mortgage</a:t>
            </a:r>
            <a:endParaRPr kumimoji="0" lang="en-US" sz="4000" b="0" i="0" u="none" strike="noStrike" cap="none" normalizeH="0" baseline="0" dirty="0" smtClean="0">
              <a:ln>
                <a:noFill/>
              </a:ln>
              <a:solidFill>
                <a:schemeClr val="tx1"/>
              </a:solidFill>
              <a:effectLst/>
              <a:latin typeface="Candara"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23"/>
          <p:cNvSpPr>
            <a:spLocks noChangeArrowheads="1"/>
          </p:cNvSpPr>
          <p:nvPr/>
        </p:nvSpPr>
        <p:spPr bwMode="auto">
          <a:xfrm>
            <a:off x="1357475" y="2544931"/>
            <a:ext cx="672491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rPr>
              <a:t>Supports purchasers with modest income to own a home</a:t>
            </a:r>
            <a:endParaRPr kumimoji="0" lang="en-US" sz="2000" b="0" i="0" u="none" strike="noStrike" cap="none" normalizeH="0" baseline="0" dirty="0" smtClean="0">
              <a:ln>
                <a:noFill/>
              </a:ln>
              <a:solidFill>
                <a:schemeClr val="tx1"/>
              </a:solidFill>
              <a:effectLst/>
              <a:latin typeface="Candara"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rPr>
              <a:t>Provides down payment assistance</a:t>
            </a:r>
            <a:endParaRPr kumimoji="0" lang="en-US" sz="2000" b="0" i="0" u="none" strike="noStrike" cap="none" normalizeH="0" baseline="0" dirty="0" smtClean="0">
              <a:ln>
                <a:noFill/>
              </a:ln>
              <a:solidFill>
                <a:schemeClr val="tx1"/>
              </a:solidFill>
              <a:effectLst/>
              <a:latin typeface="Candara"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chemeClr val="tx1"/>
                </a:solidFill>
                <a:effectLst/>
                <a:latin typeface="Candara" pitchFamily="34"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rPr>
              <a:t>No monthly payments</a:t>
            </a:r>
            <a:endParaRPr kumimoji="0" lang="en-US" sz="2000" b="0" i="0" u="none" strike="noStrike" cap="none" normalizeH="0" baseline="0" dirty="0" smtClean="0">
              <a:ln>
                <a:noFill/>
              </a:ln>
              <a:solidFill>
                <a:schemeClr val="tx1"/>
              </a:solidFill>
              <a:effectLst/>
              <a:latin typeface="Candara"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chemeClr val="tx1"/>
                </a:solidFill>
                <a:effectLst/>
                <a:latin typeface="Candara" pitchFamily="34"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rPr>
              <a:t>Reduced carrying cost</a:t>
            </a:r>
            <a:endParaRPr kumimoji="0" lang="en-US" sz="2000" b="0" i="0" u="none" strike="noStrike" cap="none" normalizeH="0" baseline="0" dirty="0" smtClean="0">
              <a:ln>
                <a:noFill/>
              </a:ln>
              <a:solidFill>
                <a:schemeClr val="tx1"/>
              </a:solidFill>
              <a:effectLst/>
              <a:latin typeface="Candara" pitchFamily="34"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sz="2000" b="0" i="0" u="none" strike="noStrike" cap="none" normalizeH="0" baseline="0" dirty="0" smtClean="0">
              <a:ln>
                <a:noFill/>
              </a:ln>
              <a:solidFill>
                <a:schemeClr val="tx1"/>
              </a:solidFill>
              <a:effectLst/>
              <a:latin typeface="Candara" pitchFamily="34" charset="0"/>
              <a:cs typeface="Arial" pitchFamily="34" charset="0"/>
            </a:endParaRPr>
          </a:p>
        </p:txBody>
      </p:sp>
      <p:sp>
        <p:nvSpPr>
          <p:cNvPr id="22" name="Rectangle 24"/>
          <p:cNvSpPr>
            <a:spLocks noChangeArrowheads="1"/>
          </p:cNvSpPr>
          <p:nvPr/>
        </p:nvSpPr>
        <p:spPr bwMode="auto">
          <a:xfrm>
            <a:off x="1357475" y="3788499"/>
            <a:ext cx="557556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rPr>
              <a:t>Reduced need for mortgage default insurance</a:t>
            </a:r>
            <a:endParaRPr kumimoji="0" lang="en-US" sz="2000" b="0" i="0" u="none" strike="noStrike" cap="none" normalizeH="0" baseline="0" dirty="0" smtClean="0">
              <a:ln>
                <a:noFill/>
              </a:ln>
              <a:solidFill>
                <a:schemeClr val="tx1"/>
              </a:solidFill>
              <a:effectLst/>
              <a:latin typeface="Candar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ndara" pitchFamily="34" charset="0"/>
              <a:cs typeface="Arial" pitchFamily="34" charset="0"/>
            </a:endParaRPr>
          </a:p>
        </p:txBody>
      </p:sp>
      <p:sp>
        <p:nvSpPr>
          <p:cNvPr id="23" name="Rectangle 25"/>
          <p:cNvSpPr>
            <a:spLocks noChangeArrowheads="1"/>
          </p:cNvSpPr>
          <p:nvPr/>
        </p:nvSpPr>
        <p:spPr bwMode="auto">
          <a:xfrm>
            <a:off x="63500" y="1209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38580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5"/>
          <p:cNvSpPr>
            <a:spLocks noChangeArrowheads="1"/>
          </p:cNvSpPr>
          <p:nvPr/>
        </p:nvSpPr>
        <p:spPr bwMode="auto">
          <a:xfrm rot="10800000" flipV="1">
            <a:off x="847492" y="3048000"/>
            <a:ext cx="7086600" cy="2385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rPr>
              <a:t>The HOA </a:t>
            </a:r>
            <a:r>
              <a:rPr kumimoji="0" lang="en-US" sz="2000" b="1" i="0" u="none" strike="noStrike" cap="none" normalizeH="0" baseline="0" dirty="0" smtClean="0">
                <a:ln>
                  <a:noFill/>
                </a:ln>
                <a:solidFill>
                  <a:schemeClr val="tx1"/>
                </a:solidFill>
                <a:effectLst/>
                <a:latin typeface="Candara" pitchFamily="34" charset="0"/>
                <a:ea typeface="Candara" pitchFamily="34" charset="0"/>
                <a:cs typeface="Candara" pitchFamily="34" charset="0"/>
              </a:rPr>
              <a:t>Shared Appreciation Mortgage </a:t>
            </a:r>
            <a:r>
              <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rPr>
              <a:t>is a mortgage that does not bear a specific</a:t>
            </a:r>
            <a:r>
              <a:rPr lang="en-US" sz="2000" dirty="0">
                <a:latin typeface="Candara" pitchFamily="34" charset="0"/>
                <a:cs typeface="Arial" pitchFamily="34" charset="0"/>
              </a:rPr>
              <a:t> </a:t>
            </a:r>
            <a:r>
              <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rPr>
              <a:t>rate of interest.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ndar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rPr>
              <a:t>Instead, the interest rate is based on the percentage increase in the value of the home from the purchase date until the mortgage is repaid.</a:t>
            </a:r>
            <a:endParaRPr kumimoji="0" lang="en-US" sz="2000" b="0"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r>
            <a:br>
              <a:rPr kumimoji="0" lang="en-US" sz="11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9" name="Group 16"/>
          <p:cNvGrpSpPr>
            <a:grpSpLocks/>
          </p:cNvGrpSpPr>
          <p:nvPr/>
        </p:nvGrpSpPr>
        <p:grpSpPr bwMode="auto">
          <a:xfrm>
            <a:off x="370048" y="82353"/>
            <a:ext cx="8358389" cy="2981030"/>
            <a:chOff x="332" y="-4331"/>
            <a:chExt cx="13740" cy="4380"/>
          </a:xfrm>
        </p:grpSpPr>
        <p:pic>
          <p:nvPicPr>
            <p:cNvPr id="4113"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 y="-4331"/>
              <a:ext cx="13694" cy="3888"/>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8"/>
            <p:cNvGrpSpPr>
              <a:grpSpLocks/>
            </p:cNvGrpSpPr>
            <p:nvPr/>
          </p:nvGrpSpPr>
          <p:grpSpPr bwMode="auto">
            <a:xfrm>
              <a:off x="9524" y="-1818"/>
              <a:ext cx="4530" cy="1124"/>
              <a:chOff x="9524" y="-1818"/>
              <a:chExt cx="4530" cy="1124"/>
            </a:xfrm>
          </p:grpSpPr>
          <p:sp>
            <p:nvSpPr>
              <p:cNvPr id="30" name="Freeform 19"/>
              <p:cNvSpPr>
                <a:spLocks/>
              </p:cNvSpPr>
              <p:nvPr/>
            </p:nvSpPr>
            <p:spPr bwMode="auto">
              <a:xfrm>
                <a:off x="9524" y="-1818"/>
                <a:ext cx="4530" cy="1124"/>
              </a:xfrm>
              <a:custGeom>
                <a:avLst/>
                <a:gdLst>
                  <a:gd name="T0" fmla="+- 0 14053 9524"/>
                  <a:gd name="T1" fmla="*/ T0 w 4530"/>
                  <a:gd name="T2" fmla="+- 0 -1818 -1818"/>
                  <a:gd name="T3" fmla="*/ -1818 h 1124"/>
                  <a:gd name="T4" fmla="+- 0 14043 9524"/>
                  <a:gd name="T5" fmla="*/ T4 w 4530"/>
                  <a:gd name="T6" fmla="+- 0 -1818 -1818"/>
                  <a:gd name="T7" fmla="*/ -1818 h 1124"/>
                  <a:gd name="T8" fmla="+- 0 13852 9524"/>
                  <a:gd name="T9" fmla="*/ T8 w 4530"/>
                  <a:gd name="T10" fmla="+- 0 -1787 -1818"/>
                  <a:gd name="T11" fmla="*/ -1787 h 1124"/>
                  <a:gd name="T12" fmla="+- 0 13658 9524"/>
                  <a:gd name="T13" fmla="*/ T12 w 4530"/>
                  <a:gd name="T14" fmla="+- 0 -1751 -1818"/>
                  <a:gd name="T15" fmla="*/ -1751 h 1124"/>
                  <a:gd name="T16" fmla="+- 0 13257 9524"/>
                  <a:gd name="T17" fmla="*/ T16 w 4530"/>
                  <a:gd name="T18" fmla="+- 0 -1674 -1818"/>
                  <a:gd name="T19" fmla="*/ -1674 h 1124"/>
                  <a:gd name="T20" fmla="+- 0 12835 9524"/>
                  <a:gd name="T21" fmla="*/ T20 w 4530"/>
                  <a:gd name="T22" fmla="+- 0 -1583 -1818"/>
                  <a:gd name="T23" fmla="*/ -1583 h 1124"/>
                  <a:gd name="T24" fmla="+- 0 12393 9524"/>
                  <a:gd name="T25" fmla="*/ T24 w 4530"/>
                  <a:gd name="T26" fmla="+- 0 -1477 -1818"/>
                  <a:gd name="T27" fmla="*/ -1477 h 1124"/>
                  <a:gd name="T28" fmla="+- 0 11988 9524"/>
                  <a:gd name="T29" fmla="*/ T28 w 4530"/>
                  <a:gd name="T30" fmla="+- 0 -1375 -1818"/>
                  <a:gd name="T31" fmla="*/ -1375 h 1124"/>
                  <a:gd name="T32" fmla="+- 0 10849 9524"/>
                  <a:gd name="T33" fmla="*/ T32 w 4530"/>
                  <a:gd name="T34" fmla="+- 0 -1119 -1818"/>
                  <a:gd name="T35" fmla="*/ -1119 h 1124"/>
                  <a:gd name="T36" fmla="+- 0 10501 9524"/>
                  <a:gd name="T37" fmla="*/ T36 w 4530"/>
                  <a:gd name="T38" fmla="+- 0 -1049 -1818"/>
                  <a:gd name="T39" fmla="*/ -1049 h 1124"/>
                  <a:gd name="T40" fmla="+- 0 9838 9524"/>
                  <a:gd name="T41" fmla="*/ T40 w 4530"/>
                  <a:gd name="T42" fmla="+- 0 -926 -1818"/>
                  <a:gd name="T43" fmla="*/ -926 h 1124"/>
                  <a:gd name="T44" fmla="+- 0 9524 9524"/>
                  <a:gd name="T45" fmla="*/ T44 w 4530"/>
                  <a:gd name="T46" fmla="+- 0 -873 -1818"/>
                  <a:gd name="T47" fmla="*/ -873 h 1124"/>
                  <a:gd name="T48" fmla="+- 0 9949 9524"/>
                  <a:gd name="T49" fmla="*/ T48 w 4530"/>
                  <a:gd name="T50" fmla="+- 0 -813 -1818"/>
                  <a:gd name="T51" fmla="*/ -813 h 1124"/>
                  <a:gd name="T52" fmla="+- 0 10150 9524"/>
                  <a:gd name="T53" fmla="*/ T52 w 4530"/>
                  <a:gd name="T54" fmla="+- 0 -789 -1818"/>
                  <a:gd name="T55" fmla="*/ -789 h 1124"/>
                  <a:gd name="T56" fmla="+- 0 10538 9524"/>
                  <a:gd name="T57" fmla="*/ T56 w 4530"/>
                  <a:gd name="T58" fmla="+- 0 -746 -1818"/>
                  <a:gd name="T59" fmla="*/ -746 h 1124"/>
                  <a:gd name="T60" fmla="+- 0 10900 9524"/>
                  <a:gd name="T61" fmla="*/ T60 w 4530"/>
                  <a:gd name="T62" fmla="+- 0 -718 -1818"/>
                  <a:gd name="T63" fmla="*/ -718 h 1124"/>
                  <a:gd name="T64" fmla="+- 0 11074 9524"/>
                  <a:gd name="T65" fmla="*/ T64 w 4530"/>
                  <a:gd name="T66" fmla="+- 0 -708 -1818"/>
                  <a:gd name="T67" fmla="*/ -708 h 1124"/>
                  <a:gd name="T68" fmla="+- 0 11244 9524"/>
                  <a:gd name="T69" fmla="*/ T68 w 4530"/>
                  <a:gd name="T70" fmla="+- 0 -701 -1818"/>
                  <a:gd name="T71" fmla="*/ -701 h 1124"/>
                  <a:gd name="T72" fmla="+- 0 11566 9524"/>
                  <a:gd name="T73" fmla="*/ T72 w 4530"/>
                  <a:gd name="T74" fmla="+- 0 -694 -1818"/>
                  <a:gd name="T75" fmla="*/ -694 h 1124"/>
                  <a:gd name="T76" fmla="+- 0 11720 9524"/>
                  <a:gd name="T77" fmla="*/ T76 w 4530"/>
                  <a:gd name="T78" fmla="+- 0 -694 -1818"/>
                  <a:gd name="T79" fmla="*/ -694 h 1124"/>
                  <a:gd name="T80" fmla="+- 0 12018 9524"/>
                  <a:gd name="T81" fmla="*/ T80 w 4530"/>
                  <a:gd name="T82" fmla="+- 0 -701 -1818"/>
                  <a:gd name="T83" fmla="*/ -701 h 1124"/>
                  <a:gd name="T84" fmla="+- 0 12158 9524"/>
                  <a:gd name="T85" fmla="*/ T84 w 4530"/>
                  <a:gd name="T86" fmla="+- 0 -708 -1818"/>
                  <a:gd name="T87" fmla="*/ -708 h 1124"/>
                  <a:gd name="T88" fmla="+- 0 12426 9524"/>
                  <a:gd name="T89" fmla="*/ T88 w 4530"/>
                  <a:gd name="T90" fmla="+- 0 -729 -1818"/>
                  <a:gd name="T91" fmla="*/ -729 h 1124"/>
                  <a:gd name="T92" fmla="+- 0 12557 9524"/>
                  <a:gd name="T93" fmla="*/ T92 w 4530"/>
                  <a:gd name="T94" fmla="+- 0 -743 -1818"/>
                  <a:gd name="T95" fmla="*/ -743 h 1124"/>
                  <a:gd name="T96" fmla="+- 0 12805 9524"/>
                  <a:gd name="T97" fmla="*/ T96 w 4530"/>
                  <a:gd name="T98" fmla="+- 0 -778 -1818"/>
                  <a:gd name="T99" fmla="*/ -778 h 1124"/>
                  <a:gd name="T100" fmla="+- 0 13039 9524"/>
                  <a:gd name="T101" fmla="*/ T100 w 4530"/>
                  <a:gd name="T102" fmla="+- 0 -820 -1818"/>
                  <a:gd name="T103" fmla="*/ -820 h 1124"/>
                  <a:gd name="T104" fmla="+- 0 13260 9524"/>
                  <a:gd name="T105" fmla="*/ T104 w 4530"/>
                  <a:gd name="T106" fmla="+- 0 -869 -1818"/>
                  <a:gd name="T107" fmla="*/ -869 h 1124"/>
                  <a:gd name="T108" fmla="+- 0 13471 9524"/>
                  <a:gd name="T109" fmla="*/ T108 w 4530"/>
                  <a:gd name="T110" fmla="+- 0 -926 -1818"/>
                  <a:gd name="T111" fmla="*/ -926 h 1124"/>
                  <a:gd name="T112" fmla="+- 0 13672 9524"/>
                  <a:gd name="T113" fmla="*/ T112 w 4530"/>
                  <a:gd name="T114" fmla="+- 0 -989 -1818"/>
                  <a:gd name="T115" fmla="*/ -989 h 1124"/>
                  <a:gd name="T116" fmla="+- 0 13862 9524"/>
                  <a:gd name="T117" fmla="*/ T116 w 4530"/>
                  <a:gd name="T118" fmla="+- 0 -1059 -1818"/>
                  <a:gd name="T119" fmla="*/ -1059 h 1124"/>
                  <a:gd name="T120" fmla="+- 0 14047 9524"/>
                  <a:gd name="T121" fmla="*/ T120 w 4530"/>
                  <a:gd name="T122" fmla="+- 0 -1133 -1818"/>
                  <a:gd name="T123" fmla="*/ -1133 h 1124"/>
                  <a:gd name="T124" fmla="+- 0 14053 9524"/>
                  <a:gd name="T125" fmla="*/ T124 w 4530"/>
                  <a:gd name="T126" fmla="+- 0 -1137 -1818"/>
                  <a:gd name="T127" fmla="*/ -1137 h 1124"/>
                  <a:gd name="T128" fmla="+- 0 14053 9524"/>
                  <a:gd name="T129" fmla="*/ T128 w 4530"/>
                  <a:gd name="T130" fmla="+- 0 -1818 -1818"/>
                  <a:gd name="T131" fmla="*/ -1818 h 1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530" h="1124">
                    <a:moveTo>
                      <a:pt x="4529" y="0"/>
                    </a:moveTo>
                    <a:lnTo>
                      <a:pt x="4519" y="0"/>
                    </a:lnTo>
                    <a:lnTo>
                      <a:pt x="4328" y="31"/>
                    </a:lnTo>
                    <a:lnTo>
                      <a:pt x="4134" y="67"/>
                    </a:lnTo>
                    <a:lnTo>
                      <a:pt x="3733" y="144"/>
                    </a:lnTo>
                    <a:lnTo>
                      <a:pt x="3311" y="235"/>
                    </a:lnTo>
                    <a:lnTo>
                      <a:pt x="2869" y="341"/>
                    </a:lnTo>
                    <a:lnTo>
                      <a:pt x="2464" y="443"/>
                    </a:lnTo>
                    <a:lnTo>
                      <a:pt x="1325" y="699"/>
                    </a:lnTo>
                    <a:lnTo>
                      <a:pt x="977" y="769"/>
                    </a:lnTo>
                    <a:lnTo>
                      <a:pt x="314" y="892"/>
                    </a:lnTo>
                    <a:lnTo>
                      <a:pt x="0" y="945"/>
                    </a:lnTo>
                    <a:lnTo>
                      <a:pt x="425" y="1005"/>
                    </a:lnTo>
                    <a:lnTo>
                      <a:pt x="626" y="1029"/>
                    </a:lnTo>
                    <a:lnTo>
                      <a:pt x="1014" y="1072"/>
                    </a:lnTo>
                    <a:lnTo>
                      <a:pt x="1376" y="1100"/>
                    </a:lnTo>
                    <a:lnTo>
                      <a:pt x="1550" y="1110"/>
                    </a:lnTo>
                    <a:lnTo>
                      <a:pt x="1720" y="1117"/>
                    </a:lnTo>
                    <a:lnTo>
                      <a:pt x="2042" y="1124"/>
                    </a:lnTo>
                    <a:lnTo>
                      <a:pt x="2196" y="1124"/>
                    </a:lnTo>
                    <a:lnTo>
                      <a:pt x="2494" y="1117"/>
                    </a:lnTo>
                    <a:lnTo>
                      <a:pt x="2634" y="1110"/>
                    </a:lnTo>
                    <a:lnTo>
                      <a:pt x="2902" y="1089"/>
                    </a:lnTo>
                    <a:lnTo>
                      <a:pt x="3033" y="1075"/>
                    </a:lnTo>
                    <a:lnTo>
                      <a:pt x="3281" y="1040"/>
                    </a:lnTo>
                    <a:lnTo>
                      <a:pt x="3515" y="998"/>
                    </a:lnTo>
                    <a:lnTo>
                      <a:pt x="3736" y="949"/>
                    </a:lnTo>
                    <a:lnTo>
                      <a:pt x="3947" y="892"/>
                    </a:lnTo>
                    <a:lnTo>
                      <a:pt x="4148" y="829"/>
                    </a:lnTo>
                    <a:lnTo>
                      <a:pt x="4338" y="759"/>
                    </a:lnTo>
                    <a:lnTo>
                      <a:pt x="4523" y="685"/>
                    </a:lnTo>
                    <a:lnTo>
                      <a:pt x="4529" y="681"/>
                    </a:lnTo>
                    <a:lnTo>
                      <a:pt x="4529"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a:grpSpLocks/>
            </p:cNvGrpSpPr>
            <p:nvPr/>
          </p:nvGrpSpPr>
          <p:grpSpPr bwMode="auto">
            <a:xfrm>
              <a:off x="4125" y="-2020"/>
              <a:ext cx="8731" cy="1339"/>
              <a:chOff x="4125" y="-2020"/>
              <a:chExt cx="8731" cy="1339"/>
            </a:xfrm>
          </p:grpSpPr>
          <p:sp>
            <p:nvSpPr>
              <p:cNvPr id="29" name="Freeform 21"/>
              <p:cNvSpPr>
                <a:spLocks/>
              </p:cNvSpPr>
              <p:nvPr/>
            </p:nvSpPr>
            <p:spPr bwMode="auto">
              <a:xfrm>
                <a:off x="4125" y="-2020"/>
                <a:ext cx="8731" cy="1339"/>
              </a:xfrm>
              <a:custGeom>
                <a:avLst/>
                <a:gdLst>
                  <a:gd name="T0" fmla="+- 0 5467 4125"/>
                  <a:gd name="T1" fmla="*/ T0 w 8731"/>
                  <a:gd name="T2" fmla="+- 0 -2020 -2020"/>
                  <a:gd name="T3" fmla="*/ -2020 h 1339"/>
                  <a:gd name="T4" fmla="+- 0 5203 4125"/>
                  <a:gd name="T5" fmla="*/ T4 w 8731"/>
                  <a:gd name="T6" fmla="+- 0 -2020 -2020"/>
                  <a:gd name="T7" fmla="*/ -2020 h 1339"/>
                  <a:gd name="T8" fmla="+- 0 4955 4125"/>
                  <a:gd name="T9" fmla="*/ T8 w 8731"/>
                  <a:gd name="T10" fmla="+- 0 -2013 -2020"/>
                  <a:gd name="T11" fmla="*/ -2013 h 1339"/>
                  <a:gd name="T12" fmla="+- 0 4724 4125"/>
                  <a:gd name="T13" fmla="*/ T12 w 8731"/>
                  <a:gd name="T14" fmla="+- 0 -2003 -2020"/>
                  <a:gd name="T15" fmla="*/ -2003 h 1339"/>
                  <a:gd name="T16" fmla="+- 0 4510 4125"/>
                  <a:gd name="T17" fmla="*/ T16 w 8731"/>
                  <a:gd name="T18" fmla="+- 0 -1985 -2020"/>
                  <a:gd name="T19" fmla="*/ -1985 h 1339"/>
                  <a:gd name="T20" fmla="+- 0 4309 4125"/>
                  <a:gd name="T21" fmla="*/ T20 w 8731"/>
                  <a:gd name="T22" fmla="+- 0 -1964 -2020"/>
                  <a:gd name="T23" fmla="*/ -1964 h 1339"/>
                  <a:gd name="T24" fmla="+- 0 4125 4125"/>
                  <a:gd name="T25" fmla="*/ T24 w 8731"/>
                  <a:gd name="T26" fmla="+- 0 -1936 -2020"/>
                  <a:gd name="T27" fmla="*/ -1936 h 1339"/>
                  <a:gd name="T28" fmla="+- 0 4651 4125"/>
                  <a:gd name="T29" fmla="*/ T28 w 8731"/>
                  <a:gd name="T30" fmla="+- 0 -1869 -2020"/>
                  <a:gd name="T31" fmla="*/ -1869 h 1339"/>
                  <a:gd name="T32" fmla="+- 0 5216 4125"/>
                  <a:gd name="T33" fmla="*/ T32 w 8731"/>
                  <a:gd name="T34" fmla="+- 0 -1774 -2020"/>
                  <a:gd name="T35" fmla="*/ -1774 h 1339"/>
                  <a:gd name="T36" fmla="+- 0 5822 4125"/>
                  <a:gd name="T37" fmla="*/ T36 w 8731"/>
                  <a:gd name="T38" fmla="+- 0 -1651 -2020"/>
                  <a:gd name="T39" fmla="*/ -1651 h 1339"/>
                  <a:gd name="T40" fmla="+- 0 6144 4125"/>
                  <a:gd name="T41" fmla="*/ T40 w 8731"/>
                  <a:gd name="T42" fmla="+- 0 -1581 -2020"/>
                  <a:gd name="T43" fmla="*/ -1581 h 1339"/>
                  <a:gd name="T44" fmla="+- 0 7064 4125"/>
                  <a:gd name="T45" fmla="*/ T44 w 8731"/>
                  <a:gd name="T46" fmla="+- 0 -1356 -2020"/>
                  <a:gd name="T47" fmla="*/ -1356 h 1339"/>
                  <a:gd name="T48" fmla="+- 0 8156 4125"/>
                  <a:gd name="T49" fmla="*/ T48 w 8731"/>
                  <a:gd name="T50" fmla="+- 0 -1114 -2020"/>
                  <a:gd name="T51" fmla="*/ -1114 h 1339"/>
                  <a:gd name="T52" fmla="+- 0 8414 4125"/>
                  <a:gd name="T53" fmla="*/ T52 w 8731"/>
                  <a:gd name="T54" fmla="+- 0 -1064 -2020"/>
                  <a:gd name="T55" fmla="*/ -1064 h 1339"/>
                  <a:gd name="T56" fmla="+- 0 8658 4125"/>
                  <a:gd name="T57" fmla="*/ T56 w 8731"/>
                  <a:gd name="T58" fmla="+- 0 -1015 -2020"/>
                  <a:gd name="T59" fmla="*/ -1015 h 1339"/>
                  <a:gd name="T60" fmla="+- 0 8899 4125"/>
                  <a:gd name="T61" fmla="*/ T60 w 8731"/>
                  <a:gd name="T62" fmla="+- 0 -970 -2020"/>
                  <a:gd name="T63" fmla="*/ -970 h 1339"/>
                  <a:gd name="T64" fmla="+- 0 9361 4125"/>
                  <a:gd name="T65" fmla="*/ T64 w 8731"/>
                  <a:gd name="T66" fmla="+- 0 -892 -2020"/>
                  <a:gd name="T67" fmla="*/ -892 h 1339"/>
                  <a:gd name="T68" fmla="+- 0 9582 4125"/>
                  <a:gd name="T69" fmla="*/ T68 w 8731"/>
                  <a:gd name="T70" fmla="+- 0 -857 -2020"/>
                  <a:gd name="T71" fmla="*/ -857 h 1339"/>
                  <a:gd name="T72" fmla="+- 0 10004 4125"/>
                  <a:gd name="T73" fmla="*/ T72 w 8731"/>
                  <a:gd name="T74" fmla="+- 0 -801 -2020"/>
                  <a:gd name="T75" fmla="*/ -801 h 1339"/>
                  <a:gd name="T76" fmla="+- 0 10402 4125"/>
                  <a:gd name="T77" fmla="*/ T76 w 8731"/>
                  <a:gd name="T78" fmla="+- 0 -752 -2020"/>
                  <a:gd name="T79" fmla="*/ -752 h 1339"/>
                  <a:gd name="T80" fmla="+- 0 10593 4125"/>
                  <a:gd name="T81" fmla="*/ T80 w 8731"/>
                  <a:gd name="T82" fmla="+- 0 -734 -2020"/>
                  <a:gd name="T83" fmla="*/ -734 h 1339"/>
                  <a:gd name="T84" fmla="+- 0 10955 4125"/>
                  <a:gd name="T85" fmla="*/ T84 w 8731"/>
                  <a:gd name="T86" fmla="+- 0 -706 -2020"/>
                  <a:gd name="T87" fmla="*/ -706 h 1339"/>
                  <a:gd name="T88" fmla="+- 0 11129 4125"/>
                  <a:gd name="T89" fmla="*/ T88 w 8731"/>
                  <a:gd name="T90" fmla="+- 0 -696 -2020"/>
                  <a:gd name="T91" fmla="*/ -696 h 1339"/>
                  <a:gd name="T92" fmla="+- 0 11464 4125"/>
                  <a:gd name="T93" fmla="*/ T92 w 8731"/>
                  <a:gd name="T94" fmla="+- 0 -681 -2020"/>
                  <a:gd name="T95" fmla="*/ -681 h 1339"/>
                  <a:gd name="T96" fmla="+- 0 11775 4125"/>
                  <a:gd name="T97" fmla="*/ T96 w 8731"/>
                  <a:gd name="T98" fmla="+- 0 -681 -2020"/>
                  <a:gd name="T99" fmla="*/ -681 h 1339"/>
                  <a:gd name="T100" fmla="+- 0 12070 4125"/>
                  <a:gd name="T101" fmla="*/ T100 w 8731"/>
                  <a:gd name="T102" fmla="+- 0 -689 -2020"/>
                  <a:gd name="T103" fmla="*/ -689 h 1339"/>
                  <a:gd name="T104" fmla="+- 0 12210 4125"/>
                  <a:gd name="T105" fmla="*/ T104 w 8731"/>
                  <a:gd name="T106" fmla="+- 0 -696 -2020"/>
                  <a:gd name="T107" fmla="*/ -696 h 1339"/>
                  <a:gd name="T108" fmla="+- 0 12348 4125"/>
                  <a:gd name="T109" fmla="*/ T108 w 8731"/>
                  <a:gd name="T110" fmla="+- 0 -706 -2020"/>
                  <a:gd name="T111" fmla="*/ -706 h 1339"/>
                  <a:gd name="T112" fmla="+- 0 12736 4125"/>
                  <a:gd name="T113" fmla="*/ T112 w 8731"/>
                  <a:gd name="T114" fmla="+- 0 -748 -2020"/>
                  <a:gd name="T115" fmla="*/ -748 h 1339"/>
                  <a:gd name="T116" fmla="+- 0 12856 4125"/>
                  <a:gd name="T117" fmla="*/ T116 w 8731"/>
                  <a:gd name="T118" fmla="+- 0 -766 -2020"/>
                  <a:gd name="T119" fmla="*/ -766 h 1339"/>
                  <a:gd name="T120" fmla="+- 0 12468 4125"/>
                  <a:gd name="T121" fmla="*/ T120 w 8731"/>
                  <a:gd name="T122" fmla="+- 0 -815 -2020"/>
                  <a:gd name="T123" fmla="*/ -815 h 1339"/>
                  <a:gd name="T124" fmla="+- 0 12056 4125"/>
                  <a:gd name="T125" fmla="*/ T124 w 8731"/>
                  <a:gd name="T126" fmla="+- 0 -875 -2020"/>
                  <a:gd name="T127" fmla="*/ -875 h 1339"/>
                  <a:gd name="T128" fmla="+- 0 11162 4125"/>
                  <a:gd name="T129" fmla="*/ T128 w 8731"/>
                  <a:gd name="T130" fmla="+- 0 -1029 -2020"/>
                  <a:gd name="T131" fmla="*/ -1029 h 1339"/>
                  <a:gd name="T132" fmla="+- 0 10165 4125"/>
                  <a:gd name="T133" fmla="*/ T132 w 8731"/>
                  <a:gd name="T134" fmla="+- 0 -1237 -2020"/>
                  <a:gd name="T135" fmla="*/ -1237 h 1339"/>
                  <a:gd name="T136" fmla="+- 0 8615 4125"/>
                  <a:gd name="T137" fmla="*/ T136 w 8731"/>
                  <a:gd name="T138" fmla="+- 0 -1606 -2020"/>
                  <a:gd name="T139" fmla="*/ -1606 h 1339"/>
                  <a:gd name="T140" fmla="+- 0 8193 4125"/>
                  <a:gd name="T141" fmla="*/ T140 w 8731"/>
                  <a:gd name="T142" fmla="+- 0 -1697 -2020"/>
                  <a:gd name="T143" fmla="*/ -1697 h 1339"/>
                  <a:gd name="T144" fmla="+- 0 7791 4125"/>
                  <a:gd name="T145" fmla="*/ T144 w 8731"/>
                  <a:gd name="T146" fmla="+- 0 -1774 -2020"/>
                  <a:gd name="T147" fmla="*/ -1774 h 1339"/>
                  <a:gd name="T148" fmla="+- 0 7597 4125"/>
                  <a:gd name="T149" fmla="*/ T148 w 8731"/>
                  <a:gd name="T150" fmla="+- 0 -1809 -2020"/>
                  <a:gd name="T151" fmla="*/ -1809 h 1339"/>
                  <a:gd name="T152" fmla="+- 0 7406 4125"/>
                  <a:gd name="T153" fmla="*/ T152 w 8731"/>
                  <a:gd name="T154" fmla="+- 0 -1841 -2020"/>
                  <a:gd name="T155" fmla="*/ -1841 h 1339"/>
                  <a:gd name="T156" fmla="+- 0 7222 4125"/>
                  <a:gd name="T157" fmla="*/ T156 w 8731"/>
                  <a:gd name="T158" fmla="+- 0 -1869 -2020"/>
                  <a:gd name="T159" fmla="*/ -1869 h 1339"/>
                  <a:gd name="T160" fmla="+- 0 6689 4125"/>
                  <a:gd name="T161" fmla="*/ T160 w 8731"/>
                  <a:gd name="T162" fmla="+- 0 -1939 -2020"/>
                  <a:gd name="T163" fmla="*/ -1939 h 1339"/>
                  <a:gd name="T164" fmla="+- 0 6358 4125"/>
                  <a:gd name="T165" fmla="*/ T164 w 8731"/>
                  <a:gd name="T166" fmla="+- 0 -1971 -2020"/>
                  <a:gd name="T167" fmla="*/ -1971 h 1339"/>
                  <a:gd name="T168" fmla="+- 0 6047 4125"/>
                  <a:gd name="T169" fmla="*/ T168 w 8731"/>
                  <a:gd name="T170" fmla="+- 0 -1996 -2020"/>
                  <a:gd name="T171" fmla="*/ -1996 h 1339"/>
                  <a:gd name="T172" fmla="+- 0 5749 4125"/>
                  <a:gd name="T173" fmla="*/ T172 w 8731"/>
                  <a:gd name="T174" fmla="+- 0 -2013 -2020"/>
                  <a:gd name="T175" fmla="*/ -2013 h 1339"/>
                  <a:gd name="T176" fmla="+- 0 5467 4125"/>
                  <a:gd name="T177" fmla="*/ T176 w 8731"/>
                  <a:gd name="T178" fmla="+- 0 -2020 -2020"/>
                  <a:gd name="T179" fmla="*/ -2020 h 13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8731" h="1339">
                    <a:moveTo>
                      <a:pt x="1342" y="0"/>
                    </a:moveTo>
                    <a:lnTo>
                      <a:pt x="1078" y="0"/>
                    </a:lnTo>
                    <a:lnTo>
                      <a:pt x="830" y="7"/>
                    </a:lnTo>
                    <a:lnTo>
                      <a:pt x="599" y="17"/>
                    </a:lnTo>
                    <a:lnTo>
                      <a:pt x="385" y="35"/>
                    </a:lnTo>
                    <a:lnTo>
                      <a:pt x="184" y="56"/>
                    </a:lnTo>
                    <a:lnTo>
                      <a:pt x="0" y="84"/>
                    </a:lnTo>
                    <a:lnTo>
                      <a:pt x="526" y="151"/>
                    </a:lnTo>
                    <a:lnTo>
                      <a:pt x="1091" y="246"/>
                    </a:lnTo>
                    <a:lnTo>
                      <a:pt x="1697" y="369"/>
                    </a:lnTo>
                    <a:lnTo>
                      <a:pt x="2019" y="439"/>
                    </a:lnTo>
                    <a:lnTo>
                      <a:pt x="2939" y="664"/>
                    </a:lnTo>
                    <a:lnTo>
                      <a:pt x="4031" y="906"/>
                    </a:lnTo>
                    <a:lnTo>
                      <a:pt x="4289" y="956"/>
                    </a:lnTo>
                    <a:lnTo>
                      <a:pt x="4533" y="1005"/>
                    </a:lnTo>
                    <a:lnTo>
                      <a:pt x="4774" y="1050"/>
                    </a:lnTo>
                    <a:lnTo>
                      <a:pt x="5236" y="1128"/>
                    </a:lnTo>
                    <a:lnTo>
                      <a:pt x="5457" y="1163"/>
                    </a:lnTo>
                    <a:lnTo>
                      <a:pt x="5879" y="1219"/>
                    </a:lnTo>
                    <a:lnTo>
                      <a:pt x="6277" y="1268"/>
                    </a:lnTo>
                    <a:lnTo>
                      <a:pt x="6468" y="1286"/>
                    </a:lnTo>
                    <a:lnTo>
                      <a:pt x="6830" y="1314"/>
                    </a:lnTo>
                    <a:lnTo>
                      <a:pt x="7004" y="1324"/>
                    </a:lnTo>
                    <a:lnTo>
                      <a:pt x="7339" y="1339"/>
                    </a:lnTo>
                    <a:lnTo>
                      <a:pt x="7650" y="1339"/>
                    </a:lnTo>
                    <a:lnTo>
                      <a:pt x="7945" y="1331"/>
                    </a:lnTo>
                    <a:lnTo>
                      <a:pt x="8085" y="1324"/>
                    </a:lnTo>
                    <a:lnTo>
                      <a:pt x="8223" y="1314"/>
                    </a:lnTo>
                    <a:lnTo>
                      <a:pt x="8611" y="1272"/>
                    </a:lnTo>
                    <a:lnTo>
                      <a:pt x="8731" y="1254"/>
                    </a:lnTo>
                    <a:lnTo>
                      <a:pt x="8343" y="1205"/>
                    </a:lnTo>
                    <a:lnTo>
                      <a:pt x="7931" y="1145"/>
                    </a:lnTo>
                    <a:lnTo>
                      <a:pt x="7037" y="991"/>
                    </a:lnTo>
                    <a:lnTo>
                      <a:pt x="6040" y="783"/>
                    </a:lnTo>
                    <a:lnTo>
                      <a:pt x="4490" y="414"/>
                    </a:lnTo>
                    <a:lnTo>
                      <a:pt x="4068" y="323"/>
                    </a:lnTo>
                    <a:lnTo>
                      <a:pt x="3666" y="246"/>
                    </a:lnTo>
                    <a:lnTo>
                      <a:pt x="3472" y="211"/>
                    </a:lnTo>
                    <a:lnTo>
                      <a:pt x="3281" y="179"/>
                    </a:lnTo>
                    <a:lnTo>
                      <a:pt x="3097" y="151"/>
                    </a:lnTo>
                    <a:lnTo>
                      <a:pt x="2564" y="81"/>
                    </a:lnTo>
                    <a:lnTo>
                      <a:pt x="2233" y="49"/>
                    </a:lnTo>
                    <a:lnTo>
                      <a:pt x="1922" y="24"/>
                    </a:lnTo>
                    <a:lnTo>
                      <a:pt x="1624" y="7"/>
                    </a:lnTo>
                    <a:lnTo>
                      <a:pt x="1342"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2"/>
            <p:cNvGrpSpPr>
              <a:grpSpLocks/>
            </p:cNvGrpSpPr>
            <p:nvPr/>
          </p:nvGrpSpPr>
          <p:grpSpPr bwMode="auto">
            <a:xfrm>
              <a:off x="4455" y="-2001"/>
              <a:ext cx="8611" cy="1219"/>
              <a:chOff x="4455" y="-2001"/>
              <a:chExt cx="8611" cy="1219"/>
            </a:xfrm>
          </p:grpSpPr>
          <p:sp>
            <p:nvSpPr>
              <p:cNvPr id="28" name="Freeform 23"/>
              <p:cNvSpPr>
                <a:spLocks/>
              </p:cNvSpPr>
              <p:nvPr/>
            </p:nvSpPr>
            <p:spPr bwMode="auto">
              <a:xfrm>
                <a:off x="4455" y="-2001"/>
                <a:ext cx="8611" cy="1219"/>
              </a:xfrm>
              <a:custGeom>
                <a:avLst/>
                <a:gdLst>
                  <a:gd name="T0" fmla="+- 0 4455 4455"/>
                  <a:gd name="T1" fmla="*/ T0 w 8611"/>
                  <a:gd name="T2" fmla="+- 0 -1878 -2001"/>
                  <a:gd name="T3" fmla="*/ -1878 h 1219"/>
                  <a:gd name="T4" fmla="+- 0 4485 4455"/>
                  <a:gd name="T5" fmla="*/ T4 w 8611"/>
                  <a:gd name="T6" fmla="+- 0 -1885 -2001"/>
                  <a:gd name="T7" fmla="*/ -1885 h 1219"/>
                  <a:gd name="T8" fmla="+- 0 4575 4455"/>
                  <a:gd name="T9" fmla="*/ T8 w 8611"/>
                  <a:gd name="T10" fmla="+- 0 -1903 -2001"/>
                  <a:gd name="T11" fmla="*/ -1903 h 1219"/>
                  <a:gd name="T12" fmla="+- 0 4729 4455"/>
                  <a:gd name="T13" fmla="*/ T12 w 8611"/>
                  <a:gd name="T14" fmla="+- 0 -1927 -2001"/>
                  <a:gd name="T15" fmla="*/ -1927 h 1219"/>
                  <a:gd name="T16" fmla="+- 0 4830 4455"/>
                  <a:gd name="T17" fmla="*/ T16 w 8611"/>
                  <a:gd name="T18" fmla="+- 0 -1941 -2001"/>
                  <a:gd name="T19" fmla="*/ -1941 h 1219"/>
                  <a:gd name="T20" fmla="+- 0 4947 4455"/>
                  <a:gd name="T21" fmla="*/ T20 w 8611"/>
                  <a:gd name="T22" fmla="+- 0 -1955 -2001"/>
                  <a:gd name="T23" fmla="*/ -1955 h 1219"/>
                  <a:gd name="T24" fmla="+- 0 5077 4455"/>
                  <a:gd name="T25" fmla="*/ T24 w 8611"/>
                  <a:gd name="T26" fmla="+- 0 -1966 -2001"/>
                  <a:gd name="T27" fmla="*/ -1966 h 1219"/>
                  <a:gd name="T28" fmla="+- 0 5228 4455"/>
                  <a:gd name="T29" fmla="*/ T28 w 8611"/>
                  <a:gd name="T30" fmla="+- 0 -1976 -2001"/>
                  <a:gd name="T31" fmla="*/ -1976 h 1219"/>
                  <a:gd name="T32" fmla="+- 0 5392 4455"/>
                  <a:gd name="T33" fmla="*/ T32 w 8611"/>
                  <a:gd name="T34" fmla="+- 0 -1987 -2001"/>
                  <a:gd name="T35" fmla="*/ -1987 h 1219"/>
                  <a:gd name="T36" fmla="+- 0 5576 4455"/>
                  <a:gd name="T37" fmla="*/ T36 w 8611"/>
                  <a:gd name="T38" fmla="+- 0 -1994 -2001"/>
                  <a:gd name="T39" fmla="*/ -1994 h 1219"/>
                  <a:gd name="T40" fmla="+- 0 5777 4455"/>
                  <a:gd name="T41" fmla="*/ T40 w 8611"/>
                  <a:gd name="T42" fmla="+- 0 -1997 -2001"/>
                  <a:gd name="T43" fmla="*/ -1997 h 1219"/>
                  <a:gd name="T44" fmla="+- 0 5995 4455"/>
                  <a:gd name="T45" fmla="*/ T44 w 8611"/>
                  <a:gd name="T46" fmla="+- 0 -2001 -2001"/>
                  <a:gd name="T47" fmla="*/ -2001 h 1219"/>
                  <a:gd name="T48" fmla="+- 0 6229 4455"/>
                  <a:gd name="T49" fmla="*/ T48 w 8611"/>
                  <a:gd name="T50" fmla="+- 0 -1997 -2001"/>
                  <a:gd name="T51" fmla="*/ -1997 h 1219"/>
                  <a:gd name="T52" fmla="+- 0 6480 4455"/>
                  <a:gd name="T53" fmla="*/ T52 w 8611"/>
                  <a:gd name="T54" fmla="+- 0 -1990 -2001"/>
                  <a:gd name="T55" fmla="*/ -1990 h 1219"/>
                  <a:gd name="T56" fmla="+- 0 6751 4455"/>
                  <a:gd name="T57" fmla="*/ T56 w 8611"/>
                  <a:gd name="T58" fmla="+- 0 -1976 -2001"/>
                  <a:gd name="T59" fmla="*/ -1976 h 1219"/>
                  <a:gd name="T60" fmla="+- 0 7039 4455"/>
                  <a:gd name="T61" fmla="*/ T60 w 8611"/>
                  <a:gd name="T62" fmla="+- 0 -1959 -2001"/>
                  <a:gd name="T63" fmla="*/ -1959 h 1219"/>
                  <a:gd name="T64" fmla="+- 0 7344 4455"/>
                  <a:gd name="T65" fmla="*/ T64 w 8611"/>
                  <a:gd name="T66" fmla="+- 0 -1931 -2001"/>
                  <a:gd name="T67" fmla="*/ -1931 h 1219"/>
                  <a:gd name="T68" fmla="+- 0 7669 4455"/>
                  <a:gd name="T69" fmla="*/ T68 w 8611"/>
                  <a:gd name="T70" fmla="+- 0 -1899 -2001"/>
                  <a:gd name="T71" fmla="*/ -1899 h 1219"/>
                  <a:gd name="T72" fmla="+- 0 8014 4455"/>
                  <a:gd name="T73" fmla="*/ T72 w 8611"/>
                  <a:gd name="T74" fmla="+- 0 -1860 -2001"/>
                  <a:gd name="T75" fmla="*/ -1860 h 1219"/>
                  <a:gd name="T76" fmla="+- 0 8375 4455"/>
                  <a:gd name="T77" fmla="*/ T76 w 8611"/>
                  <a:gd name="T78" fmla="+- 0 -1815 -2001"/>
                  <a:gd name="T79" fmla="*/ -1815 h 1219"/>
                  <a:gd name="T80" fmla="+- 0 8757 4455"/>
                  <a:gd name="T81" fmla="*/ T80 w 8611"/>
                  <a:gd name="T82" fmla="+- 0 -1758 -2001"/>
                  <a:gd name="T83" fmla="*/ -1758 h 1219"/>
                  <a:gd name="T84" fmla="+- 0 9155 4455"/>
                  <a:gd name="T85" fmla="*/ T84 w 8611"/>
                  <a:gd name="T86" fmla="+- 0 -1695 -2001"/>
                  <a:gd name="T87" fmla="*/ -1695 h 1219"/>
                  <a:gd name="T88" fmla="+- 0 9574 4455"/>
                  <a:gd name="T89" fmla="*/ T88 w 8611"/>
                  <a:gd name="T90" fmla="+- 0 -1621 -2001"/>
                  <a:gd name="T91" fmla="*/ -1621 h 1219"/>
                  <a:gd name="T92" fmla="+- 0 10012 4455"/>
                  <a:gd name="T93" fmla="*/ T92 w 8611"/>
                  <a:gd name="T94" fmla="+- 0 -1534 -2001"/>
                  <a:gd name="T95" fmla="*/ -1534 h 1219"/>
                  <a:gd name="T96" fmla="+- 0 10471 4455"/>
                  <a:gd name="T97" fmla="*/ T96 w 8611"/>
                  <a:gd name="T98" fmla="+- 0 -1439 -2001"/>
                  <a:gd name="T99" fmla="*/ -1439 h 1219"/>
                  <a:gd name="T100" fmla="+- 0 10950 4455"/>
                  <a:gd name="T101" fmla="*/ T100 w 8611"/>
                  <a:gd name="T102" fmla="+- 0 -1333 -2001"/>
                  <a:gd name="T103" fmla="*/ -1333 h 1219"/>
                  <a:gd name="T104" fmla="+- 0 11449 4455"/>
                  <a:gd name="T105" fmla="*/ T104 w 8611"/>
                  <a:gd name="T106" fmla="+- 0 -1214 -2001"/>
                  <a:gd name="T107" fmla="*/ -1214 h 1219"/>
                  <a:gd name="T108" fmla="+- 0 11968 4455"/>
                  <a:gd name="T109" fmla="*/ T108 w 8611"/>
                  <a:gd name="T110" fmla="+- 0 -1084 -2001"/>
                  <a:gd name="T111" fmla="*/ -1084 h 1219"/>
                  <a:gd name="T112" fmla="+- 0 12507 4455"/>
                  <a:gd name="T113" fmla="*/ T112 w 8611"/>
                  <a:gd name="T114" fmla="+- 0 -940 -2001"/>
                  <a:gd name="T115" fmla="*/ -940 h 1219"/>
                  <a:gd name="T116" fmla="+- 0 13066 4455"/>
                  <a:gd name="T117" fmla="*/ T116 w 8611"/>
                  <a:gd name="T118" fmla="+- 0 -782 -2001"/>
                  <a:gd name="T119" fmla="*/ -782 h 12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8611" h="1219">
                    <a:moveTo>
                      <a:pt x="0" y="123"/>
                    </a:moveTo>
                    <a:lnTo>
                      <a:pt x="30" y="116"/>
                    </a:lnTo>
                    <a:lnTo>
                      <a:pt x="120" y="98"/>
                    </a:lnTo>
                    <a:lnTo>
                      <a:pt x="274" y="74"/>
                    </a:lnTo>
                    <a:lnTo>
                      <a:pt x="375" y="60"/>
                    </a:lnTo>
                    <a:lnTo>
                      <a:pt x="492" y="46"/>
                    </a:lnTo>
                    <a:lnTo>
                      <a:pt x="622" y="35"/>
                    </a:lnTo>
                    <a:lnTo>
                      <a:pt x="773" y="25"/>
                    </a:lnTo>
                    <a:lnTo>
                      <a:pt x="937" y="14"/>
                    </a:lnTo>
                    <a:lnTo>
                      <a:pt x="1121" y="7"/>
                    </a:lnTo>
                    <a:lnTo>
                      <a:pt x="1322" y="4"/>
                    </a:lnTo>
                    <a:lnTo>
                      <a:pt x="1540" y="0"/>
                    </a:lnTo>
                    <a:lnTo>
                      <a:pt x="1774" y="4"/>
                    </a:lnTo>
                    <a:lnTo>
                      <a:pt x="2025" y="11"/>
                    </a:lnTo>
                    <a:lnTo>
                      <a:pt x="2296" y="25"/>
                    </a:lnTo>
                    <a:lnTo>
                      <a:pt x="2584" y="42"/>
                    </a:lnTo>
                    <a:lnTo>
                      <a:pt x="2889" y="70"/>
                    </a:lnTo>
                    <a:lnTo>
                      <a:pt x="3214" y="102"/>
                    </a:lnTo>
                    <a:lnTo>
                      <a:pt x="3559" y="141"/>
                    </a:lnTo>
                    <a:lnTo>
                      <a:pt x="3920" y="186"/>
                    </a:lnTo>
                    <a:lnTo>
                      <a:pt x="4302" y="243"/>
                    </a:lnTo>
                    <a:lnTo>
                      <a:pt x="4700" y="306"/>
                    </a:lnTo>
                    <a:lnTo>
                      <a:pt x="5119" y="380"/>
                    </a:lnTo>
                    <a:lnTo>
                      <a:pt x="5557" y="467"/>
                    </a:lnTo>
                    <a:lnTo>
                      <a:pt x="6016" y="562"/>
                    </a:lnTo>
                    <a:lnTo>
                      <a:pt x="6495" y="668"/>
                    </a:lnTo>
                    <a:lnTo>
                      <a:pt x="6994" y="787"/>
                    </a:lnTo>
                    <a:lnTo>
                      <a:pt x="7513" y="917"/>
                    </a:lnTo>
                    <a:lnTo>
                      <a:pt x="8052" y="1061"/>
                    </a:lnTo>
                    <a:lnTo>
                      <a:pt x="8611" y="1219"/>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3" name="Group 24"/>
            <p:cNvGrpSpPr>
              <a:grpSpLocks/>
            </p:cNvGrpSpPr>
            <p:nvPr/>
          </p:nvGrpSpPr>
          <p:grpSpPr bwMode="auto">
            <a:xfrm>
              <a:off x="8834" y="-2022"/>
              <a:ext cx="5209" cy="1026"/>
              <a:chOff x="8834" y="-2022"/>
              <a:chExt cx="5209" cy="1026"/>
            </a:xfrm>
          </p:grpSpPr>
          <p:sp>
            <p:nvSpPr>
              <p:cNvPr id="27" name="Freeform 25"/>
              <p:cNvSpPr>
                <a:spLocks/>
              </p:cNvSpPr>
              <p:nvPr/>
            </p:nvSpPr>
            <p:spPr bwMode="auto">
              <a:xfrm>
                <a:off x="8834" y="-2022"/>
                <a:ext cx="5209" cy="1026"/>
              </a:xfrm>
              <a:custGeom>
                <a:avLst/>
                <a:gdLst>
                  <a:gd name="T0" fmla="+- 0 8834 8834"/>
                  <a:gd name="T1" fmla="*/ T0 w 5209"/>
                  <a:gd name="T2" fmla="+- 0 -996 -2022"/>
                  <a:gd name="T3" fmla="*/ -996 h 1026"/>
                  <a:gd name="T4" fmla="+- 0 8984 8834"/>
                  <a:gd name="T5" fmla="*/ T4 w 5209"/>
                  <a:gd name="T6" fmla="+- 0 -1038 -2022"/>
                  <a:gd name="T7" fmla="*/ -1038 h 1026"/>
                  <a:gd name="T8" fmla="+- 0 9396 8834"/>
                  <a:gd name="T9" fmla="*/ T8 w 5209"/>
                  <a:gd name="T10" fmla="+- 0 -1147 -2022"/>
                  <a:gd name="T11" fmla="*/ -1147 h 1026"/>
                  <a:gd name="T12" fmla="+- 0 9681 8834"/>
                  <a:gd name="T13" fmla="*/ T12 w 5209"/>
                  <a:gd name="T14" fmla="+- 0 -1221 -2022"/>
                  <a:gd name="T15" fmla="*/ -1221 h 1026"/>
                  <a:gd name="T16" fmla="+- 0 10009 8834"/>
                  <a:gd name="T17" fmla="*/ T16 w 5209"/>
                  <a:gd name="T18" fmla="+- 0 -1302 -2022"/>
                  <a:gd name="T19" fmla="*/ -1302 h 1026"/>
                  <a:gd name="T20" fmla="+- 0 10374 8834"/>
                  <a:gd name="T21" fmla="*/ T20 w 5209"/>
                  <a:gd name="T22" fmla="+- 0 -1390 -2022"/>
                  <a:gd name="T23" fmla="*/ -1390 h 1026"/>
                  <a:gd name="T24" fmla="+- 0 10766 8834"/>
                  <a:gd name="T25" fmla="*/ T24 w 5209"/>
                  <a:gd name="T26" fmla="+- 0 -1484 -2022"/>
                  <a:gd name="T27" fmla="*/ -1484 h 1026"/>
                  <a:gd name="T28" fmla="+- 0 11181 8834"/>
                  <a:gd name="T29" fmla="*/ T28 w 5209"/>
                  <a:gd name="T30" fmla="+- 0 -1576 -2022"/>
                  <a:gd name="T31" fmla="*/ -1576 h 1026"/>
                  <a:gd name="T32" fmla="+- 0 11606 8834"/>
                  <a:gd name="T33" fmla="*/ T32 w 5209"/>
                  <a:gd name="T34" fmla="+- 0 -1667 -2022"/>
                  <a:gd name="T35" fmla="*/ -1667 h 1026"/>
                  <a:gd name="T36" fmla="+- 0 12041 8834"/>
                  <a:gd name="T37" fmla="*/ T36 w 5209"/>
                  <a:gd name="T38" fmla="+- 0 -1751 -2022"/>
                  <a:gd name="T39" fmla="*/ -1751 h 1026"/>
                  <a:gd name="T40" fmla="+- 0 12473 8834"/>
                  <a:gd name="T41" fmla="*/ T40 w 5209"/>
                  <a:gd name="T42" fmla="+- 0 -1832 -2022"/>
                  <a:gd name="T43" fmla="*/ -1832 h 1026"/>
                  <a:gd name="T44" fmla="+- 0 12687 8834"/>
                  <a:gd name="T45" fmla="*/ T44 w 5209"/>
                  <a:gd name="T46" fmla="+- 0 -1867 -2022"/>
                  <a:gd name="T47" fmla="*/ -1867 h 1026"/>
                  <a:gd name="T48" fmla="+- 0 12895 8834"/>
                  <a:gd name="T49" fmla="*/ T48 w 5209"/>
                  <a:gd name="T50" fmla="+- 0 -1903 -2022"/>
                  <a:gd name="T51" fmla="*/ -1903 h 1026"/>
                  <a:gd name="T52" fmla="+- 0 13103 8834"/>
                  <a:gd name="T53" fmla="*/ T52 w 5209"/>
                  <a:gd name="T54" fmla="+- 0 -1931 -2022"/>
                  <a:gd name="T55" fmla="*/ -1931 h 1026"/>
                  <a:gd name="T56" fmla="+- 0 13303 8834"/>
                  <a:gd name="T57" fmla="*/ T56 w 5209"/>
                  <a:gd name="T58" fmla="+- 0 -1959 -2022"/>
                  <a:gd name="T59" fmla="*/ -1959 h 1026"/>
                  <a:gd name="T60" fmla="+- 0 13501 8834"/>
                  <a:gd name="T61" fmla="*/ T60 w 5209"/>
                  <a:gd name="T62" fmla="+- 0 -1980 -2022"/>
                  <a:gd name="T63" fmla="*/ -1980 h 1026"/>
                  <a:gd name="T64" fmla="+- 0 13688 8834"/>
                  <a:gd name="T65" fmla="*/ T64 w 5209"/>
                  <a:gd name="T66" fmla="+- 0 -1997 -2022"/>
                  <a:gd name="T67" fmla="*/ -1997 h 1026"/>
                  <a:gd name="T68" fmla="+- 0 13869 8834"/>
                  <a:gd name="T69" fmla="*/ T68 w 5209"/>
                  <a:gd name="T70" fmla="+- 0 -2011 -2022"/>
                  <a:gd name="T71" fmla="*/ -2011 h 1026"/>
                  <a:gd name="T72" fmla="+- 0 14043 8834"/>
                  <a:gd name="T73" fmla="*/ T72 w 5209"/>
                  <a:gd name="T74" fmla="+- 0 -2022 -2022"/>
                  <a:gd name="T75" fmla="*/ -2022 h 10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209" h="1026">
                    <a:moveTo>
                      <a:pt x="0" y="1026"/>
                    </a:moveTo>
                    <a:lnTo>
                      <a:pt x="150" y="984"/>
                    </a:lnTo>
                    <a:lnTo>
                      <a:pt x="562" y="875"/>
                    </a:lnTo>
                    <a:lnTo>
                      <a:pt x="847" y="801"/>
                    </a:lnTo>
                    <a:lnTo>
                      <a:pt x="1175" y="720"/>
                    </a:lnTo>
                    <a:lnTo>
                      <a:pt x="1540" y="632"/>
                    </a:lnTo>
                    <a:lnTo>
                      <a:pt x="1932" y="538"/>
                    </a:lnTo>
                    <a:lnTo>
                      <a:pt x="2347" y="446"/>
                    </a:lnTo>
                    <a:lnTo>
                      <a:pt x="2772" y="355"/>
                    </a:lnTo>
                    <a:lnTo>
                      <a:pt x="3207" y="271"/>
                    </a:lnTo>
                    <a:lnTo>
                      <a:pt x="3639" y="190"/>
                    </a:lnTo>
                    <a:lnTo>
                      <a:pt x="3853" y="155"/>
                    </a:lnTo>
                    <a:lnTo>
                      <a:pt x="4061" y="119"/>
                    </a:lnTo>
                    <a:lnTo>
                      <a:pt x="4269" y="91"/>
                    </a:lnTo>
                    <a:lnTo>
                      <a:pt x="4469" y="63"/>
                    </a:lnTo>
                    <a:lnTo>
                      <a:pt x="4667" y="42"/>
                    </a:lnTo>
                    <a:lnTo>
                      <a:pt x="4854" y="25"/>
                    </a:lnTo>
                    <a:lnTo>
                      <a:pt x="5035" y="11"/>
                    </a:lnTo>
                    <a:lnTo>
                      <a:pt x="5209" y="0"/>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26"/>
            <p:cNvGrpSpPr>
              <a:grpSpLocks/>
            </p:cNvGrpSpPr>
            <p:nvPr/>
          </p:nvGrpSpPr>
          <p:grpSpPr bwMode="auto">
            <a:xfrm>
              <a:off x="333" y="-2047"/>
              <a:ext cx="13738" cy="2094"/>
              <a:chOff x="333" y="-2047"/>
              <a:chExt cx="13738" cy="2094"/>
            </a:xfrm>
          </p:grpSpPr>
          <p:sp>
            <p:nvSpPr>
              <p:cNvPr id="25" name="Freeform 27"/>
              <p:cNvSpPr>
                <a:spLocks/>
              </p:cNvSpPr>
              <p:nvPr/>
            </p:nvSpPr>
            <p:spPr bwMode="auto">
              <a:xfrm>
                <a:off x="333" y="-2047"/>
                <a:ext cx="13738" cy="2094"/>
              </a:xfrm>
              <a:custGeom>
                <a:avLst/>
                <a:gdLst>
                  <a:gd name="T0" fmla="+- 0 2784 333"/>
                  <a:gd name="T1" fmla="*/ T0 w 13738"/>
                  <a:gd name="T2" fmla="+- 0 -2047 -2047"/>
                  <a:gd name="T3" fmla="*/ -2047 h 2094"/>
                  <a:gd name="T4" fmla="+- 0 2542 333"/>
                  <a:gd name="T5" fmla="*/ T4 w 13738"/>
                  <a:gd name="T6" fmla="+- 0 -2047 -2047"/>
                  <a:gd name="T7" fmla="*/ -2047 h 2094"/>
                  <a:gd name="T8" fmla="+- 0 2315 333"/>
                  <a:gd name="T9" fmla="*/ T8 w 13738"/>
                  <a:gd name="T10" fmla="+- 0 -2040 -2047"/>
                  <a:gd name="T11" fmla="*/ -2040 h 2094"/>
                  <a:gd name="T12" fmla="+- 0 2100 333"/>
                  <a:gd name="T13" fmla="*/ T12 w 13738"/>
                  <a:gd name="T14" fmla="+- 0 -2029 -2047"/>
                  <a:gd name="T15" fmla="*/ -2029 h 2094"/>
                  <a:gd name="T16" fmla="+- 0 1711 333"/>
                  <a:gd name="T17" fmla="*/ T16 w 13738"/>
                  <a:gd name="T18" fmla="+- 0 -1994 -2047"/>
                  <a:gd name="T19" fmla="*/ -1994 h 2094"/>
                  <a:gd name="T20" fmla="+- 0 1533 333"/>
                  <a:gd name="T21" fmla="*/ T20 w 13738"/>
                  <a:gd name="T22" fmla="+- 0 -1969 -2047"/>
                  <a:gd name="T23" fmla="*/ -1969 h 2094"/>
                  <a:gd name="T24" fmla="+- 0 1373 333"/>
                  <a:gd name="T25" fmla="*/ T24 w 13738"/>
                  <a:gd name="T26" fmla="+- 0 -1945 -2047"/>
                  <a:gd name="T27" fmla="*/ -1945 h 2094"/>
                  <a:gd name="T28" fmla="+- 0 1222 333"/>
                  <a:gd name="T29" fmla="*/ T28 w 13738"/>
                  <a:gd name="T30" fmla="+- 0 -1917 -2047"/>
                  <a:gd name="T31" fmla="*/ -1917 h 2094"/>
                  <a:gd name="T32" fmla="+- 0 1088 333"/>
                  <a:gd name="T33" fmla="*/ T32 w 13738"/>
                  <a:gd name="T34" fmla="+- 0 -1885 -2047"/>
                  <a:gd name="T35" fmla="*/ -1885 h 2094"/>
                  <a:gd name="T36" fmla="+- 0 960 333"/>
                  <a:gd name="T37" fmla="*/ T36 w 13738"/>
                  <a:gd name="T38" fmla="+- 0 -1857 -2047"/>
                  <a:gd name="T39" fmla="*/ -1857 h 2094"/>
                  <a:gd name="T40" fmla="+- 0 850 333"/>
                  <a:gd name="T41" fmla="*/ T40 w 13738"/>
                  <a:gd name="T42" fmla="+- 0 -1825 -2047"/>
                  <a:gd name="T43" fmla="*/ -1825 h 2094"/>
                  <a:gd name="T44" fmla="+- 0 659 333"/>
                  <a:gd name="T45" fmla="*/ T44 w 13738"/>
                  <a:gd name="T46" fmla="+- 0 -1766 -2047"/>
                  <a:gd name="T47" fmla="*/ -1766 h 2094"/>
                  <a:gd name="T48" fmla="+- 0 581 333"/>
                  <a:gd name="T49" fmla="*/ T48 w 13738"/>
                  <a:gd name="T50" fmla="+- 0 -1737 -2047"/>
                  <a:gd name="T51" fmla="*/ -1737 h 2094"/>
                  <a:gd name="T52" fmla="+- 0 414 333"/>
                  <a:gd name="T53" fmla="*/ T52 w 13738"/>
                  <a:gd name="T54" fmla="+- 0 -1667 -2047"/>
                  <a:gd name="T55" fmla="*/ -1667 h 2094"/>
                  <a:gd name="T56" fmla="+- 0 333 333"/>
                  <a:gd name="T57" fmla="*/ T56 w 13738"/>
                  <a:gd name="T58" fmla="+- 0 -1625 -2047"/>
                  <a:gd name="T59" fmla="*/ -1625 h 2094"/>
                  <a:gd name="T60" fmla="+- 0 333 333"/>
                  <a:gd name="T61" fmla="*/ T60 w 13738"/>
                  <a:gd name="T62" fmla="+- 0 48 -2047"/>
                  <a:gd name="T63" fmla="*/ 48 h 2094"/>
                  <a:gd name="T64" fmla="+- 0 14064 333"/>
                  <a:gd name="T65" fmla="*/ T64 w 13738"/>
                  <a:gd name="T66" fmla="+- 0 48 -2047"/>
                  <a:gd name="T67" fmla="*/ 48 h 2094"/>
                  <a:gd name="T68" fmla="+- 0 14071 333"/>
                  <a:gd name="T69" fmla="*/ T68 w 13738"/>
                  <a:gd name="T70" fmla="+- 0 37 -2047"/>
                  <a:gd name="T71" fmla="*/ 37 h 2094"/>
                  <a:gd name="T72" fmla="+- 0 14071 333"/>
                  <a:gd name="T73" fmla="*/ T72 w 13738"/>
                  <a:gd name="T74" fmla="+- 0 -708 -2047"/>
                  <a:gd name="T75" fmla="*/ -708 h 2094"/>
                  <a:gd name="T76" fmla="+- 0 11644 333"/>
                  <a:gd name="T77" fmla="*/ T76 w 13738"/>
                  <a:gd name="T78" fmla="+- 0 -708 -2047"/>
                  <a:gd name="T79" fmla="*/ -708 h 2094"/>
                  <a:gd name="T80" fmla="+- 0 11426 333"/>
                  <a:gd name="T81" fmla="*/ T80 w 13738"/>
                  <a:gd name="T82" fmla="+- 0 -711 -2047"/>
                  <a:gd name="T83" fmla="*/ -711 h 2094"/>
                  <a:gd name="T84" fmla="+- 0 11198 333"/>
                  <a:gd name="T85" fmla="*/ T84 w 13738"/>
                  <a:gd name="T86" fmla="+- 0 -718 -2047"/>
                  <a:gd name="T87" fmla="*/ -718 h 2094"/>
                  <a:gd name="T88" fmla="+- 0 10963 333"/>
                  <a:gd name="T89" fmla="*/ T88 w 13738"/>
                  <a:gd name="T90" fmla="+- 0 -729 -2047"/>
                  <a:gd name="T91" fmla="*/ -729 h 2094"/>
                  <a:gd name="T92" fmla="+- 0 10719 333"/>
                  <a:gd name="T93" fmla="*/ T92 w 13738"/>
                  <a:gd name="T94" fmla="+- 0 -746 -2047"/>
                  <a:gd name="T95" fmla="*/ -746 h 2094"/>
                  <a:gd name="T96" fmla="+- 0 10192 333"/>
                  <a:gd name="T97" fmla="*/ T96 w 13738"/>
                  <a:gd name="T98" fmla="+- 0 -799 -2047"/>
                  <a:gd name="T99" fmla="*/ -799 h 2094"/>
                  <a:gd name="T100" fmla="+- 0 9626 333"/>
                  <a:gd name="T101" fmla="*/ T100 w 13738"/>
                  <a:gd name="T102" fmla="+- 0 -873 -2047"/>
                  <a:gd name="T103" fmla="*/ -873 h 2094"/>
                  <a:gd name="T104" fmla="+- 0 9324 333"/>
                  <a:gd name="T105" fmla="*/ T104 w 13738"/>
                  <a:gd name="T106" fmla="+- 0 -919 -2047"/>
                  <a:gd name="T107" fmla="*/ -919 h 2094"/>
                  <a:gd name="T108" fmla="+- 0 9009 333"/>
                  <a:gd name="T109" fmla="*/ T108 w 13738"/>
                  <a:gd name="T110" fmla="+- 0 -971 -2047"/>
                  <a:gd name="T111" fmla="*/ -971 h 2094"/>
                  <a:gd name="T112" fmla="+- 0 8684 333"/>
                  <a:gd name="T113" fmla="*/ T112 w 13738"/>
                  <a:gd name="T114" fmla="+- 0 -1031 -2047"/>
                  <a:gd name="T115" fmla="*/ -1031 h 2094"/>
                  <a:gd name="T116" fmla="+- 0 7990 333"/>
                  <a:gd name="T117" fmla="*/ T116 w 13738"/>
                  <a:gd name="T118" fmla="+- 0 -1168 -2047"/>
                  <a:gd name="T119" fmla="*/ -1168 h 2094"/>
                  <a:gd name="T120" fmla="+- 0 6847 333"/>
                  <a:gd name="T121" fmla="*/ T120 w 13738"/>
                  <a:gd name="T122" fmla="+- 0 -1425 -2047"/>
                  <a:gd name="T123" fmla="*/ -1425 h 2094"/>
                  <a:gd name="T124" fmla="+- 0 6025 333"/>
                  <a:gd name="T125" fmla="*/ T124 w 13738"/>
                  <a:gd name="T126" fmla="+- 0 -1625 -2047"/>
                  <a:gd name="T127" fmla="*/ -1625 h 2094"/>
                  <a:gd name="T128" fmla="+- 0 5251 333"/>
                  <a:gd name="T129" fmla="*/ T128 w 13738"/>
                  <a:gd name="T130" fmla="+- 0 -1787 -2047"/>
                  <a:gd name="T131" fmla="*/ -1787 h 2094"/>
                  <a:gd name="T132" fmla="+- 0 4889 333"/>
                  <a:gd name="T133" fmla="*/ T132 w 13738"/>
                  <a:gd name="T134" fmla="+- 0 -1850 -2047"/>
                  <a:gd name="T135" fmla="*/ -1850 h 2094"/>
                  <a:gd name="T136" fmla="+- 0 4544 333"/>
                  <a:gd name="T137" fmla="*/ T136 w 13738"/>
                  <a:gd name="T138" fmla="+- 0 -1903 -2047"/>
                  <a:gd name="T139" fmla="*/ -1903 h 2094"/>
                  <a:gd name="T140" fmla="+- 0 4212 333"/>
                  <a:gd name="T141" fmla="*/ T140 w 13738"/>
                  <a:gd name="T142" fmla="+- 0 -1948 -2047"/>
                  <a:gd name="T143" fmla="*/ -1948 h 2094"/>
                  <a:gd name="T144" fmla="+- 0 3897 333"/>
                  <a:gd name="T145" fmla="*/ T144 w 13738"/>
                  <a:gd name="T146" fmla="+- 0 -1983 -2047"/>
                  <a:gd name="T147" fmla="*/ -1983 h 2094"/>
                  <a:gd name="T148" fmla="+- 0 3598 333"/>
                  <a:gd name="T149" fmla="*/ T148 w 13738"/>
                  <a:gd name="T150" fmla="+- 0 -2011 -2047"/>
                  <a:gd name="T151" fmla="*/ -2011 h 2094"/>
                  <a:gd name="T152" fmla="+- 0 3042 333"/>
                  <a:gd name="T153" fmla="*/ T152 w 13738"/>
                  <a:gd name="T154" fmla="+- 0 -2043 -2047"/>
                  <a:gd name="T155" fmla="*/ -2043 h 2094"/>
                  <a:gd name="T156" fmla="+- 0 2784 333"/>
                  <a:gd name="T157" fmla="*/ T156 w 13738"/>
                  <a:gd name="T158" fmla="+- 0 -2047 -2047"/>
                  <a:gd name="T159" fmla="*/ -2047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3738" h="2094">
                    <a:moveTo>
                      <a:pt x="2451" y="0"/>
                    </a:moveTo>
                    <a:lnTo>
                      <a:pt x="2209" y="0"/>
                    </a:lnTo>
                    <a:lnTo>
                      <a:pt x="1982" y="7"/>
                    </a:lnTo>
                    <a:lnTo>
                      <a:pt x="1767" y="18"/>
                    </a:lnTo>
                    <a:lnTo>
                      <a:pt x="1378" y="53"/>
                    </a:lnTo>
                    <a:lnTo>
                      <a:pt x="1200" y="78"/>
                    </a:lnTo>
                    <a:lnTo>
                      <a:pt x="1040" y="102"/>
                    </a:lnTo>
                    <a:lnTo>
                      <a:pt x="889" y="130"/>
                    </a:lnTo>
                    <a:lnTo>
                      <a:pt x="755" y="162"/>
                    </a:lnTo>
                    <a:lnTo>
                      <a:pt x="627" y="190"/>
                    </a:lnTo>
                    <a:lnTo>
                      <a:pt x="517" y="222"/>
                    </a:lnTo>
                    <a:lnTo>
                      <a:pt x="326" y="281"/>
                    </a:lnTo>
                    <a:lnTo>
                      <a:pt x="248" y="310"/>
                    </a:lnTo>
                    <a:lnTo>
                      <a:pt x="81" y="380"/>
                    </a:lnTo>
                    <a:lnTo>
                      <a:pt x="0" y="422"/>
                    </a:lnTo>
                    <a:lnTo>
                      <a:pt x="0" y="2095"/>
                    </a:lnTo>
                    <a:lnTo>
                      <a:pt x="13731" y="2095"/>
                    </a:lnTo>
                    <a:lnTo>
                      <a:pt x="13738" y="2084"/>
                    </a:lnTo>
                    <a:lnTo>
                      <a:pt x="13738" y="1339"/>
                    </a:lnTo>
                    <a:lnTo>
                      <a:pt x="11311" y="1339"/>
                    </a:lnTo>
                    <a:lnTo>
                      <a:pt x="11093" y="1336"/>
                    </a:lnTo>
                    <a:lnTo>
                      <a:pt x="10865" y="1329"/>
                    </a:lnTo>
                    <a:lnTo>
                      <a:pt x="10630" y="1318"/>
                    </a:lnTo>
                    <a:lnTo>
                      <a:pt x="10386" y="1301"/>
                    </a:lnTo>
                    <a:lnTo>
                      <a:pt x="9859" y="1248"/>
                    </a:lnTo>
                    <a:lnTo>
                      <a:pt x="9293" y="1174"/>
                    </a:lnTo>
                    <a:lnTo>
                      <a:pt x="8991" y="1128"/>
                    </a:lnTo>
                    <a:lnTo>
                      <a:pt x="8676" y="1076"/>
                    </a:lnTo>
                    <a:lnTo>
                      <a:pt x="8351" y="1016"/>
                    </a:lnTo>
                    <a:lnTo>
                      <a:pt x="7657" y="879"/>
                    </a:lnTo>
                    <a:lnTo>
                      <a:pt x="6514" y="622"/>
                    </a:lnTo>
                    <a:lnTo>
                      <a:pt x="5692" y="422"/>
                    </a:lnTo>
                    <a:lnTo>
                      <a:pt x="4918" y="260"/>
                    </a:lnTo>
                    <a:lnTo>
                      <a:pt x="4556" y="197"/>
                    </a:lnTo>
                    <a:lnTo>
                      <a:pt x="4211" y="144"/>
                    </a:lnTo>
                    <a:lnTo>
                      <a:pt x="3879" y="99"/>
                    </a:lnTo>
                    <a:lnTo>
                      <a:pt x="3564" y="64"/>
                    </a:lnTo>
                    <a:lnTo>
                      <a:pt x="3265" y="36"/>
                    </a:lnTo>
                    <a:lnTo>
                      <a:pt x="2709" y="4"/>
                    </a:lnTo>
                    <a:lnTo>
                      <a:pt x="245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8"/>
              <p:cNvSpPr>
                <a:spLocks/>
              </p:cNvSpPr>
              <p:nvPr/>
            </p:nvSpPr>
            <p:spPr bwMode="auto">
              <a:xfrm>
                <a:off x="333" y="-2047"/>
                <a:ext cx="13738" cy="2094"/>
              </a:xfrm>
              <a:custGeom>
                <a:avLst/>
                <a:gdLst>
                  <a:gd name="T0" fmla="+- 0 14071 333"/>
                  <a:gd name="T1" fmla="*/ T0 w 13738"/>
                  <a:gd name="T2" fmla="+- 0 -1151 -2047"/>
                  <a:gd name="T3" fmla="*/ -1151 h 2094"/>
                  <a:gd name="T4" fmla="+- 0 13937 333"/>
                  <a:gd name="T5" fmla="*/ T4 w 13738"/>
                  <a:gd name="T6" fmla="+- 0 -1094 -2047"/>
                  <a:gd name="T7" fmla="*/ -1094 h 2094"/>
                  <a:gd name="T8" fmla="+- 0 13809 333"/>
                  <a:gd name="T9" fmla="*/ T8 w 13738"/>
                  <a:gd name="T10" fmla="+- 0 -1045 -2047"/>
                  <a:gd name="T11" fmla="*/ -1045 h 2094"/>
                  <a:gd name="T12" fmla="+- 0 13675 333"/>
                  <a:gd name="T13" fmla="*/ T12 w 13738"/>
                  <a:gd name="T14" fmla="+- 0 -999 -2047"/>
                  <a:gd name="T15" fmla="*/ -999 h 2094"/>
                  <a:gd name="T16" fmla="+- 0 13397 333"/>
                  <a:gd name="T17" fmla="*/ T16 w 13738"/>
                  <a:gd name="T18" fmla="+- 0 -915 -2047"/>
                  <a:gd name="T19" fmla="*/ -915 h 2094"/>
                  <a:gd name="T20" fmla="+- 0 13250 333"/>
                  <a:gd name="T21" fmla="*/ T20 w 13738"/>
                  <a:gd name="T22" fmla="+- 0 -876 -2047"/>
                  <a:gd name="T23" fmla="*/ -876 h 2094"/>
                  <a:gd name="T24" fmla="+- 0 12941 333"/>
                  <a:gd name="T25" fmla="*/ T24 w 13738"/>
                  <a:gd name="T26" fmla="+- 0 -813 -2047"/>
                  <a:gd name="T27" fmla="*/ -813 h 2094"/>
                  <a:gd name="T28" fmla="+- 0 12777 333"/>
                  <a:gd name="T29" fmla="*/ T28 w 13738"/>
                  <a:gd name="T30" fmla="+- 0 -785 -2047"/>
                  <a:gd name="T31" fmla="*/ -785 h 2094"/>
                  <a:gd name="T32" fmla="+- 0 12428 333"/>
                  <a:gd name="T33" fmla="*/ T32 w 13738"/>
                  <a:gd name="T34" fmla="+- 0 -743 -2047"/>
                  <a:gd name="T35" fmla="*/ -743 h 2094"/>
                  <a:gd name="T36" fmla="+- 0 12053 333"/>
                  <a:gd name="T37" fmla="*/ T36 w 13738"/>
                  <a:gd name="T38" fmla="+- 0 -715 -2047"/>
                  <a:gd name="T39" fmla="*/ -715 h 2094"/>
                  <a:gd name="T40" fmla="+- 0 11852 333"/>
                  <a:gd name="T41" fmla="*/ T40 w 13738"/>
                  <a:gd name="T42" fmla="+- 0 -708 -2047"/>
                  <a:gd name="T43" fmla="*/ -708 h 2094"/>
                  <a:gd name="T44" fmla="+- 0 14071 333"/>
                  <a:gd name="T45" fmla="*/ T44 w 13738"/>
                  <a:gd name="T46" fmla="+- 0 -708 -2047"/>
                  <a:gd name="T47" fmla="*/ -708 h 2094"/>
                  <a:gd name="T48" fmla="+- 0 14071 333"/>
                  <a:gd name="T49" fmla="*/ T48 w 13738"/>
                  <a:gd name="T50" fmla="+- 0 -1151 -2047"/>
                  <a:gd name="T51" fmla="*/ -1151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3738" h="2094">
                    <a:moveTo>
                      <a:pt x="13738" y="896"/>
                    </a:moveTo>
                    <a:lnTo>
                      <a:pt x="13604" y="953"/>
                    </a:lnTo>
                    <a:lnTo>
                      <a:pt x="13476" y="1002"/>
                    </a:lnTo>
                    <a:lnTo>
                      <a:pt x="13342" y="1048"/>
                    </a:lnTo>
                    <a:lnTo>
                      <a:pt x="13064" y="1132"/>
                    </a:lnTo>
                    <a:lnTo>
                      <a:pt x="12917" y="1171"/>
                    </a:lnTo>
                    <a:lnTo>
                      <a:pt x="12608" y="1234"/>
                    </a:lnTo>
                    <a:lnTo>
                      <a:pt x="12444" y="1262"/>
                    </a:lnTo>
                    <a:lnTo>
                      <a:pt x="12095" y="1304"/>
                    </a:lnTo>
                    <a:lnTo>
                      <a:pt x="11720" y="1332"/>
                    </a:lnTo>
                    <a:lnTo>
                      <a:pt x="11519" y="1339"/>
                    </a:lnTo>
                    <a:lnTo>
                      <a:pt x="13738" y="1339"/>
                    </a:lnTo>
                    <a:lnTo>
                      <a:pt x="13738" y="89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1" name="Rectangle 30"/>
          <p:cNvSpPr/>
          <p:nvPr/>
        </p:nvSpPr>
        <p:spPr>
          <a:xfrm>
            <a:off x="474980" y="457200"/>
            <a:ext cx="8276994" cy="1323439"/>
          </a:xfrm>
          <a:prstGeom prst="rect">
            <a:avLst/>
          </a:prstGeom>
        </p:spPr>
        <p:txBody>
          <a:bodyPr wrap="square">
            <a:spAutoFit/>
          </a:bodyPr>
          <a:lstStyle/>
          <a:p>
            <a:pPr algn="ctr"/>
            <a:r>
              <a:rPr lang="en-US" sz="4000" b="1" dirty="0">
                <a:solidFill>
                  <a:schemeClr val="bg1"/>
                </a:solidFill>
                <a:latin typeface="Candara" pitchFamily="34" charset="0"/>
              </a:rPr>
              <a:t>What is a</a:t>
            </a:r>
            <a:endParaRPr lang="en-US" sz="4000" dirty="0">
              <a:solidFill>
                <a:schemeClr val="bg1"/>
              </a:solidFill>
              <a:latin typeface="Candara" pitchFamily="34" charset="0"/>
            </a:endParaRPr>
          </a:p>
          <a:p>
            <a:pPr algn="ctr"/>
            <a:r>
              <a:rPr lang="en-US" sz="4000" b="1" dirty="0">
                <a:solidFill>
                  <a:schemeClr val="bg1"/>
                </a:solidFill>
                <a:latin typeface="Candara" pitchFamily="34" charset="0"/>
              </a:rPr>
              <a:t>Shared </a:t>
            </a:r>
            <a:r>
              <a:rPr lang="en-US" sz="4000" b="1" dirty="0" smtClean="0">
                <a:solidFill>
                  <a:schemeClr val="bg1"/>
                </a:solidFill>
                <a:latin typeface="Candara" pitchFamily="34" charset="0"/>
              </a:rPr>
              <a:t>Appreciation Mortgage</a:t>
            </a:r>
            <a:r>
              <a:rPr lang="en-US" sz="4000" b="1" dirty="0">
                <a:solidFill>
                  <a:schemeClr val="bg1"/>
                </a:solidFill>
                <a:latin typeface="Candara" pitchFamily="34" charset="0"/>
              </a:rPr>
              <a:t>?</a:t>
            </a:r>
            <a:endParaRPr lang="en-US" sz="4000" dirty="0">
              <a:solidFill>
                <a:schemeClr val="bg1"/>
              </a:solidFill>
              <a:latin typeface="Candara" pitchFamily="34" charset="0"/>
            </a:endParaRPr>
          </a:p>
        </p:txBody>
      </p:sp>
      <p:pic>
        <p:nvPicPr>
          <p:cNvPr id="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09676"/>
            <a:ext cx="2042044" cy="38365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5787212"/>
            <a:ext cx="1022322" cy="778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879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5"/>
          <p:cNvSpPr>
            <a:spLocks noChangeArrowheads="1"/>
          </p:cNvSpPr>
          <p:nvPr/>
        </p:nvSpPr>
        <p:spPr bwMode="auto">
          <a:xfrm>
            <a:off x="211773" y="457200"/>
            <a:ext cx="8680264"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300" b="1" i="0" u="none" strike="noStrike" cap="none" normalizeH="0" baseline="0" dirty="0" smtClean="0">
                <a:ln>
                  <a:noFill/>
                </a:ln>
                <a:solidFill>
                  <a:srgbClr val="FFFFFF"/>
                </a:solidFill>
                <a:effectLst/>
                <a:latin typeface="Calibri" pitchFamily="34" charset="0"/>
                <a:ea typeface="Candara" pitchFamily="34" charset="0"/>
                <a:cs typeface="Candara" pitchFamily="34" charset="0"/>
              </a:rPr>
              <a:t>No Monthly Payments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7"/>
          <p:cNvSpPr/>
          <p:nvPr/>
        </p:nvSpPr>
        <p:spPr>
          <a:xfrm>
            <a:off x="997528" y="3042760"/>
            <a:ext cx="7343941" cy="2554545"/>
          </a:xfrm>
          <a:prstGeom prst="rect">
            <a:avLst/>
          </a:prstGeom>
        </p:spPr>
        <p:txBody>
          <a:bodyPr wrap="square">
            <a:spAutoFit/>
          </a:bodyPr>
          <a:lstStyle/>
          <a:p>
            <a:pPr lvl="0" eaLnBrk="0" fontAlgn="base" hangingPunct="0">
              <a:spcBef>
                <a:spcPct val="0"/>
              </a:spcBef>
              <a:spcAft>
                <a:spcPct val="0"/>
              </a:spcAft>
            </a:pPr>
            <a:r>
              <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rPr>
              <a:t>The HOA </a:t>
            </a:r>
            <a:r>
              <a:rPr kumimoji="0" lang="en-US" sz="2000" b="1" i="0" u="none" strike="noStrike" cap="none" normalizeH="0" baseline="0" dirty="0" smtClean="0">
                <a:ln>
                  <a:noFill/>
                </a:ln>
                <a:solidFill>
                  <a:schemeClr val="tx1"/>
                </a:solidFill>
                <a:effectLst/>
                <a:latin typeface="Candara" pitchFamily="34" charset="0"/>
                <a:ea typeface="Candara" pitchFamily="34" charset="0"/>
                <a:cs typeface="Candara" pitchFamily="34" charset="0"/>
              </a:rPr>
              <a:t>Shared Appreciation 2nd Mortgage </a:t>
            </a:r>
            <a:r>
              <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rPr>
              <a:t>improves affordability as it </a:t>
            </a:r>
            <a:r>
              <a:rPr kumimoji="0" lang="en-US" sz="2000" b="1" i="0" u="none" strike="noStrike" cap="none" normalizeH="0" baseline="0" dirty="0" smtClean="0">
                <a:ln>
                  <a:noFill/>
                </a:ln>
                <a:solidFill>
                  <a:schemeClr val="tx1"/>
                </a:solidFill>
                <a:effectLst/>
                <a:latin typeface="Candara" pitchFamily="34" charset="0"/>
                <a:ea typeface="Candara" pitchFamily="34" charset="0"/>
                <a:cs typeface="Candara" pitchFamily="34" charset="0"/>
              </a:rPr>
              <a:t>requires no scheduled payments </a:t>
            </a:r>
            <a:r>
              <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rPr>
              <a:t>of principal or interest.</a:t>
            </a:r>
          </a:p>
          <a:p>
            <a:pPr lvl="0" eaLnBrk="0" fontAlgn="base" hangingPunct="0">
              <a:spcBef>
                <a:spcPct val="0"/>
              </a:spcBef>
              <a:spcAft>
                <a:spcPct val="0"/>
              </a:spcAft>
            </a:pPr>
            <a:endParaRPr lang="en-US" sz="2000" dirty="0">
              <a:latin typeface="Candara" pitchFamily="34" charset="0"/>
              <a:cs typeface="Arial" pitchFamily="34" charset="0"/>
            </a:endParaRPr>
          </a:p>
          <a:p>
            <a:pPr lvl="0" eaLnBrk="0" fontAlgn="base" hangingPunct="0">
              <a:spcBef>
                <a:spcPct val="0"/>
              </a:spcBef>
              <a:spcAft>
                <a:spcPct val="0"/>
              </a:spcAft>
            </a:pPr>
            <a:r>
              <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rPr>
              <a:t>The HOA </a:t>
            </a:r>
            <a:r>
              <a:rPr kumimoji="0" lang="en-US" sz="2000" b="1" i="0" u="none" strike="noStrike" cap="none" normalizeH="0" baseline="0" dirty="0" smtClean="0">
                <a:ln>
                  <a:noFill/>
                </a:ln>
                <a:solidFill>
                  <a:schemeClr val="tx1"/>
                </a:solidFill>
                <a:effectLst/>
                <a:latin typeface="Candara" pitchFamily="34" charset="0"/>
                <a:ea typeface="Candara" pitchFamily="34" charset="0"/>
                <a:cs typeface="Candara" pitchFamily="34" charset="0"/>
              </a:rPr>
              <a:t>Shared Appreciation 2nd Mortgage </a:t>
            </a:r>
            <a:r>
              <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rPr>
              <a:t>must be repaid upon sale of the home or when the owner ceases to occupy the home. Home owners can also voluntarily repay the 2nd Mortgage at any time without penalty</a:t>
            </a:r>
            <a:r>
              <a:rPr kumimoji="0" lang="en-US" b="0" i="0" u="none" strike="noStrike" cap="none" normalizeH="0" baseline="0" dirty="0" smtClean="0">
                <a:ln>
                  <a:noFill/>
                </a:ln>
                <a:solidFill>
                  <a:schemeClr val="tx1"/>
                </a:solidFill>
                <a:effectLst/>
                <a:latin typeface="Calibri" pitchFamily="34" charset="0"/>
                <a:ea typeface="Candara" pitchFamily="34" charset="0"/>
                <a:cs typeface="Candara" pitchFamily="34"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933360"/>
            <a:ext cx="2448243" cy="45997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9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4054" y="5624945"/>
            <a:ext cx="1011222" cy="77024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16"/>
          <p:cNvGrpSpPr>
            <a:grpSpLocks/>
          </p:cNvGrpSpPr>
          <p:nvPr/>
        </p:nvGrpSpPr>
        <p:grpSpPr bwMode="auto">
          <a:xfrm>
            <a:off x="380999" y="210211"/>
            <a:ext cx="8358389" cy="2833843"/>
            <a:chOff x="332" y="-4331"/>
            <a:chExt cx="13740" cy="4380"/>
          </a:xfrm>
        </p:grpSpPr>
        <p:pic>
          <p:nvPicPr>
            <p:cNvPr id="23"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 y="-4331"/>
              <a:ext cx="13694" cy="3888"/>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18"/>
            <p:cNvGrpSpPr>
              <a:grpSpLocks/>
            </p:cNvGrpSpPr>
            <p:nvPr/>
          </p:nvGrpSpPr>
          <p:grpSpPr bwMode="auto">
            <a:xfrm>
              <a:off x="9524" y="-1818"/>
              <a:ext cx="4530" cy="1124"/>
              <a:chOff x="9524" y="-1818"/>
              <a:chExt cx="4530" cy="1124"/>
            </a:xfrm>
          </p:grpSpPr>
          <p:sp>
            <p:nvSpPr>
              <p:cNvPr id="34" name="Freeform 19"/>
              <p:cNvSpPr>
                <a:spLocks/>
              </p:cNvSpPr>
              <p:nvPr/>
            </p:nvSpPr>
            <p:spPr bwMode="auto">
              <a:xfrm>
                <a:off x="9524" y="-1818"/>
                <a:ext cx="4530" cy="1124"/>
              </a:xfrm>
              <a:custGeom>
                <a:avLst/>
                <a:gdLst>
                  <a:gd name="T0" fmla="+- 0 14053 9524"/>
                  <a:gd name="T1" fmla="*/ T0 w 4530"/>
                  <a:gd name="T2" fmla="+- 0 -1818 -1818"/>
                  <a:gd name="T3" fmla="*/ -1818 h 1124"/>
                  <a:gd name="T4" fmla="+- 0 14043 9524"/>
                  <a:gd name="T5" fmla="*/ T4 w 4530"/>
                  <a:gd name="T6" fmla="+- 0 -1818 -1818"/>
                  <a:gd name="T7" fmla="*/ -1818 h 1124"/>
                  <a:gd name="T8" fmla="+- 0 13852 9524"/>
                  <a:gd name="T9" fmla="*/ T8 w 4530"/>
                  <a:gd name="T10" fmla="+- 0 -1787 -1818"/>
                  <a:gd name="T11" fmla="*/ -1787 h 1124"/>
                  <a:gd name="T12" fmla="+- 0 13658 9524"/>
                  <a:gd name="T13" fmla="*/ T12 w 4530"/>
                  <a:gd name="T14" fmla="+- 0 -1751 -1818"/>
                  <a:gd name="T15" fmla="*/ -1751 h 1124"/>
                  <a:gd name="T16" fmla="+- 0 13257 9524"/>
                  <a:gd name="T17" fmla="*/ T16 w 4530"/>
                  <a:gd name="T18" fmla="+- 0 -1674 -1818"/>
                  <a:gd name="T19" fmla="*/ -1674 h 1124"/>
                  <a:gd name="T20" fmla="+- 0 12835 9524"/>
                  <a:gd name="T21" fmla="*/ T20 w 4530"/>
                  <a:gd name="T22" fmla="+- 0 -1583 -1818"/>
                  <a:gd name="T23" fmla="*/ -1583 h 1124"/>
                  <a:gd name="T24" fmla="+- 0 12393 9524"/>
                  <a:gd name="T25" fmla="*/ T24 w 4530"/>
                  <a:gd name="T26" fmla="+- 0 -1477 -1818"/>
                  <a:gd name="T27" fmla="*/ -1477 h 1124"/>
                  <a:gd name="T28" fmla="+- 0 11988 9524"/>
                  <a:gd name="T29" fmla="*/ T28 w 4530"/>
                  <a:gd name="T30" fmla="+- 0 -1375 -1818"/>
                  <a:gd name="T31" fmla="*/ -1375 h 1124"/>
                  <a:gd name="T32" fmla="+- 0 10849 9524"/>
                  <a:gd name="T33" fmla="*/ T32 w 4530"/>
                  <a:gd name="T34" fmla="+- 0 -1119 -1818"/>
                  <a:gd name="T35" fmla="*/ -1119 h 1124"/>
                  <a:gd name="T36" fmla="+- 0 10501 9524"/>
                  <a:gd name="T37" fmla="*/ T36 w 4530"/>
                  <a:gd name="T38" fmla="+- 0 -1049 -1818"/>
                  <a:gd name="T39" fmla="*/ -1049 h 1124"/>
                  <a:gd name="T40" fmla="+- 0 9838 9524"/>
                  <a:gd name="T41" fmla="*/ T40 w 4530"/>
                  <a:gd name="T42" fmla="+- 0 -926 -1818"/>
                  <a:gd name="T43" fmla="*/ -926 h 1124"/>
                  <a:gd name="T44" fmla="+- 0 9524 9524"/>
                  <a:gd name="T45" fmla="*/ T44 w 4530"/>
                  <a:gd name="T46" fmla="+- 0 -873 -1818"/>
                  <a:gd name="T47" fmla="*/ -873 h 1124"/>
                  <a:gd name="T48" fmla="+- 0 9949 9524"/>
                  <a:gd name="T49" fmla="*/ T48 w 4530"/>
                  <a:gd name="T50" fmla="+- 0 -813 -1818"/>
                  <a:gd name="T51" fmla="*/ -813 h 1124"/>
                  <a:gd name="T52" fmla="+- 0 10150 9524"/>
                  <a:gd name="T53" fmla="*/ T52 w 4530"/>
                  <a:gd name="T54" fmla="+- 0 -789 -1818"/>
                  <a:gd name="T55" fmla="*/ -789 h 1124"/>
                  <a:gd name="T56" fmla="+- 0 10538 9524"/>
                  <a:gd name="T57" fmla="*/ T56 w 4530"/>
                  <a:gd name="T58" fmla="+- 0 -746 -1818"/>
                  <a:gd name="T59" fmla="*/ -746 h 1124"/>
                  <a:gd name="T60" fmla="+- 0 10900 9524"/>
                  <a:gd name="T61" fmla="*/ T60 w 4530"/>
                  <a:gd name="T62" fmla="+- 0 -718 -1818"/>
                  <a:gd name="T63" fmla="*/ -718 h 1124"/>
                  <a:gd name="T64" fmla="+- 0 11074 9524"/>
                  <a:gd name="T65" fmla="*/ T64 w 4530"/>
                  <a:gd name="T66" fmla="+- 0 -708 -1818"/>
                  <a:gd name="T67" fmla="*/ -708 h 1124"/>
                  <a:gd name="T68" fmla="+- 0 11244 9524"/>
                  <a:gd name="T69" fmla="*/ T68 w 4530"/>
                  <a:gd name="T70" fmla="+- 0 -701 -1818"/>
                  <a:gd name="T71" fmla="*/ -701 h 1124"/>
                  <a:gd name="T72" fmla="+- 0 11566 9524"/>
                  <a:gd name="T73" fmla="*/ T72 w 4530"/>
                  <a:gd name="T74" fmla="+- 0 -694 -1818"/>
                  <a:gd name="T75" fmla="*/ -694 h 1124"/>
                  <a:gd name="T76" fmla="+- 0 11720 9524"/>
                  <a:gd name="T77" fmla="*/ T76 w 4530"/>
                  <a:gd name="T78" fmla="+- 0 -694 -1818"/>
                  <a:gd name="T79" fmla="*/ -694 h 1124"/>
                  <a:gd name="T80" fmla="+- 0 12018 9524"/>
                  <a:gd name="T81" fmla="*/ T80 w 4530"/>
                  <a:gd name="T82" fmla="+- 0 -701 -1818"/>
                  <a:gd name="T83" fmla="*/ -701 h 1124"/>
                  <a:gd name="T84" fmla="+- 0 12158 9524"/>
                  <a:gd name="T85" fmla="*/ T84 w 4530"/>
                  <a:gd name="T86" fmla="+- 0 -708 -1818"/>
                  <a:gd name="T87" fmla="*/ -708 h 1124"/>
                  <a:gd name="T88" fmla="+- 0 12426 9524"/>
                  <a:gd name="T89" fmla="*/ T88 w 4530"/>
                  <a:gd name="T90" fmla="+- 0 -729 -1818"/>
                  <a:gd name="T91" fmla="*/ -729 h 1124"/>
                  <a:gd name="T92" fmla="+- 0 12557 9524"/>
                  <a:gd name="T93" fmla="*/ T92 w 4530"/>
                  <a:gd name="T94" fmla="+- 0 -743 -1818"/>
                  <a:gd name="T95" fmla="*/ -743 h 1124"/>
                  <a:gd name="T96" fmla="+- 0 12805 9524"/>
                  <a:gd name="T97" fmla="*/ T96 w 4530"/>
                  <a:gd name="T98" fmla="+- 0 -778 -1818"/>
                  <a:gd name="T99" fmla="*/ -778 h 1124"/>
                  <a:gd name="T100" fmla="+- 0 13039 9524"/>
                  <a:gd name="T101" fmla="*/ T100 w 4530"/>
                  <a:gd name="T102" fmla="+- 0 -820 -1818"/>
                  <a:gd name="T103" fmla="*/ -820 h 1124"/>
                  <a:gd name="T104" fmla="+- 0 13260 9524"/>
                  <a:gd name="T105" fmla="*/ T104 w 4530"/>
                  <a:gd name="T106" fmla="+- 0 -869 -1818"/>
                  <a:gd name="T107" fmla="*/ -869 h 1124"/>
                  <a:gd name="T108" fmla="+- 0 13471 9524"/>
                  <a:gd name="T109" fmla="*/ T108 w 4530"/>
                  <a:gd name="T110" fmla="+- 0 -926 -1818"/>
                  <a:gd name="T111" fmla="*/ -926 h 1124"/>
                  <a:gd name="T112" fmla="+- 0 13672 9524"/>
                  <a:gd name="T113" fmla="*/ T112 w 4530"/>
                  <a:gd name="T114" fmla="+- 0 -989 -1818"/>
                  <a:gd name="T115" fmla="*/ -989 h 1124"/>
                  <a:gd name="T116" fmla="+- 0 13862 9524"/>
                  <a:gd name="T117" fmla="*/ T116 w 4530"/>
                  <a:gd name="T118" fmla="+- 0 -1059 -1818"/>
                  <a:gd name="T119" fmla="*/ -1059 h 1124"/>
                  <a:gd name="T120" fmla="+- 0 14047 9524"/>
                  <a:gd name="T121" fmla="*/ T120 w 4530"/>
                  <a:gd name="T122" fmla="+- 0 -1133 -1818"/>
                  <a:gd name="T123" fmla="*/ -1133 h 1124"/>
                  <a:gd name="T124" fmla="+- 0 14053 9524"/>
                  <a:gd name="T125" fmla="*/ T124 w 4530"/>
                  <a:gd name="T126" fmla="+- 0 -1137 -1818"/>
                  <a:gd name="T127" fmla="*/ -1137 h 1124"/>
                  <a:gd name="T128" fmla="+- 0 14053 9524"/>
                  <a:gd name="T129" fmla="*/ T128 w 4530"/>
                  <a:gd name="T130" fmla="+- 0 -1818 -1818"/>
                  <a:gd name="T131" fmla="*/ -1818 h 1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530" h="1124">
                    <a:moveTo>
                      <a:pt x="4529" y="0"/>
                    </a:moveTo>
                    <a:lnTo>
                      <a:pt x="4519" y="0"/>
                    </a:lnTo>
                    <a:lnTo>
                      <a:pt x="4328" y="31"/>
                    </a:lnTo>
                    <a:lnTo>
                      <a:pt x="4134" y="67"/>
                    </a:lnTo>
                    <a:lnTo>
                      <a:pt x="3733" y="144"/>
                    </a:lnTo>
                    <a:lnTo>
                      <a:pt x="3311" y="235"/>
                    </a:lnTo>
                    <a:lnTo>
                      <a:pt x="2869" y="341"/>
                    </a:lnTo>
                    <a:lnTo>
                      <a:pt x="2464" y="443"/>
                    </a:lnTo>
                    <a:lnTo>
                      <a:pt x="1325" y="699"/>
                    </a:lnTo>
                    <a:lnTo>
                      <a:pt x="977" y="769"/>
                    </a:lnTo>
                    <a:lnTo>
                      <a:pt x="314" y="892"/>
                    </a:lnTo>
                    <a:lnTo>
                      <a:pt x="0" y="945"/>
                    </a:lnTo>
                    <a:lnTo>
                      <a:pt x="425" y="1005"/>
                    </a:lnTo>
                    <a:lnTo>
                      <a:pt x="626" y="1029"/>
                    </a:lnTo>
                    <a:lnTo>
                      <a:pt x="1014" y="1072"/>
                    </a:lnTo>
                    <a:lnTo>
                      <a:pt x="1376" y="1100"/>
                    </a:lnTo>
                    <a:lnTo>
                      <a:pt x="1550" y="1110"/>
                    </a:lnTo>
                    <a:lnTo>
                      <a:pt x="1720" y="1117"/>
                    </a:lnTo>
                    <a:lnTo>
                      <a:pt x="2042" y="1124"/>
                    </a:lnTo>
                    <a:lnTo>
                      <a:pt x="2196" y="1124"/>
                    </a:lnTo>
                    <a:lnTo>
                      <a:pt x="2494" y="1117"/>
                    </a:lnTo>
                    <a:lnTo>
                      <a:pt x="2634" y="1110"/>
                    </a:lnTo>
                    <a:lnTo>
                      <a:pt x="2902" y="1089"/>
                    </a:lnTo>
                    <a:lnTo>
                      <a:pt x="3033" y="1075"/>
                    </a:lnTo>
                    <a:lnTo>
                      <a:pt x="3281" y="1040"/>
                    </a:lnTo>
                    <a:lnTo>
                      <a:pt x="3515" y="998"/>
                    </a:lnTo>
                    <a:lnTo>
                      <a:pt x="3736" y="949"/>
                    </a:lnTo>
                    <a:lnTo>
                      <a:pt x="3947" y="892"/>
                    </a:lnTo>
                    <a:lnTo>
                      <a:pt x="4148" y="829"/>
                    </a:lnTo>
                    <a:lnTo>
                      <a:pt x="4338" y="759"/>
                    </a:lnTo>
                    <a:lnTo>
                      <a:pt x="4523" y="685"/>
                    </a:lnTo>
                    <a:lnTo>
                      <a:pt x="4529" y="681"/>
                    </a:lnTo>
                    <a:lnTo>
                      <a:pt x="4529"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24"/>
            <p:cNvGrpSpPr>
              <a:grpSpLocks/>
            </p:cNvGrpSpPr>
            <p:nvPr/>
          </p:nvGrpSpPr>
          <p:grpSpPr bwMode="auto">
            <a:xfrm>
              <a:off x="4125" y="-2020"/>
              <a:ext cx="8731" cy="1339"/>
              <a:chOff x="4125" y="-2020"/>
              <a:chExt cx="8731" cy="1339"/>
            </a:xfrm>
          </p:grpSpPr>
          <p:sp>
            <p:nvSpPr>
              <p:cNvPr id="33" name="Freeform 21"/>
              <p:cNvSpPr>
                <a:spLocks/>
              </p:cNvSpPr>
              <p:nvPr/>
            </p:nvSpPr>
            <p:spPr bwMode="auto">
              <a:xfrm>
                <a:off x="4125" y="-2020"/>
                <a:ext cx="8731" cy="1339"/>
              </a:xfrm>
              <a:custGeom>
                <a:avLst/>
                <a:gdLst>
                  <a:gd name="T0" fmla="+- 0 5467 4125"/>
                  <a:gd name="T1" fmla="*/ T0 w 8731"/>
                  <a:gd name="T2" fmla="+- 0 -2020 -2020"/>
                  <a:gd name="T3" fmla="*/ -2020 h 1339"/>
                  <a:gd name="T4" fmla="+- 0 5203 4125"/>
                  <a:gd name="T5" fmla="*/ T4 w 8731"/>
                  <a:gd name="T6" fmla="+- 0 -2020 -2020"/>
                  <a:gd name="T7" fmla="*/ -2020 h 1339"/>
                  <a:gd name="T8" fmla="+- 0 4955 4125"/>
                  <a:gd name="T9" fmla="*/ T8 w 8731"/>
                  <a:gd name="T10" fmla="+- 0 -2013 -2020"/>
                  <a:gd name="T11" fmla="*/ -2013 h 1339"/>
                  <a:gd name="T12" fmla="+- 0 4724 4125"/>
                  <a:gd name="T13" fmla="*/ T12 w 8731"/>
                  <a:gd name="T14" fmla="+- 0 -2003 -2020"/>
                  <a:gd name="T15" fmla="*/ -2003 h 1339"/>
                  <a:gd name="T16" fmla="+- 0 4510 4125"/>
                  <a:gd name="T17" fmla="*/ T16 w 8731"/>
                  <a:gd name="T18" fmla="+- 0 -1985 -2020"/>
                  <a:gd name="T19" fmla="*/ -1985 h 1339"/>
                  <a:gd name="T20" fmla="+- 0 4309 4125"/>
                  <a:gd name="T21" fmla="*/ T20 w 8731"/>
                  <a:gd name="T22" fmla="+- 0 -1964 -2020"/>
                  <a:gd name="T23" fmla="*/ -1964 h 1339"/>
                  <a:gd name="T24" fmla="+- 0 4125 4125"/>
                  <a:gd name="T25" fmla="*/ T24 w 8731"/>
                  <a:gd name="T26" fmla="+- 0 -1936 -2020"/>
                  <a:gd name="T27" fmla="*/ -1936 h 1339"/>
                  <a:gd name="T28" fmla="+- 0 4651 4125"/>
                  <a:gd name="T29" fmla="*/ T28 w 8731"/>
                  <a:gd name="T30" fmla="+- 0 -1869 -2020"/>
                  <a:gd name="T31" fmla="*/ -1869 h 1339"/>
                  <a:gd name="T32" fmla="+- 0 5216 4125"/>
                  <a:gd name="T33" fmla="*/ T32 w 8731"/>
                  <a:gd name="T34" fmla="+- 0 -1774 -2020"/>
                  <a:gd name="T35" fmla="*/ -1774 h 1339"/>
                  <a:gd name="T36" fmla="+- 0 5822 4125"/>
                  <a:gd name="T37" fmla="*/ T36 w 8731"/>
                  <a:gd name="T38" fmla="+- 0 -1651 -2020"/>
                  <a:gd name="T39" fmla="*/ -1651 h 1339"/>
                  <a:gd name="T40" fmla="+- 0 6144 4125"/>
                  <a:gd name="T41" fmla="*/ T40 w 8731"/>
                  <a:gd name="T42" fmla="+- 0 -1581 -2020"/>
                  <a:gd name="T43" fmla="*/ -1581 h 1339"/>
                  <a:gd name="T44" fmla="+- 0 7064 4125"/>
                  <a:gd name="T45" fmla="*/ T44 w 8731"/>
                  <a:gd name="T46" fmla="+- 0 -1356 -2020"/>
                  <a:gd name="T47" fmla="*/ -1356 h 1339"/>
                  <a:gd name="T48" fmla="+- 0 8156 4125"/>
                  <a:gd name="T49" fmla="*/ T48 w 8731"/>
                  <a:gd name="T50" fmla="+- 0 -1114 -2020"/>
                  <a:gd name="T51" fmla="*/ -1114 h 1339"/>
                  <a:gd name="T52" fmla="+- 0 8414 4125"/>
                  <a:gd name="T53" fmla="*/ T52 w 8731"/>
                  <a:gd name="T54" fmla="+- 0 -1064 -2020"/>
                  <a:gd name="T55" fmla="*/ -1064 h 1339"/>
                  <a:gd name="T56" fmla="+- 0 8658 4125"/>
                  <a:gd name="T57" fmla="*/ T56 w 8731"/>
                  <a:gd name="T58" fmla="+- 0 -1015 -2020"/>
                  <a:gd name="T59" fmla="*/ -1015 h 1339"/>
                  <a:gd name="T60" fmla="+- 0 8899 4125"/>
                  <a:gd name="T61" fmla="*/ T60 w 8731"/>
                  <a:gd name="T62" fmla="+- 0 -970 -2020"/>
                  <a:gd name="T63" fmla="*/ -970 h 1339"/>
                  <a:gd name="T64" fmla="+- 0 9361 4125"/>
                  <a:gd name="T65" fmla="*/ T64 w 8731"/>
                  <a:gd name="T66" fmla="+- 0 -892 -2020"/>
                  <a:gd name="T67" fmla="*/ -892 h 1339"/>
                  <a:gd name="T68" fmla="+- 0 9582 4125"/>
                  <a:gd name="T69" fmla="*/ T68 w 8731"/>
                  <a:gd name="T70" fmla="+- 0 -857 -2020"/>
                  <a:gd name="T71" fmla="*/ -857 h 1339"/>
                  <a:gd name="T72" fmla="+- 0 10004 4125"/>
                  <a:gd name="T73" fmla="*/ T72 w 8731"/>
                  <a:gd name="T74" fmla="+- 0 -801 -2020"/>
                  <a:gd name="T75" fmla="*/ -801 h 1339"/>
                  <a:gd name="T76" fmla="+- 0 10402 4125"/>
                  <a:gd name="T77" fmla="*/ T76 w 8731"/>
                  <a:gd name="T78" fmla="+- 0 -752 -2020"/>
                  <a:gd name="T79" fmla="*/ -752 h 1339"/>
                  <a:gd name="T80" fmla="+- 0 10593 4125"/>
                  <a:gd name="T81" fmla="*/ T80 w 8731"/>
                  <a:gd name="T82" fmla="+- 0 -734 -2020"/>
                  <a:gd name="T83" fmla="*/ -734 h 1339"/>
                  <a:gd name="T84" fmla="+- 0 10955 4125"/>
                  <a:gd name="T85" fmla="*/ T84 w 8731"/>
                  <a:gd name="T86" fmla="+- 0 -706 -2020"/>
                  <a:gd name="T87" fmla="*/ -706 h 1339"/>
                  <a:gd name="T88" fmla="+- 0 11129 4125"/>
                  <a:gd name="T89" fmla="*/ T88 w 8731"/>
                  <a:gd name="T90" fmla="+- 0 -696 -2020"/>
                  <a:gd name="T91" fmla="*/ -696 h 1339"/>
                  <a:gd name="T92" fmla="+- 0 11464 4125"/>
                  <a:gd name="T93" fmla="*/ T92 w 8731"/>
                  <a:gd name="T94" fmla="+- 0 -681 -2020"/>
                  <a:gd name="T95" fmla="*/ -681 h 1339"/>
                  <a:gd name="T96" fmla="+- 0 11775 4125"/>
                  <a:gd name="T97" fmla="*/ T96 w 8731"/>
                  <a:gd name="T98" fmla="+- 0 -681 -2020"/>
                  <a:gd name="T99" fmla="*/ -681 h 1339"/>
                  <a:gd name="T100" fmla="+- 0 12070 4125"/>
                  <a:gd name="T101" fmla="*/ T100 w 8731"/>
                  <a:gd name="T102" fmla="+- 0 -689 -2020"/>
                  <a:gd name="T103" fmla="*/ -689 h 1339"/>
                  <a:gd name="T104" fmla="+- 0 12210 4125"/>
                  <a:gd name="T105" fmla="*/ T104 w 8731"/>
                  <a:gd name="T106" fmla="+- 0 -696 -2020"/>
                  <a:gd name="T107" fmla="*/ -696 h 1339"/>
                  <a:gd name="T108" fmla="+- 0 12348 4125"/>
                  <a:gd name="T109" fmla="*/ T108 w 8731"/>
                  <a:gd name="T110" fmla="+- 0 -706 -2020"/>
                  <a:gd name="T111" fmla="*/ -706 h 1339"/>
                  <a:gd name="T112" fmla="+- 0 12736 4125"/>
                  <a:gd name="T113" fmla="*/ T112 w 8731"/>
                  <a:gd name="T114" fmla="+- 0 -748 -2020"/>
                  <a:gd name="T115" fmla="*/ -748 h 1339"/>
                  <a:gd name="T116" fmla="+- 0 12856 4125"/>
                  <a:gd name="T117" fmla="*/ T116 w 8731"/>
                  <a:gd name="T118" fmla="+- 0 -766 -2020"/>
                  <a:gd name="T119" fmla="*/ -766 h 1339"/>
                  <a:gd name="T120" fmla="+- 0 12468 4125"/>
                  <a:gd name="T121" fmla="*/ T120 w 8731"/>
                  <a:gd name="T122" fmla="+- 0 -815 -2020"/>
                  <a:gd name="T123" fmla="*/ -815 h 1339"/>
                  <a:gd name="T124" fmla="+- 0 12056 4125"/>
                  <a:gd name="T125" fmla="*/ T124 w 8731"/>
                  <a:gd name="T126" fmla="+- 0 -875 -2020"/>
                  <a:gd name="T127" fmla="*/ -875 h 1339"/>
                  <a:gd name="T128" fmla="+- 0 11162 4125"/>
                  <a:gd name="T129" fmla="*/ T128 w 8731"/>
                  <a:gd name="T130" fmla="+- 0 -1029 -2020"/>
                  <a:gd name="T131" fmla="*/ -1029 h 1339"/>
                  <a:gd name="T132" fmla="+- 0 10165 4125"/>
                  <a:gd name="T133" fmla="*/ T132 w 8731"/>
                  <a:gd name="T134" fmla="+- 0 -1237 -2020"/>
                  <a:gd name="T135" fmla="*/ -1237 h 1339"/>
                  <a:gd name="T136" fmla="+- 0 8615 4125"/>
                  <a:gd name="T137" fmla="*/ T136 w 8731"/>
                  <a:gd name="T138" fmla="+- 0 -1606 -2020"/>
                  <a:gd name="T139" fmla="*/ -1606 h 1339"/>
                  <a:gd name="T140" fmla="+- 0 8193 4125"/>
                  <a:gd name="T141" fmla="*/ T140 w 8731"/>
                  <a:gd name="T142" fmla="+- 0 -1697 -2020"/>
                  <a:gd name="T143" fmla="*/ -1697 h 1339"/>
                  <a:gd name="T144" fmla="+- 0 7791 4125"/>
                  <a:gd name="T145" fmla="*/ T144 w 8731"/>
                  <a:gd name="T146" fmla="+- 0 -1774 -2020"/>
                  <a:gd name="T147" fmla="*/ -1774 h 1339"/>
                  <a:gd name="T148" fmla="+- 0 7597 4125"/>
                  <a:gd name="T149" fmla="*/ T148 w 8731"/>
                  <a:gd name="T150" fmla="+- 0 -1809 -2020"/>
                  <a:gd name="T151" fmla="*/ -1809 h 1339"/>
                  <a:gd name="T152" fmla="+- 0 7406 4125"/>
                  <a:gd name="T153" fmla="*/ T152 w 8731"/>
                  <a:gd name="T154" fmla="+- 0 -1841 -2020"/>
                  <a:gd name="T155" fmla="*/ -1841 h 1339"/>
                  <a:gd name="T156" fmla="+- 0 7222 4125"/>
                  <a:gd name="T157" fmla="*/ T156 w 8731"/>
                  <a:gd name="T158" fmla="+- 0 -1869 -2020"/>
                  <a:gd name="T159" fmla="*/ -1869 h 1339"/>
                  <a:gd name="T160" fmla="+- 0 6689 4125"/>
                  <a:gd name="T161" fmla="*/ T160 w 8731"/>
                  <a:gd name="T162" fmla="+- 0 -1939 -2020"/>
                  <a:gd name="T163" fmla="*/ -1939 h 1339"/>
                  <a:gd name="T164" fmla="+- 0 6358 4125"/>
                  <a:gd name="T165" fmla="*/ T164 w 8731"/>
                  <a:gd name="T166" fmla="+- 0 -1971 -2020"/>
                  <a:gd name="T167" fmla="*/ -1971 h 1339"/>
                  <a:gd name="T168" fmla="+- 0 6047 4125"/>
                  <a:gd name="T169" fmla="*/ T168 w 8731"/>
                  <a:gd name="T170" fmla="+- 0 -1996 -2020"/>
                  <a:gd name="T171" fmla="*/ -1996 h 1339"/>
                  <a:gd name="T172" fmla="+- 0 5749 4125"/>
                  <a:gd name="T173" fmla="*/ T172 w 8731"/>
                  <a:gd name="T174" fmla="+- 0 -2013 -2020"/>
                  <a:gd name="T175" fmla="*/ -2013 h 1339"/>
                  <a:gd name="T176" fmla="+- 0 5467 4125"/>
                  <a:gd name="T177" fmla="*/ T176 w 8731"/>
                  <a:gd name="T178" fmla="+- 0 -2020 -2020"/>
                  <a:gd name="T179" fmla="*/ -2020 h 13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8731" h="1339">
                    <a:moveTo>
                      <a:pt x="1342" y="0"/>
                    </a:moveTo>
                    <a:lnTo>
                      <a:pt x="1078" y="0"/>
                    </a:lnTo>
                    <a:lnTo>
                      <a:pt x="830" y="7"/>
                    </a:lnTo>
                    <a:lnTo>
                      <a:pt x="599" y="17"/>
                    </a:lnTo>
                    <a:lnTo>
                      <a:pt x="385" y="35"/>
                    </a:lnTo>
                    <a:lnTo>
                      <a:pt x="184" y="56"/>
                    </a:lnTo>
                    <a:lnTo>
                      <a:pt x="0" y="84"/>
                    </a:lnTo>
                    <a:lnTo>
                      <a:pt x="526" y="151"/>
                    </a:lnTo>
                    <a:lnTo>
                      <a:pt x="1091" y="246"/>
                    </a:lnTo>
                    <a:lnTo>
                      <a:pt x="1697" y="369"/>
                    </a:lnTo>
                    <a:lnTo>
                      <a:pt x="2019" y="439"/>
                    </a:lnTo>
                    <a:lnTo>
                      <a:pt x="2939" y="664"/>
                    </a:lnTo>
                    <a:lnTo>
                      <a:pt x="4031" y="906"/>
                    </a:lnTo>
                    <a:lnTo>
                      <a:pt x="4289" y="956"/>
                    </a:lnTo>
                    <a:lnTo>
                      <a:pt x="4533" y="1005"/>
                    </a:lnTo>
                    <a:lnTo>
                      <a:pt x="4774" y="1050"/>
                    </a:lnTo>
                    <a:lnTo>
                      <a:pt x="5236" y="1128"/>
                    </a:lnTo>
                    <a:lnTo>
                      <a:pt x="5457" y="1163"/>
                    </a:lnTo>
                    <a:lnTo>
                      <a:pt x="5879" y="1219"/>
                    </a:lnTo>
                    <a:lnTo>
                      <a:pt x="6277" y="1268"/>
                    </a:lnTo>
                    <a:lnTo>
                      <a:pt x="6468" y="1286"/>
                    </a:lnTo>
                    <a:lnTo>
                      <a:pt x="6830" y="1314"/>
                    </a:lnTo>
                    <a:lnTo>
                      <a:pt x="7004" y="1324"/>
                    </a:lnTo>
                    <a:lnTo>
                      <a:pt x="7339" y="1339"/>
                    </a:lnTo>
                    <a:lnTo>
                      <a:pt x="7650" y="1339"/>
                    </a:lnTo>
                    <a:lnTo>
                      <a:pt x="7945" y="1331"/>
                    </a:lnTo>
                    <a:lnTo>
                      <a:pt x="8085" y="1324"/>
                    </a:lnTo>
                    <a:lnTo>
                      <a:pt x="8223" y="1314"/>
                    </a:lnTo>
                    <a:lnTo>
                      <a:pt x="8611" y="1272"/>
                    </a:lnTo>
                    <a:lnTo>
                      <a:pt x="8731" y="1254"/>
                    </a:lnTo>
                    <a:lnTo>
                      <a:pt x="8343" y="1205"/>
                    </a:lnTo>
                    <a:lnTo>
                      <a:pt x="7931" y="1145"/>
                    </a:lnTo>
                    <a:lnTo>
                      <a:pt x="7037" y="991"/>
                    </a:lnTo>
                    <a:lnTo>
                      <a:pt x="6040" y="783"/>
                    </a:lnTo>
                    <a:lnTo>
                      <a:pt x="4490" y="414"/>
                    </a:lnTo>
                    <a:lnTo>
                      <a:pt x="4068" y="323"/>
                    </a:lnTo>
                    <a:lnTo>
                      <a:pt x="3666" y="246"/>
                    </a:lnTo>
                    <a:lnTo>
                      <a:pt x="3472" y="211"/>
                    </a:lnTo>
                    <a:lnTo>
                      <a:pt x="3281" y="179"/>
                    </a:lnTo>
                    <a:lnTo>
                      <a:pt x="3097" y="151"/>
                    </a:lnTo>
                    <a:lnTo>
                      <a:pt x="2564" y="81"/>
                    </a:lnTo>
                    <a:lnTo>
                      <a:pt x="2233" y="49"/>
                    </a:lnTo>
                    <a:lnTo>
                      <a:pt x="1922" y="24"/>
                    </a:lnTo>
                    <a:lnTo>
                      <a:pt x="1624" y="7"/>
                    </a:lnTo>
                    <a:lnTo>
                      <a:pt x="1342"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2"/>
            <p:cNvGrpSpPr>
              <a:grpSpLocks/>
            </p:cNvGrpSpPr>
            <p:nvPr/>
          </p:nvGrpSpPr>
          <p:grpSpPr bwMode="auto">
            <a:xfrm>
              <a:off x="4455" y="-2001"/>
              <a:ext cx="8611" cy="1219"/>
              <a:chOff x="4455" y="-2001"/>
              <a:chExt cx="8611" cy="1219"/>
            </a:xfrm>
          </p:grpSpPr>
          <p:sp>
            <p:nvSpPr>
              <p:cNvPr id="32" name="Freeform 23"/>
              <p:cNvSpPr>
                <a:spLocks/>
              </p:cNvSpPr>
              <p:nvPr/>
            </p:nvSpPr>
            <p:spPr bwMode="auto">
              <a:xfrm>
                <a:off x="4455" y="-2001"/>
                <a:ext cx="8611" cy="1219"/>
              </a:xfrm>
              <a:custGeom>
                <a:avLst/>
                <a:gdLst>
                  <a:gd name="T0" fmla="+- 0 4455 4455"/>
                  <a:gd name="T1" fmla="*/ T0 w 8611"/>
                  <a:gd name="T2" fmla="+- 0 -1878 -2001"/>
                  <a:gd name="T3" fmla="*/ -1878 h 1219"/>
                  <a:gd name="T4" fmla="+- 0 4485 4455"/>
                  <a:gd name="T5" fmla="*/ T4 w 8611"/>
                  <a:gd name="T6" fmla="+- 0 -1885 -2001"/>
                  <a:gd name="T7" fmla="*/ -1885 h 1219"/>
                  <a:gd name="T8" fmla="+- 0 4575 4455"/>
                  <a:gd name="T9" fmla="*/ T8 w 8611"/>
                  <a:gd name="T10" fmla="+- 0 -1903 -2001"/>
                  <a:gd name="T11" fmla="*/ -1903 h 1219"/>
                  <a:gd name="T12" fmla="+- 0 4729 4455"/>
                  <a:gd name="T13" fmla="*/ T12 w 8611"/>
                  <a:gd name="T14" fmla="+- 0 -1927 -2001"/>
                  <a:gd name="T15" fmla="*/ -1927 h 1219"/>
                  <a:gd name="T16" fmla="+- 0 4830 4455"/>
                  <a:gd name="T17" fmla="*/ T16 w 8611"/>
                  <a:gd name="T18" fmla="+- 0 -1941 -2001"/>
                  <a:gd name="T19" fmla="*/ -1941 h 1219"/>
                  <a:gd name="T20" fmla="+- 0 4947 4455"/>
                  <a:gd name="T21" fmla="*/ T20 w 8611"/>
                  <a:gd name="T22" fmla="+- 0 -1955 -2001"/>
                  <a:gd name="T23" fmla="*/ -1955 h 1219"/>
                  <a:gd name="T24" fmla="+- 0 5077 4455"/>
                  <a:gd name="T25" fmla="*/ T24 w 8611"/>
                  <a:gd name="T26" fmla="+- 0 -1966 -2001"/>
                  <a:gd name="T27" fmla="*/ -1966 h 1219"/>
                  <a:gd name="T28" fmla="+- 0 5228 4455"/>
                  <a:gd name="T29" fmla="*/ T28 w 8611"/>
                  <a:gd name="T30" fmla="+- 0 -1976 -2001"/>
                  <a:gd name="T31" fmla="*/ -1976 h 1219"/>
                  <a:gd name="T32" fmla="+- 0 5392 4455"/>
                  <a:gd name="T33" fmla="*/ T32 w 8611"/>
                  <a:gd name="T34" fmla="+- 0 -1987 -2001"/>
                  <a:gd name="T35" fmla="*/ -1987 h 1219"/>
                  <a:gd name="T36" fmla="+- 0 5576 4455"/>
                  <a:gd name="T37" fmla="*/ T36 w 8611"/>
                  <a:gd name="T38" fmla="+- 0 -1994 -2001"/>
                  <a:gd name="T39" fmla="*/ -1994 h 1219"/>
                  <a:gd name="T40" fmla="+- 0 5777 4455"/>
                  <a:gd name="T41" fmla="*/ T40 w 8611"/>
                  <a:gd name="T42" fmla="+- 0 -1997 -2001"/>
                  <a:gd name="T43" fmla="*/ -1997 h 1219"/>
                  <a:gd name="T44" fmla="+- 0 5995 4455"/>
                  <a:gd name="T45" fmla="*/ T44 w 8611"/>
                  <a:gd name="T46" fmla="+- 0 -2001 -2001"/>
                  <a:gd name="T47" fmla="*/ -2001 h 1219"/>
                  <a:gd name="T48" fmla="+- 0 6229 4455"/>
                  <a:gd name="T49" fmla="*/ T48 w 8611"/>
                  <a:gd name="T50" fmla="+- 0 -1997 -2001"/>
                  <a:gd name="T51" fmla="*/ -1997 h 1219"/>
                  <a:gd name="T52" fmla="+- 0 6480 4455"/>
                  <a:gd name="T53" fmla="*/ T52 w 8611"/>
                  <a:gd name="T54" fmla="+- 0 -1990 -2001"/>
                  <a:gd name="T55" fmla="*/ -1990 h 1219"/>
                  <a:gd name="T56" fmla="+- 0 6751 4455"/>
                  <a:gd name="T57" fmla="*/ T56 w 8611"/>
                  <a:gd name="T58" fmla="+- 0 -1976 -2001"/>
                  <a:gd name="T59" fmla="*/ -1976 h 1219"/>
                  <a:gd name="T60" fmla="+- 0 7039 4455"/>
                  <a:gd name="T61" fmla="*/ T60 w 8611"/>
                  <a:gd name="T62" fmla="+- 0 -1959 -2001"/>
                  <a:gd name="T63" fmla="*/ -1959 h 1219"/>
                  <a:gd name="T64" fmla="+- 0 7344 4455"/>
                  <a:gd name="T65" fmla="*/ T64 w 8611"/>
                  <a:gd name="T66" fmla="+- 0 -1931 -2001"/>
                  <a:gd name="T67" fmla="*/ -1931 h 1219"/>
                  <a:gd name="T68" fmla="+- 0 7669 4455"/>
                  <a:gd name="T69" fmla="*/ T68 w 8611"/>
                  <a:gd name="T70" fmla="+- 0 -1899 -2001"/>
                  <a:gd name="T71" fmla="*/ -1899 h 1219"/>
                  <a:gd name="T72" fmla="+- 0 8014 4455"/>
                  <a:gd name="T73" fmla="*/ T72 w 8611"/>
                  <a:gd name="T74" fmla="+- 0 -1860 -2001"/>
                  <a:gd name="T75" fmla="*/ -1860 h 1219"/>
                  <a:gd name="T76" fmla="+- 0 8375 4455"/>
                  <a:gd name="T77" fmla="*/ T76 w 8611"/>
                  <a:gd name="T78" fmla="+- 0 -1815 -2001"/>
                  <a:gd name="T79" fmla="*/ -1815 h 1219"/>
                  <a:gd name="T80" fmla="+- 0 8757 4455"/>
                  <a:gd name="T81" fmla="*/ T80 w 8611"/>
                  <a:gd name="T82" fmla="+- 0 -1758 -2001"/>
                  <a:gd name="T83" fmla="*/ -1758 h 1219"/>
                  <a:gd name="T84" fmla="+- 0 9155 4455"/>
                  <a:gd name="T85" fmla="*/ T84 w 8611"/>
                  <a:gd name="T86" fmla="+- 0 -1695 -2001"/>
                  <a:gd name="T87" fmla="*/ -1695 h 1219"/>
                  <a:gd name="T88" fmla="+- 0 9574 4455"/>
                  <a:gd name="T89" fmla="*/ T88 w 8611"/>
                  <a:gd name="T90" fmla="+- 0 -1621 -2001"/>
                  <a:gd name="T91" fmla="*/ -1621 h 1219"/>
                  <a:gd name="T92" fmla="+- 0 10012 4455"/>
                  <a:gd name="T93" fmla="*/ T92 w 8611"/>
                  <a:gd name="T94" fmla="+- 0 -1534 -2001"/>
                  <a:gd name="T95" fmla="*/ -1534 h 1219"/>
                  <a:gd name="T96" fmla="+- 0 10471 4455"/>
                  <a:gd name="T97" fmla="*/ T96 w 8611"/>
                  <a:gd name="T98" fmla="+- 0 -1439 -2001"/>
                  <a:gd name="T99" fmla="*/ -1439 h 1219"/>
                  <a:gd name="T100" fmla="+- 0 10950 4455"/>
                  <a:gd name="T101" fmla="*/ T100 w 8611"/>
                  <a:gd name="T102" fmla="+- 0 -1333 -2001"/>
                  <a:gd name="T103" fmla="*/ -1333 h 1219"/>
                  <a:gd name="T104" fmla="+- 0 11449 4455"/>
                  <a:gd name="T105" fmla="*/ T104 w 8611"/>
                  <a:gd name="T106" fmla="+- 0 -1214 -2001"/>
                  <a:gd name="T107" fmla="*/ -1214 h 1219"/>
                  <a:gd name="T108" fmla="+- 0 11968 4455"/>
                  <a:gd name="T109" fmla="*/ T108 w 8611"/>
                  <a:gd name="T110" fmla="+- 0 -1084 -2001"/>
                  <a:gd name="T111" fmla="*/ -1084 h 1219"/>
                  <a:gd name="T112" fmla="+- 0 12507 4455"/>
                  <a:gd name="T113" fmla="*/ T112 w 8611"/>
                  <a:gd name="T114" fmla="+- 0 -940 -2001"/>
                  <a:gd name="T115" fmla="*/ -940 h 1219"/>
                  <a:gd name="T116" fmla="+- 0 13066 4455"/>
                  <a:gd name="T117" fmla="*/ T116 w 8611"/>
                  <a:gd name="T118" fmla="+- 0 -782 -2001"/>
                  <a:gd name="T119" fmla="*/ -782 h 12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8611" h="1219">
                    <a:moveTo>
                      <a:pt x="0" y="123"/>
                    </a:moveTo>
                    <a:lnTo>
                      <a:pt x="30" y="116"/>
                    </a:lnTo>
                    <a:lnTo>
                      <a:pt x="120" y="98"/>
                    </a:lnTo>
                    <a:lnTo>
                      <a:pt x="274" y="74"/>
                    </a:lnTo>
                    <a:lnTo>
                      <a:pt x="375" y="60"/>
                    </a:lnTo>
                    <a:lnTo>
                      <a:pt x="492" y="46"/>
                    </a:lnTo>
                    <a:lnTo>
                      <a:pt x="622" y="35"/>
                    </a:lnTo>
                    <a:lnTo>
                      <a:pt x="773" y="25"/>
                    </a:lnTo>
                    <a:lnTo>
                      <a:pt x="937" y="14"/>
                    </a:lnTo>
                    <a:lnTo>
                      <a:pt x="1121" y="7"/>
                    </a:lnTo>
                    <a:lnTo>
                      <a:pt x="1322" y="4"/>
                    </a:lnTo>
                    <a:lnTo>
                      <a:pt x="1540" y="0"/>
                    </a:lnTo>
                    <a:lnTo>
                      <a:pt x="1774" y="4"/>
                    </a:lnTo>
                    <a:lnTo>
                      <a:pt x="2025" y="11"/>
                    </a:lnTo>
                    <a:lnTo>
                      <a:pt x="2296" y="25"/>
                    </a:lnTo>
                    <a:lnTo>
                      <a:pt x="2584" y="42"/>
                    </a:lnTo>
                    <a:lnTo>
                      <a:pt x="2889" y="70"/>
                    </a:lnTo>
                    <a:lnTo>
                      <a:pt x="3214" y="102"/>
                    </a:lnTo>
                    <a:lnTo>
                      <a:pt x="3559" y="141"/>
                    </a:lnTo>
                    <a:lnTo>
                      <a:pt x="3920" y="186"/>
                    </a:lnTo>
                    <a:lnTo>
                      <a:pt x="4302" y="243"/>
                    </a:lnTo>
                    <a:lnTo>
                      <a:pt x="4700" y="306"/>
                    </a:lnTo>
                    <a:lnTo>
                      <a:pt x="5119" y="380"/>
                    </a:lnTo>
                    <a:lnTo>
                      <a:pt x="5557" y="467"/>
                    </a:lnTo>
                    <a:lnTo>
                      <a:pt x="6016" y="562"/>
                    </a:lnTo>
                    <a:lnTo>
                      <a:pt x="6495" y="668"/>
                    </a:lnTo>
                    <a:lnTo>
                      <a:pt x="6994" y="787"/>
                    </a:lnTo>
                    <a:lnTo>
                      <a:pt x="7513" y="917"/>
                    </a:lnTo>
                    <a:lnTo>
                      <a:pt x="8052" y="1061"/>
                    </a:lnTo>
                    <a:lnTo>
                      <a:pt x="8611" y="1219"/>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7" name="Group 24"/>
            <p:cNvGrpSpPr>
              <a:grpSpLocks/>
            </p:cNvGrpSpPr>
            <p:nvPr/>
          </p:nvGrpSpPr>
          <p:grpSpPr bwMode="auto">
            <a:xfrm>
              <a:off x="8834" y="-2022"/>
              <a:ext cx="5209" cy="1026"/>
              <a:chOff x="8834" y="-2022"/>
              <a:chExt cx="5209" cy="1026"/>
            </a:xfrm>
          </p:grpSpPr>
          <p:sp>
            <p:nvSpPr>
              <p:cNvPr id="31" name="Freeform 25"/>
              <p:cNvSpPr>
                <a:spLocks/>
              </p:cNvSpPr>
              <p:nvPr/>
            </p:nvSpPr>
            <p:spPr bwMode="auto">
              <a:xfrm>
                <a:off x="8834" y="-2022"/>
                <a:ext cx="5209" cy="1026"/>
              </a:xfrm>
              <a:custGeom>
                <a:avLst/>
                <a:gdLst>
                  <a:gd name="T0" fmla="+- 0 8834 8834"/>
                  <a:gd name="T1" fmla="*/ T0 w 5209"/>
                  <a:gd name="T2" fmla="+- 0 -996 -2022"/>
                  <a:gd name="T3" fmla="*/ -996 h 1026"/>
                  <a:gd name="T4" fmla="+- 0 8984 8834"/>
                  <a:gd name="T5" fmla="*/ T4 w 5209"/>
                  <a:gd name="T6" fmla="+- 0 -1038 -2022"/>
                  <a:gd name="T7" fmla="*/ -1038 h 1026"/>
                  <a:gd name="T8" fmla="+- 0 9396 8834"/>
                  <a:gd name="T9" fmla="*/ T8 w 5209"/>
                  <a:gd name="T10" fmla="+- 0 -1147 -2022"/>
                  <a:gd name="T11" fmla="*/ -1147 h 1026"/>
                  <a:gd name="T12" fmla="+- 0 9681 8834"/>
                  <a:gd name="T13" fmla="*/ T12 w 5209"/>
                  <a:gd name="T14" fmla="+- 0 -1221 -2022"/>
                  <a:gd name="T15" fmla="*/ -1221 h 1026"/>
                  <a:gd name="T16" fmla="+- 0 10009 8834"/>
                  <a:gd name="T17" fmla="*/ T16 w 5209"/>
                  <a:gd name="T18" fmla="+- 0 -1302 -2022"/>
                  <a:gd name="T19" fmla="*/ -1302 h 1026"/>
                  <a:gd name="T20" fmla="+- 0 10374 8834"/>
                  <a:gd name="T21" fmla="*/ T20 w 5209"/>
                  <a:gd name="T22" fmla="+- 0 -1390 -2022"/>
                  <a:gd name="T23" fmla="*/ -1390 h 1026"/>
                  <a:gd name="T24" fmla="+- 0 10766 8834"/>
                  <a:gd name="T25" fmla="*/ T24 w 5209"/>
                  <a:gd name="T26" fmla="+- 0 -1484 -2022"/>
                  <a:gd name="T27" fmla="*/ -1484 h 1026"/>
                  <a:gd name="T28" fmla="+- 0 11181 8834"/>
                  <a:gd name="T29" fmla="*/ T28 w 5209"/>
                  <a:gd name="T30" fmla="+- 0 -1576 -2022"/>
                  <a:gd name="T31" fmla="*/ -1576 h 1026"/>
                  <a:gd name="T32" fmla="+- 0 11606 8834"/>
                  <a:gd name="T33" fmla="*/ T32 w 5209"/>
                  <a:gd name="T34" fmla="+- 0 -1667 -2022"/>
                  <a:gd name="T35" fmla="*/ -1667 h 1026"/>
                  <a:gd name="T36" fmla="+- 0 12041 8834"/>
                  <a:gd name="T37" fmla="*/ T36 w 5209"/>
                  <a:gd name="T38" fmla="+- 0 -1751 -2022"/>
                  <a:gd name="T39" fmla="*/ -1751 h 1026"/>
                  <a:gd name="T40" fmla="+- 0 12473 8834"/>
                  <a:gd name="T41" fmla="*/ T40 w 5209"/>
                  <a:gd name="T42" fmla="+- 0 -1832 -2022"/>
                  <a:gd name="T43" fmla="*/ -1832 h 1026"/>
                  <a:gd name="T44" fmla="+- 0 12687 8834"/>
                  <a:gd name="T45" fmla="*/ T44 w 5209"/>
                  <a:gd name="T46" fmla="+- 0 -1867 -2022"/>
                  <a:gd name="T47" fmla="*/ -1867 h 1026"/>
                  <a:gd name="T48" fmla="+- 0 12895 8834"/>
                  <a:gd name="T49" fmla="*/ T48 w 5209"/>
                  <a:gd name="T50" fmla="+- 0 -1903 -2022"/>
                  <a:gd name="T51" fmla="*/ -1903 h 1026"/>
                  <a:gd name="T52" fmla="+- 0 13103 8834"/>
                  <a:gd name="T53" fmla="*/ T52 w 5209"/>
                  <a:gd name="T54" fmla="+- 0 -1931 -2022"/>
                  <a:gd name="T55" fmla="*/ -1931 h 1026"/>
                  <a:gd name="T56" fmla="+- 0 13303 8834"/>
                  <a:gd name="T57" fmla="*/ T56 w 5209"/>
                  <a:gd name="T58" fmla="+- 0 -1959 -2022"/>
                  <a:gd name="T59" fmla="*/ -1959 h 1026"/>
                  <a:gd name="T60" fmla="+- 0 13501 8834"/>
                  <a:gd name="T61" fmla="*/ T60 w 5209"/>
                  <a:gd name="T62" fmla="+- 0 -1980 -2022"/>
                  <a:gd name="T63" fmla="*/ -1980 h 1026"/>
                  <a:gd name="T64" fmla="+- 0 13688 8834"/>
                  <a:gd name="T65" fmla="*/ T64 w 5209"/>
                  <a:gd name="T66" fmla="+- 0 -1997 -2022"/>
                  <a:gd name="T67" fmla="*/ -1997 h 1026"/>
                  <a:gd name="T68" fmla="+- 0 13869 8834"/>
                  <a:gd name="T69" fmla="*/ T68 w 5209"/>
                  <a:gd name="T70" fmla="+- 0 -2011 -2022"/>
                  <a:gd name="T71" fmla="*/ -2011 h 1026"/>
                  <a:gd name="T72" fmla="+- 0 14043 8834"/>
                  <a:gd name="T73" fmla="*/ T72 w 5209"/>
                  <a:gd name="T74" fmla="+- 0 -2022 -2022"/>
                  <a:gd name="T75" fmla="*/ -2022 h 10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209" h="1026">
                    <a:moveTo>
                      <a:pt x="0" y="1026"/>
                    </a:moveTo>
                    <a:lnTo>
                      <a:pt x="150" y="984"/>
                    </a:lnTo>
                    <a:lnTo>
                      <a:pt x="562" y="875"/>
                    </a:lnTo>
                    <a:lnTo>
                      <a:pt x="847" y="801"/>
                    </a:lnTo>
                    <a:lnTo>
                      <a:pt x="1175" y="720"/>
                    </a:lnTo>
                    <a:lnTo>
                      <a:pt x="1540" y="632"/>
                    </a:lnTo>
                    <a:lnTo>
                      <a:pt x="1932" y="538"/>
                    </a:lnTo>
                    <a:lnTo>
                      <a:pt x="2347" y="446"/>
                    </a:lnTo>
                    <a:lnTo>
                      <a:pt x="2772" y="355"/>
                    </a:lnTo>
                    <a:lnTo>
                      <a:pt x="3207" y="271"/>
                    </a:lnTo>
                    <a:lnTo>
                      <a:pt x="3639" y="190"/>
                    </a:lnTo>
                    <a:lnTo>
                      <a:pt x="3853" y="155"/>
                    </a:lnTo>
                    <a:lnTo>
                      <a:pt x="4061" y="119"/>
                    </a:lnTo>
                    <a:lnTo>
                      <a:pt x="4269" y="91"/>
                    </a:lnTo>
                    <a:lnTo>
                      <a:pt x="4469" y="63"/>
                    </a:lnTo>
                    <a:lnTo>
                      <a:pt x="4667" y="42"/>
                    </a:lnTo>
                    <a:lnTo>
                      <a:pt x="4854" y="25"/>
                    </a:lnTo>
                    <a:lnTo>
                      <a:pt x="5035" y="11"/>
                    </a:lnTo>
                    <a:lnTo>
                      <a:pt x="5209" y="0"/>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8" name="Group 26"/>
            <p:cNvGrpSpPr>
              <a:grpSpLocks/>
            </p:cNvGrpSpPr>
            <p:nvPr/>
          </p:nvGrpSpPr>
          <p:grpSpPr bwMode="auto">
            <a:xfrm>
              <a:off x="333" y="-2047"/>
              <a:ext cx="13738" cy="2094"/>
              <a:chOff x="333" y="-2047"/>
              <a:chExt cx="13738" cy="2094"/>
            </a:xfrm>
          </p:grpSpPr>
          <p:sp>
            <p:nvSpPr>
              <p:cNvPr id="29" name="Freeform 27"/>
              <p:cNvSpPr>
                <a:spLocks/>
              </p:cNvSpPr>
              <p:nvPr/>
            </p:nvSpPr>
            <p:spPr bwMode="auto">
              <a:xfrm>
                <a:off x="333" y="-2047"/>
                <a:ext cx="13738" cy="2094"/>
              </a:xfrm>
              <a:custGeom>
                <a:avLst/>
                <a:gdLst>
                  <a:gd name="T0" fmla="+- 0 2784 333"/>
                  <a:gd name="T1" fmla="*/ T0 w 13738"/>
                  <a:gd name="T2" fmla="+- 0 -2047 -2047"/>
                  <a:gd name="T3" fmla="*/ -2047 h 2094"/>
                  <a:gd name="T4" fmla="+- 0 2542 333"/>
                  <a:gd name="T5" fmla="*/ T4 w 13738"/>
                  <a:gd name="T6" fmla="+- 0 -2047 -2047"/>
                  <a:gd name="T7" fmla="*/ -2047 h 2094"/>
                  <a:gd name="T8" fmla="+- 0 2315 333"/>
                  <a:gd name="T9" fmla="*/ T8 w 13738"/>
                  <a:gd name="T10" fmla="+- 0 -2040 -2047"/>
                  <a:gd name="T11" fmla="*/ -2040 h 2094"/>
                  <a:gd name="T12" fmla="+- 0 2100 333"/>
                  <a:gd name="T13" fmla="*/ T12 w 13738"/>
                  <a:gd name="T14" fmla="+- 0 -2029 -2047"/>
                  <a:gd name="T15" fmla="*/ -2029 h 2094"/>
                  <a:gd name="T16" fmla="+- 0 1711 333"/>
                  <a:gd name="T17" fmla="*/ T16 w 13738"/>
                  <a:gd name="T18" fmla="+- 0 -1994 -2047"/>
                  <a:gd name="T19" fmla="*/ -1994 h 2094"/>
                  <a:gd name="T20" fmla="+- 0 1533 333"/>
                  <a:gd name="T21" fmla="*/ T20 w 13738"/>
                  <a:gd name="T22" fmla="+- 0 -1969 -2047"/>
                  <a:gd name="T23" fmla="*/ -1969 h 2094"/>
                  <a:gd name="T24" fmla="+- 0 1373 333"/>
                  <a:gd name="T25" fmla="*/ T24 w 13738"/>
                  <a:gd name="T26" fmla="+- 0 -1945 -2047"/>
                  <a:gd name="T27" fmla="*/ -1945 h 2094"/>
                  <a:gd name="T28" fmla="+- 0 1222 333"/>
                  <a:gd name="T29" fmla="*/ T28 w 13738"/>
                  <a:gd name="T30" fmla="+- 0 -1917 -2047"/>
                  <a:gd name="T31" fmla="*/ -1917 h 2094"/>
                  <a:gd name="T32" fmla="+- 0 1088 333"/>
                  <a:gd name="T33" fmla="*/ T32 w 13738"/>
                  <a:gd name="T34" fmla="+- 0 -1885 -2047"/>
                  <a:gd name="T35" fmla="*/ -1885 h 2094"/>
                  <a:gd name="T36" fmla="+- 0 960 333"/>
                  <a:gd name="T37" fmla="*/ T36 w 13738"/>
                  <a:gd name="T38" fmla="+- 0 -1857 -2047"/>
                  <a:gd name="T39" fmla="*/ -1857 h 2094"/>
                  <a:gd name="T40" fmla="+- 0 850 333"/>
                  <a:gd name="T41" fmla="*/ T40 w 13738"/>
                  <a:gd name="T42" fmla="+- 0 -1825 -2047"/>
                  <a:gd name="T43" fmla="*/ -1825 h 2094"/>
                  <a:gd name="T44" fmla="+- 0 659 333"/>
                  <a:gd name="T45" fmla="*/ T44 w 13738"/>
                  <a:gd name="T46" fmla="+- 0 -1766 -2047"/>
                  <a:gd name="T47" fmla="*/ -1766 h 2094"/>
                  <a:gd name="T48" fmla="+- 0 581 333"/>
                  <a:gd name="T49" fmla="*/ T48 w 13738"/>
                  <a:gd name="T50" fmla="+- 0 -1737 -2047"/>
                  <a:gd name="T51" fmla="*/ -1737 h 2094"/>
                  <a:gd name="T52" fmla="+- 0 414 333"/>
                  <a:gd name="T53" fmla="*/ T52 w 13738"/>
                  <a:gd name="T54" fmla="+- 0 -1667 -2047"/>
                  <a:gd name="T55" fmla="*/ -1667 h 2094"/>
                  <a:gd name="T56" fmla="+- 0 333 333"/>
                  <a:gd name="T57" fmla="*/ T56 w 13738"/>
                  <a:gd name="T58" fmla="+- 0 -1625 -2047"/>
                  <a:gd name="T59" fmla="*/ -1625 h 2094"/>
                  <a:gd name="T60" fmla="+- 0 333 333"/>
                  <a:gd name="T61" fmla="*/ T60 w 13738"/>
                  <a:gd name="T62" fmla="+- 0 48 -2047"/>
                  <a:gd name="T63" fmla="*/ 48 h 2094"/>
                  <a:gd name="T64" fmla="+- 0 14064 333"/>
                  <a:gd name="T65" fmla="*/ T64 w 13738"/>
                  <a:gd name="T66" fmla="+- 0 48 -2047"/>
                  <a:gd name="T67" fmla="*/ 48 h 2094"/>
                  <a:gd name="T68" fmla="+- 0 14071 333"/>
                  <a:gd name="T69" fmla="*/ T68 w 13738"/>
                  <a:gd name="T70" fmla="+- 0 37 -2047"/>
                  <a:gd name="T71" fmla="*/ 37 h 2094"/>
                  <a:gd name="T72" fmla="+- 0 14071 333"/>
                  <a:gd name="T73" fmla="*/ T72 w 13738"/>
                  <a:gd name="T74" fmla="+- 0 -708 -2047"/>
                  <a:gd name="T75" fmla="*/ -708 h 2094"/>
                  <a:gd name="T76" fmla="+- 0 11644 333"/>
                  <a:gd name="T77" fmla="*/ T76 w 13738"/>
                  <a:gd name="T78" fmla="+- 0 -708 -2047"/>
                  <a:gd name="T79" fmla="*/ -708 h 2094"/>
                  <a:gd name="T80" fmla="+- 0 11426 333"/>
                  <a:gd name="T81" fmla="*/ T80 w 13738"/>
                  <a:gd name="T82" fmla="+- 0 -711 -2047"/>
                  <a:gd name="T83" fmla="*/ -711 h 2094"/>
                  <a:gd name="T84" fmla="+- 0 11198 333"/>
                  <a:gd name="T85" fmla="*/ T84 w 13738"/>
                  <a:gd name="T86" fmla="+- 0 -718 -2047"/>
                  <a:gd name="T87" fmla="*/ -718 h 2094"/>
                  <a:gd name="T88" fmla="+- 0 10963 333"/>
                  <a:gd name="T89" fmla="*/ T88 w 13738"/>
                  <a:gd name="T90" fmla="+- 0 -729 -2047"/>
                  <a:gd name="T91" fmla="*/ -729 h 2094"/>
                  <a:gd name="T92" fmla="+- 0 10719 333"/>
                  <a:gd name="T93" fmla="*/ T92 w 13738"/>
                  <a:gd name="T94" fmla="+- 0 -746 -2047"/>
                  <a:gd name="T95" fmla="*/ -746 h 2094"/>
                  <a:gd name="T96" fmla="+- 0 10192 333"/>
                  <a:gd name="T97" fmla="*/ T96 w 13738"/>
                  <a:gd name="T98" fmla="+- 0 -799 -2047"/>
                  <a:gd name="T99" fmla="*/ -799 h 2094"/>
                  <a:gd name="T100" fmla="+- 0 9626 333"/>
                  <a:gd name="T101" fmla="*/ T100 w 13738"/>
                  <a:gd name="T102" fmla="+- 0 -873 -2047"/>
                  <a:gd name="T103" fmla="*/ -873 h 2094"/>
                  <a:gd name="T104" fmla="+- 0 9324 333"/>
                  <a:gd name="T105" fmla="*/ T104 w 13738"/>
                  <a:gd name="T106" fmla="+- 0 -919 -2047"/>
                  <a:gd name="T107" fmla="*/ -919 h 2094"/>
                  <a:gd name="T108" fmla="+- 0 9009 333"/>
                  <a:gd name="T109" fmla="*/ T108 w 13738"/>
                  <a:gd name="T110" fmla="+- 0 -971 -2047"/>
                  <a:gd name="T111" fmla="*/ -971 h 2094"/>
                  <a:gd name="T112" fmla="+- 0 8684 333"/>
                  <a:gd name="T113" fmla="*/ T112 w 13738"/>
                  <a:gd name="T114" fmla="+- 0 -1031 -2047"/>
                  <a:gd name="T115" fmla="*/ -1031 h 2094"/>
                  <a:gd name="T116" fmla="+- 0 7990 333"/>
                  <a:gd name="T117" fmla="*/ T116 w 13738"/>
                  <a:gd name="T118" fmla="+- 0 -1168 -2047"/>
                  <a:gd name="T119" fmla="*/ -1168 h 2094"/>
                  <a:gd name="T120" fmla="+- 0 6847 333"/>
                  <a:gd name="T121" fmla="*/ T120 w 13738"/>
                  <a:gd name="T122" fmla="+- 0 -1425 -2047"/>
                  <a:gd name="T123" fmla="*/ -1425 h 2094"/>
                  <a:gd name="T124" fmla="+- 0 6025 333"/>
                  <a:gd name="T125" fmla="*/ T124 w 13738"/>
                  <a:gd name="T126" fmla="+- 0 -1625 -2047"/>
                  <a:gd name="T127" fmla="*/ -1625 h 2094"/>
                  <a:gd name="T128" fmla="+- 0 5251 333"/>
                  <a:gd name="T129" fmla="*/ T128 w 13738"/>
                  <a:gd name="T130" fmla="+- 0 -1787 -2047"/>
                  <a:gd name="T131" fmla="*/ -1787 h 2094"/>
                  <a:gd name="T132" fmla="+- 0 4889 333"/>
                  <a:gd name="T133" fmla="*/ T132 w 13738"/>
                  <a:gd name="T134" fmla="+- 0 -1850 -2047"/>
                  <a:gd name="T135" fmla="*/ -1850 h 2094"/>
                  <a:gd name="T136" fmla="+- 0 4544 333"/>
                  <a:gd name="T137" fmla="*/ T136 w 13738"/>
                  <a:gd name="T138" fmla="+- 0 -1903 -2047"/>
                  <a:gd name="T139" fmla="*/ -1903 h 2094"/>
                  <a:gd name="T140" fmla="+- 0 4212 333"/>
                  <a:gd name="T141" fmla="*/ T140 w 13738"/>
                  <a:gd name="T142" fmla="+- 0 -1948 -2047"/>
                  <a:gd name="T143" fmla="*/ -1948 h 2094"/>
                  <a:gd name="T144" fmla="+- 0 3897 333"/>
                  <a:gd name="T145" fmla="*/ T144 w 13738"/>
                  <a:gd name="T146" fmla="+- 0 -1983 -2047"/>
                  <a:gd name="T147" fmla="*/ -1983 h 2094"/>
                  <a:gd name="T148" fmla="+- 0 3598 333"/>
                  <a:gd name="T149" fmla="*/ T148 w 13738"/>
                  <a:gd name="T150" fmla="+- 0 -2011 -2047"/>
                  <a:gd name="T151" fmla="*/ -2011 h 2094"/>
                  <a:gd name="T152" fmla="+- 0 3042 333"/>
                  <a:gd name="T153" fmla="*/ T152 w 13738"/>
                  <a:gd name="T154" fmla="+- 0 -2043 -2047"/>
                  <a:gd name="T155" fmla="*/ -2043 h 2094"/>
                  <a:gd name="T156" fmla="+- 0 2784 333"/>
                  <a:gd name="T157" fmla="*/ T156 w 13738"/>
                  <a:gd name="T158" fmla="+- 0 -2047 -2047"/>
                  <a:gd name="T159" fmla="*/ -2047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3738" h="2094">
                    <a:moveTo>
                      <a:pt x="2451" y="0"/>
                    </a:moveTo>
                    <a:lnTo>
                      <a:pt x="2209" y="0"/>
                    </a:lnTo>
                    <a:lnTo>
                      <a:pt x="1982" y="7"/>
                    </a:lnTo>
                    <a:lnTo>
                      <a:pt x="1767" y="18"/>
                    </a:lnTo>
                    <a:lnTo>
                      <a:pt x="1378" y="53"/>
                    </a:lnTo>
                    <a:lnTo>
                      <a:pt x="1200" y="78"/>
                    </a:lnTo>
                    <a:lnTo>
                      <a:pt x="1040" y="102"/>
                    </a:lnTo>
                    <a:lnTo>
                      <a:pt x="889" y="130"/>
                    </a:lnTo>
                    <a:lnTo>
                      <a:pt x="755" y="162"/>
                    </a:lnTo>
                    <a:lnTo>
                      <a:pt x="627" y="190"/>
                    </a:lnTo>
                    <a:lnTo>
                      <a:pt x="517" y="222"/>
                    </a:lnTo>
                    <a:lnTo>
                      <a:pt x="326" y="281"/>
                    </a:lnTo>
                    <a:lnTo>
                      <a:pt x="248" y="310"/>
                    </a:lnTo>
                    <a:lnTo>
                      <a:pt x="81" y="380"/>
                    </a:lnTo>
                    <a:lnTo>
                      <a:pt x="0" y="422"/>
                    </a:lnTo>
                    <a:lnTo>
                      <a:pt x="0" y="2095"/>
                    </a:lnTo>
                    <a:lnTo>
                      <a:pt x="13731" y="2095"/>
                    </a:lnTo>
                    <a:lnTo>
                      <a:pt x="13738" y="2084"/>
                    </a:lnTo>
                    <a:lnTo>
                      <a:pt x="13738" y="1339"/>
                    </a:lnTo>
                    <a:lnTo>
                      <a:pt x="11311" y="1339"/>
                    </a:lnTo>
                    <a:lnTo>
                      <a:pt x="11093" y="1336"/>
                    </a:lnTo>
                    <a:lnTo>
                      <a:pt x="10865" y="1329"/>
                    </a:lnTo>
                    <a:lnTo>
                      <a:pt x="10630" y="1318"/>
                    </a:lnTo>
                    <a:lnTo>
                      <a:pt x="10386" y="1301"/>
                    </a:lnTo>
                    <a:lnTo>
                      <a:pt x="9859" y="1248"/>
                    </a:lnTo>
                    <a:lnTo>
                      <a:pt x="9293" y="1174"/>
                    </a:lnTo>
                    <a:lnTo>
                      <a:pt x="8991" y="1128"/>
                    </a:lnTo>
                    <a:lnTo>
                      <a:pt x="8676" y="1076"/>
                    </a:lnTo>
                    <a:lnTo>
                      <a:pt x="8351" y="1016"/>
                    </a:lnTo>
                    <a:lnTo>
                      <a:pt x="7657" y="879"/>
                    </a:lnTo>
                    <a:lnTo>
                      <a:pt x="6514" y="622"/>
                    </a:lnTo>
                    <a:lnTo>
                      <a:pt x="5692" y="422"/>
                    </a:lnTo>
                    <a:lnTo>
                      <a:pt x="4918" y="260"/>
                    </a:lnTo>
                    <a:lnTo>
                      <a:pt x="4556" y="197"/>
                    </a:lnTo>
                    <a:lnTo>
                      <a:pt x="4211" y="144"/>
                    </a:lnTo>
                    <a:lnTo>
                      <a:pt x="3879" y="99"/>
                    </a:lnTo>
                    <a:lnTo>
                      <a:pt x="3564" y="64"/>
                    </a:lnTo>
                    <a:lnTo>
                      <a:pt x="3265" y="36"/>
                    </a:lnTo>
                    <a:lnTo>
                      <a:pt x="2709" y="4"/>
                    </a:lnTo>
                    <a:lnTo>
                      <a:pt x="245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333" y="-2047"/>
                <a:ext cx="13738" cy="2094"/>
              </a:xfrm>
              <a:custGeom>
                <a:avLst/>
                <a:gdLst>
                  <a:gd name="T0" fmla="+- 0 14071 333"/>
                  <a:gd name="T1" fmla="*/ T0 w 13738"/>
                  <a:gd name="T2" fmla="+- 0 -1151 -2047"/>
                  <a:gd name="T3" fmla="*/ -1151 h 2094"/>
                  <a:gd name="T4" fmla="+- 0 13937 333"/>
                  <a:gd name="T5" fmla="*/ T4 w 13738"/>
                  <a:gd name="T6" fmla="+- 0 -1094 -2047"/>
                  <a:gd name="T7" fmla="*/ -1094 h 2094"/>
                  <a:gd name="T8" fmla="+- 0 13809 333"/>
                  <a:gd name="T9" fmla="*/ T8 w 13738"/>
                  <a:gd name="T10" fmla="+- 0 -1045 -2047"/>
                  <a:gd name="T11" fmla="*/ -1045 h 2094"/>
                  <a:gd name="T12" fmla="+- 0 13675 333"/>
                  <a:gd name="T13" fmla="*/ T12 w 13738"/>
                  <a:gd name="T14" fmla="+- 0 -999 -2047"/>
                  <a:gd name="T15" fmla="*/ -999 h 2094"/>
                  <a:gd name="T16" fmla="+- 0 13397 333"/>
                  <a:gd name="T17" fmla="*/ T16 w 13738"/>
                  <a:gd name="T18" fmla="+- 0 -915 -2047"/>
                  <a:gd name="T19" fmla="*/ -915 h 2094"/>
                  <a:gd name="T20" fmla="+- 0 13250 333"/>
                  <a:gd name="T21" fmla="*/ T20 w 13738"/>
                  <a:gd name="T22" fmla="+- 0 -876 -2047"/>
                  <a:gd name="T23" fmla="*/ -876 h 2094"/>
                  <a:gd name="T24" fmla="+- 0 12941 333"/>
                  <a:gd name="T25" fmla="*/ T24 w 13738"/>
                  <a:gd name="T26" fmla="+- 0 -813 -2047"/>
                  <a:gd name="T27" fmla="*/ -813 h 2094"/>
                  <a:gd name="T28" fmla="+- 0 12777 333"/>
                  <a:gd name="T29" fmla="*/ T28 w 13738"/>
                  <a:gd name="T30" fmla="+- 0 -785 -2047"/>
                  <a:gd name="T31" fmla="*/ -785 h 2094"/>
                  <a:gd name="T32" fmla="+- 0 12428 333"/>
                  <a:gd name="T33" fmla="*/ T32 w 13738"/>
                  <a:gd name="T34" fmla="+- 0 -743 -2047"/>
                  <a:gd name="T35" fmla="*/ -743 h 2094"/>
                  <a:gd name="T36" fmla="+- 0 12053 333"/>
                  <a:gd name="T37" fmla="*/ T36 w 13738"/>
                  <a:gd name="T38" fmla="+- 0 -715 -2047"/>
                  <a:gd name="T39" fmla="*/ -715 h 2094"/>
                  <a:gd name="T40" fmla="+- 0 11852 333"/>
                  <a:gd name="T41" fmla="*/ T40 w 13738"/>
                  <a:gd name="T42" fmla="+- 0 -708 -2047"/>
                  <a:gd name="T43" fmla="*/ -708 h 2094"/>
                  <a:gd name="T44" fmla="+- 0 14071 333"/>
                  <a:gd name="T45" fmla="*/ T44 w 13738"/>
                  <a:gd name="T46" fmla="+- 0 -708 -2047"/>
                  <a:gd name="T47" fmla="*/ -708 h 2094"/>
                  <a:gd name="T48" fmla="+- 0 14071 333"/>
                  <a:gd name="T49" fmla="*/ T48 w 13738"/>
                  <a:gd name="T50" fmla="+- 0 -1151 -2047"/>
                  <a:gd name="T51" fmla="*/ -1151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3738" h="2094">
                    <a:moveTo>
                      <a:pt x="13738" y="896"/>
                    </a:moveTo>
                    <a:lnTo>
                      <a:pt x="13604" y="953"/>
                    </a:lnTo>
                    <a:lnTo>
                      <a:pt x="13476" y="1002"/>
                    </a:lnTo>
                    <a:lnTo>
                      <a:pt x="13342" y="1048"/>
                    </a:lnTo>
                    <a:lnTo>
                      <a:pt x="13064" y="1132"/>
                    </a:lnTo>
                    <a:lnTo>
                      <a:pt x="12917" y="1171"/>
                    </a:lnTo>
                    <a:lnTo>
                      <a:pt x="12608" y="1234"/>
                    </a:lnTo>
                    <a:lnTo>
                      <a:pt x="12444" y="1262"/>
                    </a:lnTo>
                    <a:lnTo>
                      <a:pt x="12095" y="1304"/>
                    </a:lnTo>
                    <a:lnTo>
                      <a:pt x="11720" y="1332"/>
                    </a:lnTo>
                    <a:lnTo>
                      <a:pt x="11519" y="1339"/>
                    </a:lnTo>
                    <a:lnTo>
                      <a:pt x="13738" y="1339"/>
                    </a:lnTo>
                    <a:lnTo>
                      <a:pt x="13738" y="89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9" name="TextBox 18"/>
          <p:cNvSpPr txBox="1"/>
          <p:nvPr/>
        </p:nvSpPr>
        <p:spPr>
          <a:xfrm>
            <a:off x="609600" y="691603"/>
            <a:ext cx="8001000" cy="769441"/>
          </a:xfrm>
          <a:prstGeom prst="rect">
            <a:avLst/>
          </a:prstGeom>
          <a:noFill/>
        </p:spPr>
        <p:txBody>
          <a:bodyPr wrap="square" rtlCol="0">
            <a:spAutoFit/>
          </a:bodyPr>
          <a:lstStyle/>
          <a:p>
            <a:pPr algn="ctr"/>
            <a:r>
              <a:rPr lang="en-US" sz="4400" b="1" dirty="0" smtClean="0">
                <a:solidFill>
                  <a:schemeClr val="bg1"/>
                </a:solidFill>
                <a:latin typeface="Candara" pitchFamily="34" charset="0"/>
              </a:rPr>
              <a:t>No Monthly Payments</a:t>
            </a:r>
            <a:endParaRPr lang="en-US" sz="4400" b="1" dirty="0">
              <a:solidFill>
                <a:schemeClr val="bg1"/>
              </a:solidFill>
              <a:latin typeface="Candara" pitchFamily="34" charset="0"/>
            </a:endParaRPr>
          </a:p>
        </p:txBody>
      </p:sp>
    </p:spTree>
    <p:extLst>
      <p:ext uri="{BB962C8B-B14F-4D97-AF65-F5344CB8AC3E}">
        <p14:creationId xmlns:p14="http://schemas.microsoft.com/office/powerpoint/2010/main" val="1611695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65048" tIns="520536" rIns="88872" bIns="698280" numCol="1" anchor="ctr" anchorCtr="0" compatLnSpc="1">
            <a:prstTxWarp prst="textNoShape">
              <a:avLst/>
            </a:prstTxWarp>
            <a:spAutoFit/>
          </a:bodyPr>
          <a:lstStyle/>
          <a:p>
            <a:endParaRPr lang="en-US"/>
          </a:p>
        </p:txBody>
      </p:sp>
      <p:grpSp>
        <p:nvGrpSpPr>
          <p:cNvPr id="5" name="Group 1"/>
          <p:cNvGrpSpPr>
            <a:grpSpLocks/>
          </p:cNvGrpSpPr>
          <p:nvPr/>
        </p:nvGrpSpPr>
        <p:grpSpPr bwMode="auto">
          <a:xfrm>
            <a:off x="199708" y="373379"/>
            <a:ext cx="8724900" cy="2781300"/>
            <a:chOff x="332" y="360"/>
            <a:chExt cx="13740" cy="4380"/>
          </a:xfrm>
        </p:grpSpPr>
        <p:pic>
          <p:nvPicPr>
            <p:cNvPr id="615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 y="360"/>
              <a:ext cx="13694" cy="388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11"/>
            <p:cNvGrpSpPr>
              <a:grpSpLocks/>
            </p:cNvGrpSpPr>
            <p:nvPr/>
          </p:nvGrpSpPr>
          <p:grpSpPr bwMode="auto">
            <a:xfrm>
              <a:off x="9524" y="2873"/>
              <a:ext cx="4530" cy="1124"/>
              <a:chOff x="9524" y="2873"/>
              <a:chExt cx="4530" cy="1124"/>
            </a:xfrm>
          </p:grpSpPr>
          <p:sp>
            <p:nvSpPr>
              <p:cNvPr id="16" name="Freeform 12"/>
              <p:cNvSpPr>
                <a:spLocks/>
              </p:cNvSpPr>
              <p:nvPr/>
            </p:nvSpPr>
            <p:spPr bwMode="auto">
              <a:xfrm>
                <a:off x="9524" y="2873"/>
                <a:ext cx="4530" cy="1124"/>
              </a:xfrm>
              <a:custGeom>
                <a:avLst/>
                <a:gdLst>
                  <a:gd name="T0" fmla="+- 0 14053 9524"/>
                  <a:gd name="T1" fmla="*/ T0 w 4530"/>
                  <a:gd name="T2" fmla="+- 0 2873 2873"/>
                  <a:gd name="T3" fmla="*/ 2873 h 1124"/>
                  <a:gd name="T4" fmla="+- 0 14043 9524"/>
                  <a:gd name="T5" fmla="*/ T4 w 4530"/>
                  <a:gd name="T6" fmla="+- 0 2873 2873"/>
                  <a:gd name="T7" fmla="*/ 2873 h 1124"/>
                  <a:gd name="T8" fmla="+- 0 13852 9524"/>
                  <a:gd name="T9" fmla="*/ T8 w 4530"/>
                  <a:gd name="T10" fmla="+- 0 2905 2873"/>
                  <a:gd name="T11" fmla="*/ 2905 h 1124"/>
                  <a:gd name="T12" fmla="+- 0 13658 9524"/>
                  <a:gd name="T13" fmla="*/ T12 w 4530"/>
                  <a:gd name="T14" fmla="+- 0 2940 2873"/>
                  <a:gd name="T15" fmla="*/ 2940 h 1124"/>
                  <a:gd name="T16" fmla="+- 0 13257 9524"/>
                  <a:gd name="T17" fmla="*/ T16 w 4530"/>
                  <a:gd name="T18" fmla="+- 0 3017 2873"/>
                  <a:gd name="T19" fmla="*/ 3017 h 1124"/>
                  <a:gd name="T20" fmla="+- 0 12835 9524"/>
                  <a:gd name="T21" fmla="*/ T20 w 4530"/>
                  <a:gd name="T22" fmla="+- 0 3109 2873"/>
                  <a:gd name="T23" fmla="*/ 3109 h 1124"/>
                  <a:gd name="T24" fmla="+- 0 12393 9524"/>
                  <a:gd name="T25" fmla="*/ T24 w 4530"/>
                  <a:gd name="T26" fmla="+- 0 3214 2873"/>
                  <a:gd name="T27" fmla="*/ 3214 h 1124"/>
                  <a:gd name="T28" fmla="+- 0 11988 9524"/>
                  <a:gd name="T29" fmla="*/ T28 w 4530"/>
                  <a:gd name="T30" fmla="+- 0 3316 2873"/>
                  <a:gd name="T31" fmla="*/ 3316 h 1124"/>
                  <a:gd name="T32" fmla="+- 0 10849 9524"/>
                  <a:gd name="T33" fmla="*/ T32 w 4530"/>
                  <a:gd name="T34" fmla="+- 0 3572 2873"/>
                  <a:gd name="T35" fmla="*/ 3572 h 1124"/>
                  <a:gd name="T36" fmla="+- 0 10501 9524"/>
                  <a:gd name="T37" fmla="*/ T36 w 4530"/>
                  <a:gd name="T38" fmla="+- 0 3643 2873"/>
                  <a:gd name="T39" fmla="*/ 3643 h 1124"/>
                  <a:gd name="T40" fmla="+- 0 9838 9524"/>
                  <a:gd name="T41" fmla="*/ T40 w 4530"/>
                  <a:gd name="T42" fmla="+- 0 3766 2873"/>
                  <a:gd name="T43" fmla="*/ 3766 h 1124"/>
                  <a:gd name="T44" fmla="+- 0 9524 9524"/>
                  <a:gd name="T45" fmla="*/ T44 w 4530"/>
                  <a:gd name="T46" fmla="+- 0 3818 2873"/>
                  <a:gd name="T47" fmla="*/ 3818 h 1124"/>
                  <a:gd name="T48" fmla="+- 0 9949 9524"/>
                  <a:gd name="T49" fmla="*/ T48 w 4530"/>
                  <a:gd name="T50" fmla="+- 0 3878 2873"/>
                  <a:gd name="T51" fmla="*/ 3878 h 1124"/>
                  <a:gd name="T52" fmla="+- 0 10150 9524"/>
                  <a:gd name="T53" fmla="*/ T52 w 4530"/>
                  <a:gd name="T54" fmla="+- 0 3903 2873"/>
                  <a:gd name="T55" fmla="*/ 3903 h 1124"/>
                  <a:gd name="T56" fmla="+- 0 10538 9524"/>
                  <a:gd name="T57" fmla="*/ T56 w 4530"/>
                  <a:gd name="T58" fmla="+- 0 3945 2873"/>
                  <a:gd name="T59" fmla="*/ 3945 h 1124"/>
                  <a:gd name="T60" fmla="+- 0 10900 9524"/>
                  <a:gd name="T61" fmla="*/ T60 w 4530"/>
                  <a:gd name="T62" fmla="+- 0 3973 2873"/>
                  <a:gd name="T63" fmla="*/ 3973 h 1124"/>
                  <a:gd name="T64" fmla="+- 0 11074 9524"/>
                  <a:gd name="T65" fmla="*/ T64 w 4530"/>
                  <a:gd name="T66" fmla="+- 0 3984 2873"/>
                  <a:gd name="T67" fmla="*/ 3984 h 1124"/>
                  <a:gd name="T68" fmla="+- 0 11244 9524"/>
                  <a:gd name="T69" fmla="*/ T68 w 4530"/>
                  <a:gd name="T70" fmla="+- 0 3991 2873"/>
                  <a:gd name="T71" fmla="*/ 3991 h 1124"/>
                  <a:gd name="T72" fmla="+- 0 11566 9524"/>
                  <a:gd name="T73" fmla="*/ T72 w 4530"/>
                  <a:gd name="T74" fmla="+- 0 3998 2873"/>
                  <a:gd name="T75" fmla="*/ 3998 h 1124"/>
                  <a:gd name="T76" fmla="+- 0 11720 9524"/>
                  <a:gd name="T77" fmla="*/ T76 w 4530"/>
                  <a:gd name="T78" fmla="+- 0 3998 2873"/>
                  <a:gd name="T79" fmla="*/ 3998 h 1124"/>
                  <a:gd name="T80" fmla="+- 0 12018 9524"/>
                  <a:gd name="T81" fmla="*/ T80 w 4530"/>
                  <a:gd name="T82" fmla="+- 0 3991 2873"/>
                  <a:gd name="T83" fmla="*/ 3991 h 1124"/>
                  <a:gd name="T84" fmla="+- 0 12158 9524"/>
                  <a:gd name="T85" fmla="*/ T84 w 4530"/>
                  <a:gd name="T86" fmla="+- 0 3984 2873"/>
                  <a:gd name="T87" fmla="*/ 3984 h 1124"/>
                  <a:gd name="T88" fmla="+- 0 12426 9524"/>
                  <a:gd name="T89" fmla="*/ T88 w 4530"/>
                  <a:gd name="T90" fmla="+- 0 3962 2873"/>
                  <a:gd name="T91" fmla="*/ 3962 h 1124"/>
                  <a:gd name="T92" fmla="+- 0 12557 9524"/>
                  <a:gd name="T93" fmla="*/ T92 w 4530"/>
                  <a:gd name="T94" fmla="+- 0 3948 2873"/>
                  <a:gd name="T95" fmla="*/ 3948 h 1124"/>
                  <a:gd name="T96" fmla="+- 0 12805 9524"/>
                  <a:gd name="T97" fmla="*/ T96 w 4530"/>
                  <a:gd name="T98" fmla="+- 0 3913 2873"/>
                  <a:gd name="T99" fmla="*/ 3913 h 1124"/>
                  <a:gd name="T100" fmla="+- 0 13039 9524"/>
                  <a:gd name="T101" fmla="*/ T100 w 4530"/>
                  <a:gd name="T102" fmla="+- 0 3871 2873"/>
                  <a:gd name="T103" fmla="*/ 3871 h 1124"/>
                  <a:gd name="T104" fmla="+- 0 13260 9524"/>
                  <a:gd name="T105" fmla="*/ T104 w 4530"/>
                  <a:gd name="T106" fmla="+- 0 3822 2873"/>
                  <a:gd name="T107" fmla="*/ 3822 h 1124"/>
                  <a:gd name="T108" fmla="+- 0 13471 9524"/>
                  <a:gd name="T109" fmla="*/ T108 w 4530"/>
                  <a:gd name="T110" fmla="+- 0 3766 2873"/>
                  <a:gd name="T111" fmla="*/ 3766 h 1124"/>
                  <a:gd name="T112" fmla="+- 0 13672 9524"/>
                  <a:gd name="T113" fmla="*/ T112 w 4530"/>
                  <a:gd name="T114" fmla="+- 0 3702 2873"/>
                  <a:gd name="T115" fmla="*/ 3702 h 1124"/>
                  <a:gd name="T116" fmla="+- 0 13862 9524"/>
                  <a:gd name="T117" fmla="*/ T116 w 4530"/>
                  <a:gd name="T118" fmla="+- 0 3632 2873"/>
                  <a:gd name="T119" fmla="*/ 3632 h 1124"/>
                  <a:gd name="T120" fmla="+- 0 14047 9524"/>
                  <a:gd name="T121" fmla="*/ T120 w 4530"/>
                  <a:gd name="T122" fmla="+- 0 3558 2873"/>
                  <a:gd name="T123" fmla="*/ 3558 h 1124"/>
                  <a:gd name="T124" fmla="+- 0 14053 9524"/>
                  <a:gd name="T125" fmla="*/ T124 w 4530"/>
                  <a:gd name="T126" fmla="+- 0 3555 2873"/>
                  <a:gd name="T127" fmla="*/ 3555 h 1124"/>
                  <a:gd name="T128" fmla="+- 0 14053 9524"/>
                  <a:gd name="T129" fmla="*/ T128 w 4530"/>
                  <a:gd name="T130" fmla="+- 0 2873 2873"/>
                  <a:gd name="T131" fmla="*/ 2873 h 1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530" h="1124">
                    <a:moveTo>
                      <a:pt x="4529" y="0"/>
                    </a:moveTo>
                    <a:lnTo>
                      <a:pt x="4519" y="0"/>
                    </a:lnTo>
                    <a:lnTo>
                      <a:pt x="4328" y="32"/>
                    </a:lnTo>
                    <a:lnTo>
                      <a:pt x="4134" y="67"/>
                    </a:lnTo>
                    <a:lnTo>
                      <a:pt x="3733" y="144"/>
                    </a:lnTo>
                    <a:lnTo>
                      <a:pt x="3311" y="236"/>
                    </a:lnTo>
                    <a:lnTo>
                      <a:pt x="2869" y="341"/>
                    </a:lnTo>
                    <a:lnTo>
                      <a:pt x="2464" y="443"/>
                    </a:lnTo>
                    <a:lnTo>
                      <a:pt x="1325" y="699"/>
                    </a:lnTo>
                    <a:lnTo>
                      <a:pt x="977" y="770"/>
                    </a:lnTo>
                    <a:lnTo>
                      <a:pt x="314" y="893"/>
                    </a:lnTo>
                    <a:lnTo>
                      <a:pt x="0" y="945"/>
                    </a:lnTo>
                    <a:lnTo>
                      <a:pt x="425" y="1005"/>
                    </a:lnTo>
                    <a:lnTo>
                      <a:pt x="626" y="1030"/>
                    </a:lnTo>
                    <a:lnTo>
                      <a:pt x="1014" y="1072"/>
                    </a:lnTo>
                    <a:lnTo>
                      <a:pt x="1376" y="1100"/>
                    </a:lnTo>
                    <a:lnTo>
                      <a:pt x="1550" y="1111"/>
                    </a:lnTo>
                    <a:lnTo>
                      <a:pt x="1720" y="1118"/>
                    </a:lnTo>
                    <a:lnTo>
                      <a:pt x="2042" y="1125"/>
                    </a:lnTo>
                    <a:lnTo>
                      <a:pt x="2196" y="1125"/>
                    </a:lnTo>
                    <a:lnTo>
                      <a:pt x="2494" y="1118"/>
                    </a:lnTo>
                    <a:lnTo>
                      <a:pt x="2634" y="1111"/>
                    </a:lnTo>
                    <a:lnTo>
                      <a:pt x="2902" y="1089"/>
                    </a:lnTo>
                    <a:lnTo>
                      <a:pt x="3033" y="1075"/>
                    </a:lnTo>
                    <a:lnTo>
                      <a:pt x="3281" y="1040"/>
                    </a:lnTo>
                    <a:lnTo>
                      <a:pt x="3515" y="998"/>
                    </a:lnTo>
                    <a:lnTo>
                      <a:pt x="3736" y="949"/>
                    </a:lnTo>
                    <a:lnTo>
                      <a:pt x="3947" y="893"/>
                    </a:lnTo>
                    <a:lnTo>
                      <a:pt x="4148" y="829"/>
                    </a:lnTo>
                    <a:lnTo>
                      <a:pt x="4338" y="759"/>
                    </a:lnTo>
                    <a:lnTo>
                      <a:pt x="4523" y="685"/>
                    </a:lnTo>
                    <a:lnTo>
                      <a:pt x="4529" y="682"/>
                    </a:lnTo>
                    <a:lnTo>
                      <a:pt x="4529"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9"/>
            <p:cNvGrpSpPr>
              <a:grpSpLocks/>
            </p:cNvGrpSpPr>
            <p:nvPr/>
          </p:nvGrpSpPr>
          <p:grpSpPr bwMode="auto">
            <a:xfrm>
              <a:off x="4125" y="2671"/>
              <a:ext cx="8731" cy="1339"/>
              <a:chOff x="4125" y="2671"/>
              <a:chExt cx="8731" cy="1339"/>
            </a:xfrm>
          </p:grpSpPr>
          <p:sp>
            <p:nvSpPr>
              <p:cNvPr id="15" name="Freeform 10"/>
              <p:cNvSpPr>
                <a:spLocks/>
              </p:cNvSpPr>
              <p:nvPr/>
            </p:nvSpPr>
            <p:spPr bwMode="auto">
              <a:xfrm>
                <a:off x="4125" y="2671"/>
                <a:ext cx="8731" cy="1339"/>
              </a:xfrm>
              <a:custGeom>
                <a:avLst/>
                <a:gdLst>
                  <a:gd name="T0" fmla="+- 0 5467 4125"/>
                  <a:gd name="T1" fmla="*/ T0 w 8731"/>
                  <a:gd name="T2" fmla="+- 0 2671 2671"/>
                  <a:gd name="T3" fmla="*/ 2671 h 1339"/>
                  <a:gd name="T4" fmla="+- 0 5203 4125"/>
                  <a:gd name="T5" fmla="*/ T4 w 8731"/>
                  <a:gd name="T6" fmla="+- 0 2671 2671"/>
                  <a:gd name="T7" fmla="*/ 2671 h 1339"/>
                  <a:gd name="T8" fmla="+- 0 4955 4125"/>
                  <a:gd name="T9" fmla="*/ T8 w 8731"/>
                  <a:gd name="T10" fmla="+- 0 2678 2671"/>
                  <a:gd name="T11" fmla="*/ 2678 h 1339"/>
                  <a:gd name="T12" fmla="+- 0 4724 4125"/>
                  <a:gd name="T13" fmla="*/ T12 w 8731"/>
                  <a:gd name="T14" fmla="+- 0 2689 2671"/>
                  <a:gd name="T15" fmla="*/ 2689 h 1339"/>
                  <a:gd name="T16" fmla="+- 0 4510 4125"/>
                  <a:gd name="T17" fmla="*/ T16 w 8731"/>
                  <a:gd name="T18" fmla="+- 0 2706 2671"/>
                  <a:gd name="T19" fmla="*/ 2706 h 1339"/>
                  <a:gd name="T20" fmla="+- 0 4309 4125"/>
                  <a:gd name="T21" fmla="*/ T20 w 8731"/>
                  <a:gd name="T22" fmla="+- 0 2727 2671"/>
                  <a:gd name="T23" fmla="*/ 2727 h 1339"/>
                  <a:gd name="T24" fmla="+- 0 4125 4125"/>
                  <a:gd name="T25" fmla="*/ T24 w 8731"/>
                  <a:gd name="T26" fmla="+- 0 2755 2671"/>
                  <a:gd name="T27" fmla="*/ 2755 h 1339"/>
                  <a:gd name="T28" fmla="+- 0 4651 4125"/>
                  <a:gd name="T29" fmla="*/ T28 w 8731"/>
                  <a:gd name="T30" fmla="+- 0 2822 2671"/>
                  <a:gd name="T31" fmla="*/ 2822 h 1339"/>
                  <a:gd name="T32" fmla="+- 0 5216 4125"/>
                  <a:gd name="T33" fmla="*/ T32 w 8731"/>
                  <a:gd name="T34" fmla="+- 0 2917 2671"/>
                  <a:gd name="T35" fmla="*/ 2917 h 1339"/>
                  <a:gd name="T36" fmla="+- 0 5822 4125"/>
                  <a:gd name="T37" fmla="*/ T36 w 8731"/>
                  <a:gd name="T38" fmla="+- 0 3040 2671"/>
                  <a:gd name="T39" fmla="*/ 3040 h 1339"/>
                  <a:gd name="T40" fmla="+- 0 6144 4125"/>
                  <a:gd name="T41" fmla="*/ T40 w 8731"/>
                  <a:gd name="T42" fmla="+- 0 3110 2671"/>
                  <a:gd name="T43" fmla="*/ 3110 h 1339"/>
                  <a:gd name="T44" fmla="+- 0 7064 4125"/>
                  <a:gd name="T45" fmla="*/ T44 w 8731"/>
                  <a:gd name="T46" fmla="+- 0 3335 2671"/>
                  <a:gd name="T47" fmla="*/ 3335 h 1339"/>
                  <a:gd name="T48" fmla="+- 0 8156 4125"/>
                  <a:gd name="T49" fmla="*/ T48 w 8731"/>
                  <a:gd name="T50" fmla="+- 0 3578 2671"/>
                  <a:gd name="T51" fmla="*/ 3578 h 1339"/>
                  <a:gd name="T52" fmla="+- 0 8414 4125"/>
                  <a:gd name="T53" fmla="*/ T52 w 8731"/>
                  <a:gd name="T54" fmla="+- 0 3627 2671"/>
                  <a:gd name="T55" fmla="*/ 3627 h 1339"/>
                  <a:gd name="T56" fmla="+- 0 8658 4125"/>
                  <a:gd name="T57" fmla="*/ T56 w 8731"/>
                  <a:gd name="T58" fmla="+- 0 3676 2671"/>
                  <a:gd name="T59" fmla="*/ 3676 h 1339"/>
                  <a:gd name="T60" fmla="+- 0 8899 4125"/>
                  <a:gd name="T61" fmla="*/ T60 w 8731"/>
                  <a:gd name="T62" fmla="+- 0 3722 2671"/>
                  <a:gd name="T63" fmla="*/ 3722 h 1339"/>
                  <a:gd name="T64" fmla="+- 0 9361 4125"/>
                  <a:gd name="T65" fmla="*/ T64 w 8731"/>
                  <a:gd name="T66" fmla="+- 0 3799 2671"/>
                  <a:gd name="T67" fmla="*/ 3799 h 1339"/>
                  <a:gd name="T68" fmla="+- 0 9582 4125"/>
                  <a:gd name="T69" fmla="*/ T68 w 8731"/>
                  <a:gd name="T70" fmla="+- 0 3834 2671"/>
                  <a:gd name="T71" fmla="*/ 3834 h 1339"/>
                  <a:gd name="T72" fmla="+- 0 10004 4125"/>
                  <a:gd name="T73" fmla="*/ T72 w 8731"/>
                  <a:gd name="T74" fmla="+- 0 3890 2671"/>
                  <a:gd name="T75" fmla="*/ 3890 h 1339"/>
                  <a:gd name="T76" fmla="+- 0 10402 4125"/>
                  <a:gd name="T77" fmla="*/ T76 w 8731"/>
                  <a:gd name="T78" fmla="+- 0 3940 2671"/>
                  <a:gd name="T79" fmla="*/ 3940 h 1339"/>
                  <a:gd name="T80" fmla="+- 0 10593 4125"/>
                  <a:gd name="T81" fmla="*/ T80 w 8731"/>
                  <a:gd name="T82" fmla="+- 0 3957 2671"/>
                  <a:gd name="T83" fmla="*/ 3957 h 1339"/>
                  <a:gd name="T84" fmla="+- 0 10955 4125"/>
                  <a:gd name="T85" fmla="*/ T84 w 8731"/>
                  <a:gd name="T86" fmla="+- 0 3985 2671"/>
                  <a:gd name="T87" fmla="*/ 3985 h 1339"/>
                  <a:gd name="T88" fmla="+- 0 11129 4125"/>
                  <a:gd name="T89" fmla="*/ T88 w 8731"/>
                  <a:gd name="T90" fmla="+- 0 3996 2671"/>
                  <a:gd name="T91" fmla="*/ 3996 h 1339"/>
                  <a:gd name="T92" fmla="+- 0 11464 4125"/>
                  <a:gd name="T93" fmla="*/ T92 w 8731"/>
                  <a:gd name="T94" fmla="+- 0 4010 2671"/>
                  <a:gd name="T95" fmla="*/ 4010 h 1339"/>
                  <a:gd name="T96" fmla="+- 0 11775 4125"/>
                  <a:gd name="T97" fmla="*/ T96 w 8731"/>
                  <a:gd name="T98" fmla="+- 0 4010 2671"/>
                  <a:gd name="T99" fmla="*/ 4010 h 1339"/>
                  <a:gd name="T100" fmla="+- 0 12070 4125"/>
                  <a:gd name="T101" fmla="*/ T100 w 8731"/>
                  <a:gd name="T102" fmla="+- 0 4003 2671"/>
                  <a:gd name="T103" fmla="*/ 4003 h 1339"/>
                  <a:gd name="T104" fmla="+- 0 12210 4125"/>
                  <a:gd name="T105" fmla="*/ T104 w 8731"/>
                  <a:gd name="T106" fmla="+- 0 3996 2671"/>
                  <a:gd name="T107" fmla="*/ 3996 h 1339"/>
                  <a:gd name="T108" fmla="+- 0 12348 4125"/>
                  <a:gd name="T109" fmla="*/ T108 w 8731"/>
                  <a:gd name="T110" fmla="+- 0 3985 2671"/>
                  <a:gd name="T111" fmla="*/ 3985 h 1339"/>
                  <a:gd name="T112" fmla="+- 0 12736 4125"/>
                  <a:gd name="T113" fmla="*/ T112 w 8731"/>
                  <a:gd name="T114" fmla="+- 0 3943 2671"/>
                  <a:gd name="T115" fmla="*/ 3943 h 1339"/>
                  <a:gd name="T116" fmla="+- 0 12856 4125"/>
                  <a:gd name="T117" fmla="*/ T116 w 8731"/>
                  <a:gd name="T118" fmla="+- 0 3926 2671"/>
                  <a:gd name="T119" fmla="*/ 3926 h 1339"/>
                  <a:gd name="T120" fmla="+- 0 12468 4125"/>
                  <a:gd name="T121" fmla="*/ T120 w 8731"/>
                  <a:gd name="T122" fmla="+- 0 3876 2671"/>
                  <a:gd name="T123" fmla="*/ 3876 h 1339"/>
                  <a:gd name="T124" fmla="+- 0 12056 4125"/>
                  <a:gd name="T125" fmla="*/ T124 w 8731"/>
                  <a:gd name="T126" fmla="+- 0 3817 2671"/>
                  <a:gd name="T127" fmla="*/ 3817 h 1339"/>
                  <a:gd name="T128" fmla="+- 0 11162 4125"/>
                  <a:gd name="T129" fmla="*/ T128 w 8731"/>
                  <a:gd name="T130" fmla="+- 0 3662 2671"/>
                  <a:gd name="T131" fmla="*/ 3662 h 1339"/>
                  <a:gd name="T132" fmla="+- 0 10165 4125"/>
                  <a:gd name="T133" fmla="*/ T132 w 8731"/>
                  <a:gd name="T134" fmla="+- 0 3455 2671"/>
                  <a:gd name="T135" fmla="*/ 3455 h 1339"/>
                  <a:gd name="T136" fmla="+- 0 8615 4125"/>
                  <a:gd name="T137" fmla="*/ T136 w 8731"/>
                  <a:gd name="T138" fmla="+- 0 3086 2671"/>
                  <a:gd name="T139" fmla="*/ 3086 h 1339"/>
                  <a:gd name="T140" fmla="+- 0 8193 4125"/>
                  <a:gd name="T141" fmla="*/ T140 w 8731"/>
                  <a:gd name="T142" fmla="+- 0 2994 2671"/>
                  <a:gd name="T143" fmla="*/ 2994 h 1339"/>
                  <a:gd name="T144" fmla="+- 0 7791 4125"/>
                  <a:gd name="T145" fmla="*/ T144 w 8731"/>
                  <a:gd name="T146" fmla="+- 0 2917 2671"/>
                  <a:gd name="T147" fmla="*/ 2917 h 1339"/>
                  <a:gd name="T148" fmla="+- 0 7597 4125"/>
                  <a:gd name="T149" fmla="*/ T148 w 8731"/>
                  <a:gd name="T150" fmla="+- 0 2882 2671"/>
                  <a:gd name="T151" fmla="*/ 2882 h 1339"/>
                  <a:gd name="T152" fmla="+- 0 7406 4125"/>
                  <a:gd name="T153" fmla="*/ T152 w 8731"/>
                  <a:gd name="T154" fmla="+- 0 2850 2671"/>
                  <a:gd name="T155" fmla="*/ 2850 h 1339"/>
                  <a:gd name="T156" fmla="+- 0 7222 4125"/>
                  <a:gd name="T157" fmla="*/ T156 w 8731"/>
                  <a:gd name="T158" fmla="+- 0 2822 2671"/>
                  <a:gd name="T159" fmla="*/ 2822 h 1339"/>
                  <a:gd name="T160" fmla="+- 0 6689 4125"/>
                  <a:gd name="T161" fmla="*/ T160 w 8731"/>
                  <a:gd name="T162" fmla="+- 0 2752 2671"/>
                  <a:gd name="T163" fmla="*/ 2752 h 1339"/>
                  <a:gd name="T164" fmla="+- 0 6358 4125"/>
                  <a:gd name="T165" fmla="*/ T164 w 8731"/>
                  <a:gd name="T166" fmla="+- 0 2720 2671"/>
                  <a:gd name="T167" fmla="*/ 2720 h 1339"/>
                  <a:gd name="T168" fmla="+- 0 6047 4125"/>
                  <a:gd name="T169" fmla="*/ T168 w 8731"/>
                  <a:gd name="T170" fmla="+- 0 2696 2671"/>
                  <a:gd name="T171" fmla="*/ 2696 h 1339"/>
                  <a:gd name="T172" fmla="+- 0 5749 4125"/>
                  <a:gd name="T173" fmla="*/ T172 w 8731"/>
                  <a:gd name="T174" fmla="+- 0 2678 2671"/>
                  <a:gd name="T175" fmla="*/ 2678 h 1339"/>
                  <a:gd name="T176" fmla="+- 0 5467 4125"/>
                  <a:gd name="T177" fmla="*/ T176 w 8731"/>
                  <a:gd name="T178" fmla="+- 0 2671 2671"/>
                  <a:gd name="T179" fmla="*/ 2671 h 13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8731" h="1339">
                    <a:moveTo>
                      <a:pt x="1342" y="0"/>
                    </a:moveTo>
                    <a:lnTo>
                      <a:pt x="1078" y="0"/>
                    </a:lnTo>
                    <a:lnTo>
                      <a:pt x="830" y="7"/>
                    </a:lnTo>
                    <a:lnTo>
                      <a:pt x="599" y="18"/>
                    </a:lnTo>
                    <a:lnTo>
                      <a:pt x="385" y="35"/>
                    </a:lnTo>
                    <a:lnTo>
                      <a:pt x="184" y="56"/>
                    </a:lnTo>
                    <a:lnTo>
                      <a:pt x="0" y="84"/>
                    </a:lnTo>
                    <a:lnTo>
                      <a:pt x="526" y="151"/>
                    </a:lnTo>
                    <a:lnTo>
                      <a:pt x="1091" y="246"/>
                    </a:lnTo>
                    <a:lnTo>
                      <a:pt x="1697" y="369"/>
                    </a:lnTo>
                    <a:lnTo>
                      <a:pt x="2019" y="439"/>
                    </a:lnTo>
                    <a:lnTo>
                      <a:pt x="2939" y="664"/>
                    </a:lnTo>
                    <a:lnTo>
                      <a:pt x="4031" y="907"/>
                    </a:lnTo>
                    <a:lnTo>
                      <a:pt x="4289" y="956"/>
                    </a:lnTo>
                    <a:lnTo>
                      <a:pt x="4533" y="1005"/>
                    </a:lnTo>
                    <a:lnTo>
                      <a:pt x="4774" y="1051"/>
                    </a:lnTo>
                    <a:lnTo>
                      <a:pt x="5236" y="1128"/>
                    </a:lnTo>
                    <a:lnTo>
                      <a:pt x="5457" y="1163"/>
                    </a:lnTo>
                    <a:lnTo>
                      <a:pt x="5879" y="1219"/>
                    </a:lnTo>
                    <a:lnTo>
                      <a:pt x="6277" y="1269"/>
                    </a:lnTo>
                    <a:lnTo>
                      <a:pt x="6468" y="1286"/>
                    </a:lnTo>
                    <a:lnTo>
                      <a:pt x="6830" y="1314"/>
                    </a:lnTo>
                    <a:lnTo>
                      <a:pt x="7004" y="1325"/>
                    </a:lnTo>
                    <a:lnTo>
                      <a:pt x="7339" y="1339"/>
                    </a:lnTo>
                    <a:lnTo>
                      <a:pt x="7650" y="1339"/>
                    </a:lnTo>
                    <a:lnTo>
                      <a:pt x="7945" y="1332"/>
                    </a:lnTo>
                    <a:lnTo>
                      <a:pt x="8085" y="1325"/>
                    </a:lnTo>
                    <a:lnTo>
                      <a:pt x="8223" y="1314"/>
                    </a:lnTo>
                    <a:lnTo>
                      <a:pt x="8611" y="1272"/>
                    </a:lnTo>
                    <a:lnTo>
                      <a:pt x="8731" y="1255"/>
                    </a:lnTo>
                    <a:lnTo>
                      <a:pt x="8343" y="1205"/>
                    </a:lnTo>
                    <a:lnTo>
                      <a:pt x="7931" y="1146"/>
                    </a:lnTo>
                    <a:lnTo>
                      <a:pt x="7037" y="991"/>
                    </a:lnTo>
                    <a:lnTo>
                      <a:pt x="6040" y="784"/>
                    </a:lnTo>
                    <a:lnTo>
                      <a:pt x="4490" y="415"/>
                    </a:lnTo>
                    <a:lnTo>
                      <a:pt x="4068" y="323"/>
                    </a:lnTo>
                    <a:lnTo>
                      <a:pt x="3666" y="246"/>
                    </a:lnTo>
                    <a:lnTo>
                      <a:pt x="3472" y="211"/>
                    </a:lnTo>
                    <a:lnTo>
                      <a:pt x="3281" y="179"/>
                    </a:lnTo>
                    <a:lnTo>
                      <a:pt x="3097" y="151"/>
                    </a:lnTo>
                    <a:lnTo>
                      <a:pt x="2564" y="81"/>
                    </a:lnTo>
                    <a:lnTo>
                      <a:pt x="2233" y="49"/>
                    </a:lnTo>
                    <a:lnTo>
                      <a:pt x="1922" y="25"/>
                    </a:lnTo>
                    <a:lnTo>
                      <a:pt x="1624" y="7"/>
                    </a:lnTo>
                    <a:lnTo>
                      <a:pt x="1342"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a:grpSpLocks/>
            </p:cNvGrpSpPr>
            <p:nvPr/>
          </p:nvGrpSpPr>
          <p:grpSpPr bwMode="auto">
            <a:xfrm>
              <a:off x="4455" y="2690"/>
              <a:ext cx="8611" cy="1219"/>
              <a:chOff x="4455" y="2690"/>
              <a:chExt cx="8611" cy="1219"/>
            </a:xfrm>
          </p:grpSpPr>
          <p:sp>
            <p:nvSpPr>
              <p:cNvPr id="14" name="Freeform 8"/>
              <p:cNvSpPr>
                <a:spLocks/>
              </p:cNvSpPr>
              <p:nvPr/>
            </p:nvSpPr>
            <p:spPr bwMode="auto">
              <a:xfrm>
                <a:off x="4455" y="2690"/>
                <a:ext cx="8611" cy="1219"/>
              </a:xfrm>
              <a:custGeom>
                <a:avLst/>
                <a:gdLst>
                  <a:gd name="T0" fmla="+- 0 4455 4455"/>
                  <a:gd name="T1" fmla="*/ T0 w 8611"/>
                  <a:gd name="T2" fmla="+- 0 2813 2690"/>
                  <a:gd name="T3" fmla="*/ 2813 h 1219"/>
                  <a:gd name="T4" fmla="+- 0 4485 4455"/>
                  <a:gd name="T5" fmla="*/ T4 w 8611"/>
                  <a:gd name="T6" fmla="+- 0 2806 2690"/>
                  <a:gd name="T7" fmla="*/ 2806 h 1219"/>
                  <a:gd name="T8" fmla="+- 0 4575 4455"/>
                  <a:gd name="T9" fmla="*/ T8 w 8611"/>
                  <a:gd name="T10" fmla="+- 0 2789 2690"/>
                  <a:gd name="T11" fmla="*/ 2789 h 1219"/>
                  <a:gd name="T12" fmla="+- 0 4729 4455"/>
                  <a:gd name="T13" fmla="*/ T12 w 8611"/>
                  <a:gd name="T14" fmla="+- 0 2764 2690"/>
                  <a:gd name="T15" fmla="*/ 2764 h 1219"/>
                  <a:gd name="T16" fmla="+- 0 4830 4455"/>
                  <a:gd name="T17" fmla="*/ T16 w 8611"/>
                  <a:gd name="T18" fmla="+- 0 2750 2690"/>
                  <a:gd name="T19" fmla="*/ 2750 h 1219"/>
                  <a:gd name="T20" fmla="+- 0 4947 4455"/>
                  <a:gd name="T21" fmla="*/ T20 w 8611"/>
                  <a:gd name="T22" fmla="+- 0 2736 2690"/>
                  <a:gd name="T23" fmla="*/ 2736 h 1219"/>
                  <a:gd name="T24" fmla="+- 0 5077 4455"/>
                  <a:gd name="T25" fmla="*/ T24 w 8611"/>
                  <a:gd name="T26" fmla="+- 0 2726 2690"/>
                  <a:gd name="T27" fmla="*/ 2726 h 1219"/>
                  <a:gd name="T28" fmla="+- 0 5228 4455"/>
                  <a:gd name="T29" fmla="*/ T28 w 8611"/>
                  <a:gd name="T30" fmla="+- 0 2715 2690"/>
                  <a:gd name="T31" fmla="*/ 2715 h 1219"/>
                  <a:gd name="T32" fmla="+- 0 5392 4455"/>
                  <a:gd name="T33" fmla="*/ T32 w 8611"/>
                  <a:gd name="T34" fmla="+- 0 2705 2690"/>
                  <a:gd name="T35" fmla="*/ 2705 h 1219"/>
                  <a:gd name="T36" fmla="+- 0 5576 4455"/>
                  <a:gd name="T37" fmla="*/ T36 w 8611"/>
                  <a:gd name="T38" fmla="+- 0 2697 2690"/>
                  <a:gd name="T39" fmla="*/ 2697 h 1219"/>
                  <a:gd name="T40" fmla="+- 0 5777 4455"/>
                  <a:gd name="T41" fmla="*/ T40 w 8611"/>
                  <a:gd name="T42" fmla="+- 0 2694 2690"/>
                  <a:gd name="T43" fmla="*/ 2694 h 1219"/>
                  <a:gd name="T44" fmla="+- 0 5995 4455"/>
                  <a:gd name="T45" fmla="*/ T44 w 8611"/>
                  <a:gd name="T46" fmla="+- 0 2690 2690"/>
                  <a:gd name="T47" fmla="*/ 2690 h 1219"/>
                  <a:gd name="T48" fmla="+- 0 6229 4455"/>
                  <a:gd name="T49" fmla="*/ T48 w 8611"/>
                  <a:gd name="T50" fmla="+- 0 2694 2690"/>
                  <a:gd name="T51" fmla="*/ 2694 h 1219"/>
                  <a:gd name="T52" fmla="+- 0 6480 4455"/>
                  <a:gd name="T53" fmla="*/ T52 w 8611"/>
                  <a:gd name="T54" fmla="+- 0 2701 2690"/>
                  <a:gd name="T55" fmla="*/ 2701 h 1219"/>
                  <a:gd name="T56" fmla="+- 0 6751 4455"/>
                  <a:gd name="T57" fmla="*/ T56 w 8611"/>
                  <a:gd name="T58" fmla="+- 0 2715 2690"/>
                  <a:gd name="T59" fmla="*/ 2715 h 1219"/>
                  <a:gd name="T60" fmla="+- 0 7039 4455"/>
                  <a:gd name="T61" fmla="*/ T60 w 8611"/>
                  <a:gd name="T62" fmla="+- 0 2733 2690"/>
                  <a:gd name="T63" fmla="*/ 2733 h 1219"/>
                  <a:gd name="T64" fmla="+- 0 7344 4455"/>
                  <a:gd name="T65" fmla="*/ T64 w 8611"/>
                  <a:gd name="T66" fmla="+- 0 2761 2690"/>
                  <a:gd name="T67" fmla="*/ 2761 h 1219"/>
                  <a:gd name="T68" fmla="+- 0 7669 4455"/>
                  <a:gd name="T69" fmla="*/ T68 w 8611"/>
                  <a:gd name="T70" fmla="+- 0 2792 2690"/>
                  <a:gd name="T71" fmla="*/ 2792 h 1219"/>
                  <a:gd name="T72" fmla="+- 0 8014 4455"/>
                  <a:gd name="T73" fmla="*/ T72 w 8611"/>
                  <a:gd name="T74" fmla="+- 0 2831 2690"/>
                  <a:gd name="T75" fmla="*/ 2831 h 1219"/>
                  <a:gd name="T76" fmla="+- 0 8375 4455"/>
                  <a:gd name="T77" fmla="*/ T76 w 8611"/>
                  <a:gd name="T78" fmla="+- 0 2877 2690"/>
                  <a:gd name="T79" fmla="*/ 2877 h 1219"/>
                  <a:gd name="T80" fmla="+- 0 8757 4455"/>
                  <a:gd name="T81" fmla="*/ T80 w 8611"/>
                  <a:gd name="T82" fmla="+- 0 2933 2690"/>
                  <a:gd name="T83" fmla="*/ 2933 h 1219"/>
                  <a:gd name="T84" fmla="+- 0 9155 4455"/>
                  <a:gd name="T85" fmla="*/ T84 w 8611"/>
                  <a:gd name="T86" fmla="+- 0 2996 2690"/>
                  <a:gd name="T87" fmla="*/ 2996 h 1219"/>
                  <a:gd name="T88" fmla="+- 0 9574 4455"/>
                  <a:gd name="T89" fmla="*/ T88 w 8611"/>
                  <a:gd name="T90" fmla="+- 0 3070 2690"/>
                  <a:gd name="T91" fmla="*/ 3070 h 1219"/>
                  <a:gd name="T92" fmla="+- 0 10012 4455"/>
                  <a:gd name="T93" fmla="*/ T92 w 8611"/>
                  <a:gd name="T94" fmla="+- 0 3158 2690"/>
                  <a:gd name="T95" fmla="*/ 3158 h 1219"/>
                  <a:gd name="T96" fmla="+- 0 10471 4455"/>
                  <a:gd name="T97" fmla="*/ T96 w 8611"/>
                  <a:gd name="T98" fmla="+- 0 3253 2690"/>
                  <a:gd name="T99" fmla="*/ 3253 h 1219"/>
                  <a:gd name="T100" fmla="+- 0 10950 4455"/>
                  <a:gd name="T101" fmla="*/ T100 w 8611"/>
                  <a:gd name="T102" fmla="+- 0 3358 2690"/>
                  <a:gd name="T103" fmla="*/ 3358 h 1219"/>
                  <a:gd name="T104" fmla="+- 0 11449 4455"/>
                  <a:gd name="T105" fmla="*/ T104 w 8611"/>
                  <a:gd name="T106" fmla="+- 0 3478 2690"/>
                  <a:gd name="T107" fmla="*/ 3478 h 1219"/>
                  <a:gd name="T108" fmla="+- 0 11968 4455"/>
                  <a:gd name="T109" fmla="*/ T108 w 8611"/>
                  <a:gd name="T110" fmla="+- 0 3608 2690"/>
                  <a:gd name="T111" fmla="*/ 3608 h 1219"/>
                  <a:gd name="T112" fmla="+- 0 12507 4455"/>
                  <a:gd name="T113" fmla="*/ T112 w 8611"/>
                  <a:gd name="T114" fmla="+- 0 3752 2690"/>
                  <a:gd name="T115" fmla="*/ 3752 h 1219"/>
                  <a:gd name="T116" fmla="+- 0 13066 4455"/>
                  <a:gd name="T117" fmla="*/ T116 w 8611"/>
                  <a:gd name="T118" fmla="+- 0 3910 2690"/>
                  <a:gd name="T119" fmla="*/ 3910 h 12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8611" h="1219">
                    <a:moveTo>
                      <a:pt x="0" y="123"/>
                    </a:moveTo>
                    <a:lnTo>
                      <a:pt x="30" y="116"/>
                    </a:lnTo>
                    <a:lnTo>
                      <a:pt x="120" y="99"/>
                    </a:lnTo>
                    <a:lnTo>
                      <a:pt x="274" y="74"/>
                    </a:lnTo>
                    <a:lnTo>
                      <a:pt x="375" y="60"/>
                    </a:lnTo>
                    <a:lnTo>
                      <a:pt x="492" y="46"/>
                    </a:lnTo>
                    <a:lnTo>
                      <a:pt x="622" y="36"/>
                    </a:lnTo>
                    <a:lnTo>
                      <a:pt x="773" y="25"/>
                    </a:lnTo>
                    <a:lnTo>
                      <a:pt x="937" y="15"/>
                    </a:lnTo>
                    <a:lnTo>
                      <a:pt x="1121" y="7"/>
                    </a:lnTo>
                    <a:lnTo>
                      <a:pt x="1322" y="4"/>
                    </a:lnTo>
                    <a:lnTo>
                      <a:pt x="1540" y="0"/>
                    </a:lnTo>
                    <a:lnTo>
                      <a:pt x="1774" y="4"/>
                    </a:lnTo>
                    <a:lnTo>
                      <a:pt x="2025" y="11"/>
                    </a:lnTo>
                    <a:lnTo>
                      <a:pt x="2296" y="25"/>
                    </a:lnTo>
                    <a:lnTo>
                      <a:pt x="2584" y="43"/>
                    </a:lnTo>
                    <a:lnTo>
                      <a:pt x="2889" y="71"/>
                    </a:lnTo>
                    <a:lnTo>
                      <a:pt x="3214" y="102"/>
                    </a:lnTo>
                    <a:lnTo>
                      <a:pt x="3559" y="141"/>
                    </a:lnTo>
                    <a:lnTo>
                      <a:pt x="3920" y="187"/>
                    </a:lnTo>
                    <a:lnTo>
                      <a:pt x="4302" y="243"/>
                    </a:lnTo>
                    <a:lnTo>
                      <a:pt x="4700" y="306"/>
                    </a:lnTo>
                    <a:lnTo>
                      <a:pt x="5119" y="380"/>
                    </a:lnTo>
                    <a:lnTo>
                      <a:pt x="5557" y="468"/>
                    </a:lnTo>
                    <a:lnTo>
                      <a:pt x="6016" y="563"/>
                    </a:lnTo>
                    <a:lnTo>
                      <a:pt x="6495" y="668"/>
                    </a:lnTo>
                    <a:lnTo>
                      <a:pt x="6994" y="788"/>
                    </a:lnTo>
                    <a:lnTo>
                      <a:pt x="7513" y="918"/>
                    </a:lnTo>
                    <a:lnTo>
                      <a:pt x="8052" y="1062"/>
                    </a:lnTo>
                    <a:lnTo>
                      <a:pt x="8611" y="1220"/>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5"/>
            <p:cNvGrpSpPr>
              <a:grpSpLocks/>
            </p:cNvGrpSpPr>
            <p:nvPr/>
          </p:nvGrpSpPr>
          <p:grpSpPr bwMode="auto">
            <a:xfrm>
              <a:off x="8834" y="2669"/>
              <a:ext cx="5209" cy="1026"/>
              <a:chOff x="8834" y="2669"/>
              <a:chExt cx="5209" cy="1026"/>
            </a:xfrm>
          </p:grpSpPr>
          <p:sp>
            <p:nvSpPr>
              <p:cNvPr id="13" name="Freeform 6"/>
              <p:cNvSpPr>
                <a:spLocks/>
              </p:cNvSpPr>
              <p:nvPr/>
            </p:nvSpPr>
            <p:spPr bwMode="auto">
              <a:xfrm>
                <a:off x="8834" y="2669"/>
                <a:ext cx="5209" cy="1026"/>
              </a:xfrm>
              <a:custGeom>
                <a:avLst/>
                <a:gdLst>
                  <a:gd name="T0" fmla="+- 0 8834 8834"/>
                  <a:gd name="T1" fmla="*/ T0 w 5209"/>
                  <a:gd name="T2" fmla="+- 0 3695 2669"/>
                  <a:gd name="T3" fmla="*/ 3695 h 1026"/>
                  <a:gd name="T4" fmla="+- 0 8984 8834"/>
                  <a:gd name="T5" fmla="*/ T4 w 5209"/>
                  <a:gd name="T6" fmla="+- 0 3653 2669"/>
                  <a:gd name="T7" fmla="*/ 3653 h 1026"/>
                  <a:gd name="T8" fmla="+- 0 9396 8834"/>
                  <a:gd name="T9" fmla="*/ T8 w 5209"/>
                  <a:gd name="T10" fmla="+- 0 3544 2669"/>
                  <a:gd name="T11" fmla="*/ 3544 h 1026"/>
                  <a:gd name="T12" fmla="+- 0 9681 8834"/>
                  <a:gd name="T13" fmla="*/ T12 w 5209"/>
                  <a:gd name="T14" fmla="+- 0 3471 2669"/>
                  <a:gd name="T15" fmla="*/ 3471 h 1026"/>
                  <a:gd name="T16" fmla="+- 0 10009 8834"/>
                  <a:gd name="T17" fmla="*/ T16 w 5209"/>
                  <a:gd name="T18" fmla="+- 0 3390 2669"/>
                  <a:gd name="T19" fmla="*/ 3390 h 1026"/>
                  <a:gd name="T20" fmla="+- 0 10374 8834"/>
                  <a:gd name="T21" fmla="*/ T20 w 5209"/>
                  <a:gd name="T22" fmla="+- 0 3302 2669"/>
                  <a:gd name="T23" fmla="*/ 3302 h 1026"/>
                  <a:gd name="T24" fmla="+- 0 10766 8834"/>
                  <a:gd name="T25" fmla="*/ T24 w 5209"/>
                  <a:gd name="T26" fmla="+- 0 3207 2669"/>
                  <a:gd name="T27" fmla="*/ 3207 h 1026"/>
                  <a:gd name="T28" fmla="+- 0 11181 8834"/>
                  <a:gd name="T29" fmla="*/ T28 w 5209"/>
                  <a:gd name="T30" fmla="+- 0 3116 2669"/>
                  <a:gd name="T31" fmla="*/ 3116 h 1026"/>
                  <a:gd name="T32" fmla="+- 0 11606 8834"/>
                  <a:gd name="T33" fmla="*/ T32 w 5209"/>
                  <a:gd name="T34" fmla="+- 0 3024 2669"/>
                  <a:gd name="T35" fmla="*/ 3024 h 1026"/>
                  <a:gd name="T36" fmla="+- 0 12041 8834"/>
                  <a:gd name="T37" fmla="*/ T36 w 5209"/>
                  <a:gd name="T38" fmla="+- 0 2940 2669"/>
                  <a:gd name="T39" fmla="*/ 2940 h 1026"/>
                  <a:gd name="T40" fmla="+- 0 12473 8834"/>
                  <a:gd name="T41" fmla="*/ T40 w 5209"/>
                  <a:gd name="T42" fmla="+- 0 2859 2669"/>
                  <a:gd name="T43" fmla="*/ 2859 h 1026"/>
                  <a:gd name="T44" fmla="+- 0 12687 8834"/>
                  <a:gd name="T45" fmla="*/ T44 w 5209"/>
                  <a:gd name="T46" fmla="+- 0 2824 2669"/>
                  <a:gd name="T47" fmla="*/ 2824 h 1026"/>
                  <a:gd name="T48" fmla="+- 0 12895 8834"/>
                  <a:gd name="T49" fmla="*/ T48 w 5209"/>
                  <a:gd name="T50" fmla="+- 0 2789 2669"/>
                  <a:gd name="T51" fmla="*/ 2789 h 1026"/>
                  <a:gd name="T52" fmla="+- 0 13103 8834"/>
                  <a:gd name="T53" fmla="*/ T52 w 5209"/>
                  <a:gd name="T54" fmla="+- 0 2761 2669"/>
                  <a:gd name="T55" fmla="*/ 2761 h 1026"/>
                  <a:gd name="T56" fmla="+- 0 13303 8834"/>
                  <a:gd name="T57" fmla="*/ T56 w 5209"/>
                  <a:gd name="T58" fmla="+- 0 2733 2669"/>
                  <a:gd name="T59" fmla="*/ 2733 h 1026"/>
                  <a:gd name="T60" fmla="+- 0 13501 8834"/>
                  <a:gd name="T61" fmla="*/ T60 w 5209"/>
                  <a:gd name="T62" fmla="+- 0 2712 2669"/>
                  <a:gd name="T63" fmla="*/ 2712 h 1026"/>
                  <a:gd name="T64" fmla="+- 0 13688 8834"/>
                  <a:gd name="T65" fmla="*/ T64 w 5209"/>
                  <a:gd name="T66" fmla="+- 0 2694 2669"/>
                  <a:gd name="T67" fmla="*/ 2694 h 1026"/>
                  <a:gd name="T68" fmla="+- 0 13869 8834"/>
                  <a:gd name="T69" fmla="*/ T68 w 5209"/>
                  <a:gd name="T70" fmla="+- 0 2680 2669"/>
                  <a:gd name="T71" fmla="*/ 2680 h 1026"/>
                  <a:gd name="T72" fmla="+- 0 14043 8834"/>
                  <a:gd name="T73" fmla="*/ T72 w 5209"/>
                  <a:gd name="T74" fmla="+- 0 2669 2669"/>
                  <a:gd name="T75" fmla="*/ 2669 h 10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209" h="1026">
                    <a:moveTo>
                      <a:pt x="0" y="1026"/>
                    </a:moveTo>
                    <a:lnTo>
                      <a:pt x="150" y="984"/>
                    </a:lnTo>
                    <a:lnTo>
                      <a:pt x="562" y="875"/>
                    </a:lnTo>
                    <a:lnTo>
                      <a:pt x="847" y="802"/>
                    </a:lnTo>
                    <a:lnTo>
                      <a:pt x="1175" y="721"/>
                    </a:lnTo>
                    <a:lnTo>
                      <a:pt x="1540" y="633"/>
                    </a:lnTo>
                    <a:lnTo>
                      <a:pt x="1932" y="538"/>
                    </a:lnTo>
                    <a:lnTo>
                      <a:pt x="2347" y="447"/>
                    </a:lnTo>
                    <a:lnTo>
                      <a:pt x="2772" y="355"/>
                    </a:lnTo>
                    <a:lnTo>
                      <a:pt x="3207" y="271"/>
                    </a:lnTo>
                    <a:lnTo>
                      <a:pt x="3639" y="190"/>
                    </a:lnTo>
                    <a:lnTo>
                      <a:pt x="3853" y="155"/>
                    </a:lnTo>
                    <a:lnTo>
                      <a:pt x="4061" y="120"/>
                    </a:lnTo>
                    <a:lnTo>
                      <a:pt x="4269" y="92"/>
                    </a:lnTo>
                    <a:lnTo>
                      <a:pt x="4469" y="64"/>
                    </a:lnTo>
                    <a:lnTo>
                      <a:pt x="4667" y="43"/>
                    </a:lnTo>
                    <a:lnTo>
                      <a:pt x="4854" y="25"/>
                    </a:lnTo>
                    <a:lnTo>
                      <a:pt x="5035" y="11"/>
                    </a:lnTo>
                    <a:lnTo>
                      <a:pt x="5209" y="0"/>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2"/>
            <p:cNvGrpSpPr>
              <a:grpSpLocks/>
            </p:cNvGrpSpPr>
            <p:nvPr/>
          </p:nvGrpSpPr>
          <p:grpSpPr bwMode="auto">
            <a:xfrm>
              <a:off x="333" y="2645"/>
              <a:ext cx="13738" cy="2094"/>
              <a:chOff x="333" y="2645"/>
              <a:chExt cx="13738" cy="2094"/>
            </a:xfrm>
          </p:grpSpPr>
          <p:sp>
            <p:nvSpPr>
              <p:cNvPr id="11" name="Freeform 4"/>
              <p:cNvSpPr>
                <a:spLocks/>
              </p:cNvSpPr>
              <p:nvPr/>
            </p:nvSpPr>
            <p:spPr bwMode="auto">
              <a:xfrm>
                <a:off x="333" y="2645"/>
                <a:ext cx="13738" cy="2094"/>
              </a:xfrm>
              <a:custGeom>
                <a:avLst/>
                <a:gdLst>
                  <a:gd name="T0" fmla="+- 0 2784 333"/>
                  <a:gd name="T1" fmla="*/ T0 w 13738"/>
                  <a:gd name="T2" fmla="+- 0 2645 2645"/>
                  <a:gd name="T3" fmla="*/ 2645 h 2094"/>
                  <a:gd name="T4" fmla="+- 0 2542 333"/>
                  <a:gd name="T5" fmla="*/ T4 w 13738"/>
                  <a:gd name="T6" fmla="+- 0 2645 2645"/>
                  <a:gd name="T7" fmla="*/ 2645 h 2094"/>
                  <a:gd name="T8" fmla="+- 0 2315 333"/>
                  <a:gd name="T9" fmla="*/ T8 w 13738"/>
                  <a:gd name="T10" fmla="+- 0 2652 2645"/>
                  <a:gd name="T11" fmla="*/ 2652 h 2094"/>
                  <a:gd name="T12" fmla="+- 0 2100 333"/>
                  <a:gd name="T13" fmla="*/ T12 w 13738"/>
                  <a:gd name="T14" fmla="+- 0 2662 2645"/>
                  <a:gd name="T15" fmla="*/ 2662 h 2094"/>
                  <a:gd name="T16" fmla="+- 0 1711 333"/>
                  <a:gd name="T17" fmla="*/ T16 w 13738"/>
                  <a:gd name="T18" fmla="+- 0 2697 2645"/>
                  <a:gd name="T19" fmla="*/ 2697 h 2094"/>
                  <a:gd name="T20" fmla="+- 0 1533 333"/>
                  <a:gd name="T21" fmla="*/ T20 w 13738"/>
                  <a:gd name="T22" fmla="+- 0 2722 2645"/>
                  <a:gd name="T23" fmla="*/ 2722 h 2094"/>
                  <a:gd name="T24" fmla="+- 0 1373 333"/>
                  <a:gd name="T25" fmla="*/ T24 w 13738"/>
                  <a:gd name="T26" fmla="+- 0 2747 2645"/>
                  <a:gd name="T27" fmla="*/ 2747 h 2094"/>
                  <a:gd name="T28" fmla="+- 0 1222 333"/>
                  <a:gd name="T29" fmla="*/ T28 w 13738"/>
                  <a:gd name="T30" fmla="+- 0 2775 2645"/>
                  <a:gd name="T31" fmla="*/ 2775 h 2094"/>
                  <a:gd name="T32" fmla="+- 0 1088 333"/>
                  <a:gd name="T33" fmla="*/ T32 w 13738"/>
                  <a:gd name="T34" fmla="+- 0 2806 2645"/>
                  <a:gd name="T35" fmla="*/ 2806 h 2094"/>
                  <a:gd name="T36" fmla="+- 0 960 333"/>
                  <a:gd name="T37" fmla="*/ T36 w 13738"/>
                  <a:gd name="T38" fmla="+- 0 2835 2645"/>
                  <a:gd name="T39" fmla="*/ 2835 h 2094"/>
                  <a:gd name="T40" fmla="+- 0 850 333"/>
                  <a:gd name="T41" fmla="*/ T40 w 13738"/>
                  <a:gd name="T42" fmla="+- 0 2866 2645"/>
                  <a:gd name="T43" fmla="*/ 2866 h 2094"/>
                  <a:gd name="T44" fmla="+- 0 659 333"/>
                  <a:gd name="T45" fmla="*/ T44 w 13738"/>
                  <a:gd name="T46" fmla="+- 0 2926 2645"/>
                  <a:gd name="T47" fmla="*/ 2926 h 2094"/>
                  <a:gd name="T48" fmla="+- 0 581 333"/>
                  <a:gd name="T49" fmla="*/ T48 w 13738"/>
                  <a:gd name="T50" fmla="+- 0 2954 2645"/>
                  <a:gd name="T51" fmla="*/ 2954 h 2094"/>
                  <a:gd name="T52" fmla="+- 0 414 333"/>
                  <a:gd name="T53" fmla="*/ T52 w 13738"/>
                  <a:gd name="T54" fmla="+- 0 3024 2645"/>
                  <a:gd name="T55" fmla="*/ 3024 h 2094"/>
                  <a:gd name="T56" fmla="+- 0 333 333"/>
                  <a:gd name="T57" fmla="*/ T56 w 13738"/>
                  <a:gd name="T58" fmla="+- 0 3066 2645"/>
                  <a:gd name="T59" fmla="*/ 3066 h 2094"/>
                  <a:gd name="T60" fmla="+- 0 333 333"/>
                  <a:gd name="T61" fmla="*/ T60 w 13738"/>
                  <a:gd name="T62" fmla="+- 0 4739 2645"/>
                  <a:gd name="T63" fmla="*/ 4739 h 2094"/>
                  <a:gd name="T64" fmla="+- 0 14064 333"/>
                  <a:gd name="T65" fmla="*/ T64 w 13738"/>
                  <a:gd name="T66" fmla="+- 0 4739 2645"/>
                  <a:gd name="T67" fmla="*/ 4739 h 2094"/>
                  <a:gd name="T68" fmla="+- 0 14071 333"/>
                  <a:gd name="T69" fmla="*/ T68 w 13738"/>
                  <a:gd name="T70" fmla="+- 0 4729 2645"/>
                  <a:gd name="T71" fmla="*/ 4729 h 2094"/>
                  <a:gd name="T72" fmla="+- 0 14071 333"/>
                  <a:gd name="T73" fmla="*/ T72 w 13738"/>
                  <a:gd name="T74" fmla="+- 0 3984 2645"/>
                  <a:gd name="T75" fmla="*/ 3984 h 2094"/>
                  <a:gd name="T76" fmla="+- 0 11644 333"/>
                  <a:gd name="T77" fmla="*/ T76 w 13738"/>
                  <a:gd name="T78" fmla="+- 0 3984 2645"/>
                  <a:gd name="T79" fmla="*/ 3984 h 2094"/>
                  <a:gd name="T80" fmla="+- 0 11426 333"/>
                  <a:gd name="T81" fmla="*/ T80 w 13738"/>
                  <a:gd name="T82" fmla="+- 0 3980 2645"/>
                  <a:gd name="T83" fmla="*/ 3980 h 2094"/>
                  <a:gd name="T84" fmla="+- 0 11198 333"/>
                  <a:gd name="T85" fmla="*/ T84 w 13738"/>
                  <a:gd name="T86" fmla="+- 0 3973 2645"/>
                  <a:gd name="T87" fmla="*/ 3973 h 2094"/>
                  <a:gd name="T88" fmla="+- 0 10963 333"/>
                  <a:gd name="T89" fmla="*/ T88 w 13738"/>
                  <a:gd name="T90" fmla="+- 0 3962 2645"/>
                  <a:gd name="T91" fmla="*/ 3962 h 2094"/>
                  <a:gd name="T92" fmla="+- 0 10719 333"/>
                  <a:gd name="T93" fmla="*/ T92 w 13738"/>
                  <a:gd name="T94" fmla="+- 0 3945 2645"/>
                  <a:gd name="T95" fmla="*/ 3945 h 2094"/>
                  <a:gd name="T96" fmla="+- 0 10192 333"/>
                  <a:gd name="T97" fmla="*/ T96 w 13738"/>
                  <a:gd name="T98" fmla="+- 0 3892 2645"/>
                  <a:gd name="T99" fmla="*/ 3892 h 2094"/>
                  <a:gd name="T100" fmla="+- 0 9626 333"/>
                  <a:gd name="T101" fmla="*/ T100 w 13738"/>
                  <a:gd name="T102" fmla="+- 0 3818 2645"/>
                  <a:gd name="T103" fmla="*/ 3818 h 2094"/>
                  <a:gd name="T104" fmla="+- 0 9324 333"/>
                  <a:gd name="T105" fmla="*/ T104 w 13738"/>
                  <a:gd name="T106" fmla="+- 0 3773 2645"/>
                  <a:gd name="T107" fmla="*/ 3773 h 2094"/>
                  <a:gd name="T108" fmla="+- 0 9009 333"/>
                  <a:gd name="T109" fmla="*/ T108 w 13738"/>
                  <a:gd name="T110" fmla="+- 0 3720 2645"/>
                  <a:gd name="T111" fmla="*/ 3720 h 2094"/>
                  <a:gd name="T112" fmla="+- 0 8684 333"/>
                  <a:gd name="T113" fmla="*/ T112 w 13738"/>
                  <a:gd name="T114" fmla="+- 0 3660 2645"/>
                  <a:gd name="T115" fmla="*/ 3660 h 2094"/>
                  <a:gd name="T116" fmla="+- 0 7990 333"/>
                  <a:gd name="T117" fmla="*/ T116 w 13738"/>
                  <a:gd name="T118" fmla="+- 0 3523 2645"/>
                  <a:gd name="T119" fmla="*/ 3523 h 2094"/>
                  <a:gd name="T120" fmla="+- 0 6847 333"/>
                  <a:gd name="T121" fmla="*/ T120 w 13738"/>
                  <a:gd name="T122" fmla="+- 0 3267 2645"/>
                  <a:gd name="T123" fmla="*/ 3267 h 2094"/>
                  <a:gd name="T124" fmla="+- 0 6025 333"/>
                  <a:gd name="T125" fmla="*/ T124 w 13738"/>
                  <a:gd name="T126" fmla="+- 0 3066 2645"/>
                  <a:gd name="T127" fmla="*/ 3066 h 2094"/>
                  <a:gd name="T128" fmla="+- 0 5251 333"/>
                  <a:gd name="T129" fmla="*/ T128 w 13738"/>
                  <a:gd name="T130" fmla="+- 0 2905 2645"/>
                  <a:gd name="T131" fmla="*/ 2905 h 2094"/>
                  <a:gd name="T132" fmla="+- 0 4889 333"/>
                  <a:gd name="T133" fmla="*/ T132 w 13738"/>
                  <a:gd name="T134" fmla="+- 0 2842 2645"/>
                  <a:gd name="T135" fmla="*/ 2842 h 2094"/>
                  <a:gd name="T136" fmla="+- 0 4544 333"/>
                  <a:gd name="T137" fmla="*/ T136 w 13738"/>
                  <a:gd name="T138" fmla="+- 0 2789 2645"/>
                  <a:gd name="T139" fmla="*/ 2789 h 2094"/>
                  <a:gd name="T140" fmla="+- 0 4212 333"/>
                  <a:gd name="T141" fmla="*/ T140 w 13738"/>
                  <a:gd name="T142" fmla="+- 0 2743 2645"/>
                  <a:gd name="T143" fmla="*/ 2743 h 2094"/>
                  <a:gd name="T144" fmla="+- 0 3897 333"/>
                  <a:gd name="T145" fmla="*/ T144 w 13738"/>
                  <a:gd name="T146" fmla="+- 0 2708 2645"/>
                  <a:gd name="T147" fmla="*/ 2708 h 2094"/>
                  <a:gd name="T148" fmla="+- 0 3598 333"/>
                  <a:gd name="T149" fmla="*/ T148 w 13738"/>
                  <a:gd name="T150" fmla="+- 0 2680 2645"/>
                  <a:gd name="T151" fmla="*/ 2680 h 2094"/>
                  <a:gd name="T152" fmla="+- 0 3042 333"/>
                  <a:gd name="T153" fmla="*/ T152 w 13738"/>
                  <a:gd name="T154" fmla="+- 0 2648 2645"/>
                  <a:gd name="T155" fmla="*/ 2648 h 2094"/>
                  <a:gd name="T156" fmla="+- 0 2784 333"/>
                  <a:gd name="T157" fmla="*/ T156 w 13738"/>
                  <a:gd name="T158" fmla="+- 0 2645 2645"/>
                  <a:gd name="T159" fmla="*/ 2645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3738" h="2094">
                    <a:moveTo>
                      <a:pt x="2451" y="0"/>
                    </a:moveTo>
                    <a:lnTo>
                      <a:pt x="2209" y="0"/>
                    </a:lnTo>
                    <a:lnTo>
                      <a:pt x="1982" y="7"/>
                    </a:lnTo>
                    <a:lnTo>
                      <a:pt x="1767" y="17"/>
                    </a:lnTo>
                    <a:lnTo>
                      <a:pt x="1378" y="52"/>
                    </a:lnTo>
                    <a:lnTo>
                      <a:pt x="1200" y="77"/>
                    </a:lnTo>
                    <a:lnTo>
                      <a:pt x="1040" y="102"/>
                    </a:lnTo>
                    <a:lnTo>
                      <a:pt x="889" y="130"/>
                    </a:lnTo>
                    <a:lnTo>
                      <a:pt x="755" y="161"/>
                    </a:lnTo>
                    <a:lnTo>
                      <a:pt x="627" y="190"/>
                    </a:lnTo>
                    <a:lnTo>
                      <a:pt x="517" y="221"/>
                    </a:lnTo>
                    <a:lnTo>
                      <a:pt x="326" y="281"/>
                    </a:lnTo>
                    <a:lnTo>
                      <a:pt x="248" y="309"/>
                    </a:lnTo>
                    <a:lnTo>
                      <a:pt x="81" y="379"/>
                    </a:lnTo>
                    <a:lnTo>
                      <a:pt x="0" y="421"/>
                    </a:lnTo>
                    <a:lnTo>
                      <a:pt x="0" y="2094"/>
                    </a:lnTo>
                    <a:lnTo>
                      <a:pt x="13731" y="2094"/>
                    </a:lnTo>
                    <a:lnTo>
                      <a:pt x="13738" y="2084"/>
                    </a:lnTo>
                    <a:lnTo>
                      <a:pt x="13738" y="1339"/>
                    </a:lnTo>
                    <a:lnTo>
                      <a:pt x="11311" y="1339"/>
                    </a:lnTo>
                    <a:lnTo>
                      <a:pt x="11093" y="1335"/>
                    </a:lnTo>
                    <a:lnTo>
                      <a:pt x="10865" y="1328"/>
                    </a:lnTo>
                    <a:lnTo>
                      <a:pt x="10630" y="1317"/>
                    </a:lnTo>
                    <a:lnTo>
                      <a:pt x="10386" y="1300"/>
                    </a:lnTo>
                    <a:lnTo>
                      <a:pt x="9859" y="1247"/>
                    </a:lnTo>
                    <a:lnTo>
                      <a:pt x="9293" y="1173"/>
                    </a:lnTo>
                    <a:lnTo>
                      <a:pt x="8991" y="1128"/>
                    </a:lnTo>
                    <a:lnTo>
                      <a:pt x="8676" y="1075"/>
                    </a:lnTo>
                    <a:lnTo>
                      <a:pt x="8351" y="1015"/>
                    </a:lnTo>
                    <a:lnTo>
                      <a:pt x="7657" y="878"/>
                    </a:lnTo>
                    <a:lnTo>
                      <a:pt x="6514" y="622"/>
                    </a:lnTo>
                    <a:lnTo>
                      <a:pt x="5692" y="421"/>
                    </a:lnTo>
                    <a:lnTo>
                      <a:pt x="4918" y="260"/>
                    </a:lnTo>
                    <a:lnTo>
                      <a:pt x="4556" y="197"/>
                    </a:lnTo>
                    <a:lnTo>
                      <a:pt x="4211" y="144"/>
                    </a:lnTo>
                    <a:lnTo>
                      <a:pt x="3879" y="98"/>
                    </a:lnTo>
                    <a:lnTo>
                      <a:pt x="3564" y="63"/>
                    </a:lnTo>
                    <a:lnTo>
                      <a:pt x="3265" y="35"/>
                    </a:lnTo>
                    <a:lnTo>
                      <a:pt x="2709" y="3"/>
                    </a:lnTo>
                    <a:lnTo>
                      <a:pt x="245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3"/>
              <p:cNvSpPr>
                <a:spLocks/>
              </p:cNvSpPr>
              <p:nvPr/>
            </p:nvSpPr>
            <p:spPr bwMode="auto">
              <a:xfrm>
                <a:off x="333" y="2645"/>
                <a:ext cx="13738" cy="2094"/>
              </a:xfrm>
              <a:custGeom>
                <a:avLst/>
                <a:gdLst>
                  <a:gd name="T0" fmla="+- 0 14071 333"/>
                  <a:gd name="T1" fmla="*/ T0 w 13738"/>
                  <a:gd name="T2" fmla="+- 0 3541 2645"/>
                  <a:gd name="T3" fmla="*/ 3541 h 2094"/>
                  <a:gd name="T4" fmla="+- 0 13937 333"/>
                  <a:gd name="T5" fmla="*/ T4 w 13738"/>
                  <a:gd name="T6" fmla="+- 0 3597 2645"/>
                  <a:gd name="T7" fmla="*/ 3597 h 2094"/>
                  <a:gd name="T8" fmla="+- 0 13809 333"/>
                  <a:gd name="T9" fmla="*/ T8 w 13738"/>
                  <a:gd name="T10" fmla="+- 0 3646 2645"/>
                  <a:gd name="T11" fmla="*/ 3646 h 2094"/>
                  <a:gd name="T12" fmla="+- 0 13675 333"/>
                  <a:gd name="T13" fmla="*/ T12 w 13738"/>
                  <a:gd name="T14" fmla="+- 0 3692 2645"/>
                  <a:gd name="T15" fmla="*/ 3692 h 2094"/>
                  <a:gd name="T16" fmla="+- 0 13397 333"/>
                  <a:gd name="T17" fmla="*/ T16 w 13738"/>
                  <a:gd name="T18" fmla="+- 0 3776 2645"/>
                  <a:gd name="T19" fmla="*/ 3776 h 2094"/>
                  <a:gd name="T20" fmla="+- 0 13250 333"/>
                  <a:gd name="T21" fmla="*/ T20 w 13738"/>
                  <a:gd name="T22" fmla="+- 0 3815 2645"/>
                  <a:gd name="T23" fmla="*/ 3815 h 2094"/>
                  <a:gd name="T24" fmla="+- 0 12941 333"/>
                  <a:gd name="T25" fmla="*/ T24 w 13738"/>
                  <a:gd name="T26" fmla="+- 0 3878 2645"/>
                  <a:gd name="T27" fmla="*/ 3878 h 2094"/>
                  <a:gd name="T28" fmla="+- 0 12777 333"/>
                  <a:gd name="T29" fmla="*/ T28 w 13738"/>
                  <a:gd name="T30" fmla="+- 0 3906 2645"/>
                  <a:gd name="T31" fmla="*/ 3906 h 2094"/>
                  <a:gd name="T32" fmla="+- 0 12428 333"/>
                  <a:gd name="T33" fmla="*/ T32 w 13738"/>
                  <a:gd name="T34" fmla="+- 0 3948 2645"/>
                  <a:gd name="T35" fmla="*/ 3948 h 2094"/>
                  <a:gd name="T36" fmla="+- 0 12053 333"/>
                  <a:gd name="T37" fmla="*/ T36 w 13738"/>
                  <a:gd name="T38" fmla="+- 0 3977 2645"/>
                  <a:gd name="T39" fmla="*/ 3977 h 2094"/>
                  <a:gd name="T40" fmla="+- 0 11852 333"/>
                  <a:gd name="T41" fmla="*/ T40 w 13738"/>
                  <a:gd name="T42" fmla="+- 0 3984 2645"/>
                  <a:gd name="T43" fmla="*/ 3984 h 2094"/>
                  <a:gd name="T44" fmla="+- 0 14071 333"/>
                  <a:gd name="T45" fmla="*/ T44 w 13738"/>
                  <a:gd name="T46" fmla="+- 0 3984 2645"/>
                  <a:gd name="T47" fmla="*/ 3984 h 2094"/>
                  <a:gd name="T48" fmla="+- 0 14071 333"/>
                  <a:gd name="T49" fmla="*/ T48 w 13738"/>
                  <a:gd name="T50" fmla="+- 0 3541 2645"/>
                  <a:gd name="T51" fmla="*/ 3541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3738" h="2094">
                    <a:moveTo>
                      <a:pt x="13738" y="896"/>
                    </a:moveTo>
                    <a:lnTo>
                      <a:pt x="13604" y="952"/>
                    </a:lnTo>
                    <a:lnTo>
                      <a:pt x="13476" y="1001"/>
                    </a:lnTo>
                    <a:lnTo>
                      <a:pt x="13342" y="1047"/>
                    </a:lnTo>
                    <a:lnTo>
                      <a:pt x="13064" y="1131"/>
                    </a:lnTo>
                    <a:lnTo>
                      <a:pt x="12917" y="1170"/>
                    </a:lnTo>
                    <a:lnTo>
                      <a:pt x="12608" y="1233"/>
                    </a:lnTo>
                    <a:lnTo>
                      <a:pt x="12444" y="1261"/>
                    </a:lnTo>
                    <a:lnTo>
                      <a:pt x="12095" y="1303"/>
                    </a:lnTo>
                    <a:lnTo>
                      <a:pt x="11720" y="1332"/>
                    </a:lnTo>
                    <a:lnTo>
                      <a:pt x="11519" y="1339"/>
                    </a:lnTo>
                    <a:lnTo>
                      <a:pt x="13738" y="1339"/>
                    </a:lnTo>
                    <a:lnTo>
                      <a:pt x="13738" y="89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7" name="Rectangle 15"/>
          <p:cNvSpPr>
            <a:spLocks noChangeArrowheads="1"/>
          </p:cNvSpPr>
          <p:nvPr/>
        </p:nvSpPr>
        <p:spPr bwMode="auto">
          <a:xfrm>
            <a:off x="762000" y="481557"/>
            <a:ext cx="7848600" cy="48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FFFFFF"/>
                </a:solidFill>
                <a:effectLst/>
                <a:latin typeface="Candara" pitchFamily="34" charset="0"/>
                <a:ea typeface="Candara" pitchFamily="34" charset="0"/>
                <a:cs typeface="Candara" pitchFamily="34" charset="0"/>
              </a:rPr>
              <a:t>Down Payment Assistance</a:t>
            </a:r>
            <a:endParaRPr kumimoji="0" lang="en-US" sz="4000" b="1" i="0" u="none" strike="noStrike" cap="none" normalizeH="0" baseline="0" dirty="0" smtClean="0">
              <a:ln>
                <a:noFill/>
              </a:ln>
              <a:solidFill>
                <a:schemeClr val="tx1"/>
              </a:solidFill>
              <a:effectLst/>
              <a:latin typeface="Candar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a:latin typeface="Candara" pitchFamily="34" charset="0"/>
              <a:ea typeface="Candara" pitchFamily="34" charset="0"/>
              <a:cs typeface="Candar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a:latin typeface="Candara" pitchFamily="34" charset="0"/>
              <a:ea typeface="Candara" pitchFamily="34" charset="0"/>
              <a:cs typeface="Candar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rPr>
              <a:t>HOA provides down payment assistance to qualified purchasers by using its own funds and funds from Local Municipalities, the Province of Ontario, CMHC or the Federal Government.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Candar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ndara" pitchFamily="34" charset="0"/>
                <a:ea typeface="Candara" pitchFamily="34" charset="0"/>
                <a:cs typeface="Candara" pitchFamily="34" charset="0"/>
              </a:rPr>
              <a:t>Purchasers must also make a down payment of at least 5% of the purchase price of the home from their own resources.</a:t>
            </a:r>
            <a:endParaRPr kumimoji="0" lang="en-US" sz="2000" b="0"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
            </a:r>
            <a:br>
              <a:rPr kumimoji="0" lang="en-US" sz="1100" b="0"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br>
            <a:endParaRPr kumimoji="0" lang="en-US" sz="1800" b="0" i="0" u="none" strike="noStrike" cap="none" normalizeH="0" baseline="0" dirty="0" smtClean="0">
              <a:ln>
                <a:noFill/>
              </a:ln>
              <a:solidFill>
                <a:schemeClr val="tx1"/>
              </a:solidFill>
              <a:effectLst/>
              <a:latin typeface="Candara" pitchFamily="34" charset="0"/>
              <a:cs typeface="Arial" pitchFamily="34" charset="0"/>
            </a:endParaRPr>
          </a:p>
        </p:txBody>
      </p:sp>
      <p:pic>
        <p:nvPicPr>
          <p:cNvPr id="1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912240"/>
            <a:ext cx="2560662" cy="4810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9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5645" y="5555858"/>
            <a:ext cx="1220153" cy="92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510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
          <p:cNvGrpSpPr>
            <a:grpSpLocks/>
          </p:cNvGrpSpPr>
          <p:nvPr/>
        </p:nvGrpSpPr>
        <p:grpSpPr bwMode="auto">
          <a:xfrm>
            <a:off x="192723" y="222250"/>
            <a:ext cx="8724900" cy="2781300"/>
            <a:chOff x="332" y="360"/>
            <a:chExt cx="13740" cy="4380"/>
          </a:xfrm>
        </p:grpSpPr>
        <p:pic>
          <p:nvPicPr>
            <p:cNvPr id="718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 y="360"/>
              <a:ext cx="13694" cy="388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11"/>
            <p:cNvGrpSpPr>
              <a:grpSpLocks/>
            </p:cNvGrpSpPr>
            <p:nvPr/>
          </p:nvGrpSpPr>
          <p:grpSpPr bwMode="auto">
            <a:xfrm>
              <a:off x="9524" y="2873"/>
              <a:ext cx="4530" cy="1124"/>
              <a:chOff x="9524" y="2873"/>
              <a:chExt cx="4530" cy="1124"/>
            </a:xfrm>
          </p:grpSpPr>
          <p:sp>
            <p:nvSpPr>
              <p:cNvPr id="16" name="Freeform 12"/>
              <p:cNvSpPr>
                <a:spLocks/>
              </p:cNvSpPr>
              <p:nvPr/>
            </p:nvSpPr>
            <p:spPr bwMode="auto">
              <a:xfrm>
                <a:off x="9524" y="2873"/>
                <a:ext cx="4530" cy="1124"/>
              </a:xfrm>
              <a:custGeom>
                <a:avLst/>
                <a:gdLst>
                  <a:gd name="T0" fmla="+- 0 14053 9524"/>
                  <a:gd name="T1" fmla="*/ T0 w 4530"/>
                  <a:gd name="T2" fmla="+- 0 2873 2873"/>
                  <a:gd name="T3" fmla="*/ 2873 h 1124"/>
                  <a:gd name="T4" fmla="+- 0 14043 9524"/>
                  <a:gd name="T5" fmla="*/ T4 w 4530"/>
                  <a:gd name="T6" fmla="+- 0 2873 2873"/>
                  <a:gd name="T7" fmla="*/ 2873 h 1124"/>
                  <a:gd name="T8" fmla="+- 0 13852 9524"/>
                  <a:gd name="T9" fmla="*/ T8 w 4530"/>
                  <a:gd name="T10" fmla="+- 0 2905 2873"/>
                  <a:gd name="T11" fmla="*/ 2905 h 1124"/>
                  <a:gd name="T12" fmla="+- 0 13658 9524"/>
                  <a:gd name="T13" fmla="*/ T12 w 4530"/>
                  <a:gd name="T14" fmla="+- 0 2940 2873"/>
                  <a:gd name="T15" fmla="*/ 2940 h 1124"/>
                  <a:gd name="T16" fmla="+- 0 13257 9524"/>
                  <a:gd name="T17" fmla="*/ T16 w 4530"/>
                  <a:gd name="T18" fmla="+- 0 3017 2873"/>
                  <a:gd name="T19" fmla="*/ 3017 h 1124"/>
                  <a:gd name="T20" fmla="+- 0 12835 9524"/>
                  <a:gd name="T21" fmla="*/ T20 w 4530"/>
                  <a:gd name="T22" fmla="+- 0 3109 2873"/>
                  <a:gd name="T23" fmla="*/ 3109 h 1124"/>
                  <a:gd name="T24" fmla="+- 0 12393 9524"/>
                  <a:gd name="T25" fmla="*/ T24 w 4530"/>
                  <a:gd name="T26" fmla="+- 0 3214 2873"/>
                  <a:gd name="T27" fmla="*/ 3214 h 1124"/>
                  <a:gd name="T28" fmla="+- 0 11988 9524"/>
                  <a:gd name="T29" fmla="*/ T28 w 4530"/>
                  <a:gd name="T30" fmla="+- 0 3316 2873"/>
                  <a:gd name="T31" fmla="*/ 3316 h 1124"/>
                  <a:gd name="T32" fmla="+- 0 10849 9524"/>
                  <a:gd name="T33" fmla="*/ T32 w 4530"/>
                  <a:gd name="T34" fmla="+- 0 3572 2873"/>
                  <a:gd name="T35" fmla="*/ 3572 h 1124"/>
                  <a:gd name="T36" fmla="+- 0 10501 9524"/>
                  <a:gd name="T37" fmla="*/ T36 w 4530"/>
                  <a:gd name="T38" fmla="+- 0 3643 2873"/>
                  <a:gd name="T39" fmla="*/ 3643 h 1124"/>
                  <a:gd name="T40" fmla="+- 0 9838 9524"/>
                  <a:gd name="T41" fmla="*/ T40 w 4530"/>
                  <a:gd name="T42" fmla="+- 0 3766 2873"/>
                  <a:gd name="T43" fmla="*/ 3766 h 1124"/>
                  <a:gd name="T44" fmla="+- 0 9524 9524"/>
                  <a:gd name="T45" fmla="*/ T44 w 4530"/>
                  <a:gd name="T46" fmla="+- 0 3818 2873"/>
                  <a:gd name="T47" fmla="*/ 3818 h 1124"/>
                  <a:gd name="T48" fmla="+- 0 9949 9524"/>
                  <a:gd name="T49" fmla="*/ T48 w 4530"/>
                  <a:gd name="T50" fmla="+- 0 3878 2873"/>
                  <a:gd name="T51" fmla="*/ 3878 h 1124"/>
                  <a:gd name="T52" fmla="+- 0 10150 9524"/>
                  <a:gd name="T53" fmla="*/ T52 w 4530"/>
                  <a:gd name="T54" fmla="+- 0 3903 2873"/>
                  <a:gd name="T55" fmla="*/ 3903 h 1124"/>
                  <a:gd name="T56" fmla="+- 0 10538 9524"/>
                  <a:gd name="T57" fmla="*/ T56 w 4530"/>
                  <a:gd name="T58" fmla="+- 0 3945 2873"/>
                  <a:gd name="T59" fmla="*/ 3945 h 1124"/>
                  <a:gd name="T60" fmla="+- 0 10900 9524"/>
                  <a:gd name="T61" fmla="*/ T60 w 4530"/>
                  <a:gd name="T62" fmla="+- 0 3973 2873"/>
                  <a:gd name="T63" fmla="*/ 3973 h 1124"/>
                  <a:gd name="T64" fmla="+- 0 11074 9524"/>
                  <a:gd name="T65" fmla="*/ T64 w 4530"/>
                  <a:gd name="T66" fmla="+- 0 3984 2873"/>
                  <a:gd name="T67" fmla="*/ 3984 h 1124"/>
                  <a:gd name="T68" fmla="+- 0 11244 9524"/>
                  <a:gd name="T69" fmla="*/ T68 w 4530"/>
                  <a:gd name="T70" fmla="+- 0 3991 2873"/>
                  <a:gd name="T71" fmla="*/ 3991 h 1124"/>
                  <a:gd name="T72" fmla="+- 0 11566 9524"/>
                  <a:gd name="T73" fmla="*/ T72 w 4530"/>
                  <a:gd name="T74" fmla="+- 0 3998 2873"/>
                  <a:gd name="T75" fmla="*/ 3998 h 1124"/>
                  <a:gd name="T76" fmla="+- 0 11720 9524"/>
                  <a:gd name="T77" fmla="*/ T76 w 4530"/>
                  <a:gd name="T78" fmla="+- 0 3998 2873"/>
                  <a:gd name="T79" fmla="*/ 3998 h 1124"/>
                  <a:gd name="T80" fmla="+- 0 12018 9524"/>
                  <a:gd name="T81" fmla="*/ T80 w 4530"/>
                  <a:gd name="T82" fmla="+- 0 3991 2873"/>
                  <a:gd name="T83" fmla="*/ 3991 h 1124"/>
                  <a:gd name="T84" fmla="+- 0 12158 9524"/>
                  <a:gd name="T85" fmla="*/ T84 w 4530"/>
                  <a:gd name="T86" fmla="+- 0 3984 2873"/>
                  <a:gd name="T87" fmla="*/ 3984 h 1124"/>
                  <a:gd name="T88" fmla="+- 0 12426 9524"/>
                  <a:gd name="T89" fmla="*/ T88 w 4530"/>
                  <a:gd name="T90" fmla="+- 0 3962 2873"/>
                  <a:gd name="T91" fmla="*/ 3962 h 1124"/>
                  <a:gd name="T92" fmla="+- 0 12557 9524"/>
                  <a:gd name="T93" fmla="*/ T92 w 4530"/>
                  <a:gd name="T94" fmla="+- 0 3948 2873"/>
                  <a:gd name="T95" fmla="*/ 3948 h 1124"/>
                  <a:gd name="T96" fmla="+- 0 12805 9524"/>
                  <a:gd name="T97" fmla="*/ T96 w 4530"/>
                  <a:gd name="T98" fmla="+- 0 3913 2873"/>
                  <a:gd name="T99" fmla="*/ 3913 h 1124"/>
                  <a:gd name="T100" fmla="+- 0 13039 9524"/>
                  <a:gd name="T101" fmla="*/ T100 w 4530"/>
                  <a:gd name="T102" fmla="+- 0 3871 2873"/>
                  <a:gd name="T103" fmla="*/ 3871 h 1124"/>
                  <a:gd name="T104" fmla="+- 0 13260 9524"/>
                  <a:gd name="T105" fmla="*/ T104 w 4530"/>
                  <a:gd name="T106" fmla="+- 0 3822 2873"/>
                  <a:gd name="T107" fmla="*/ 3822 h 1124"/>
                  <a:gd name="T108" fmla="+- 0 13471 9524"/>
                  <a:gd name="T109" fmla="*/ T108 w 4530"/>
                  <a:gd name="T110" fmla="+- 0 3766 2873"/>
                  <a:gd name="T111" fmla="*/ 3766 h 1124"/>
                  <a:gd name="T112" fmla="+- 0 13672 9524"/>
                  <a:gd name="T113" fmla="*/ T112 w 4530"/>
                  <a:gd name="T114" fmla="+- 0 3702 2873"/>
                  <a:gd name="T115" fmla="*/ 3702 h 1124"/>
                  <a:gd name="T116" fmla="+- 0 13862 9524"/>
                  <a:gd name="T117" fmla="*/ T116 w 4530"/>
                  <a:gd name="T118" fmla="+- 0 3632 2873"/>
                  <a:gd name="T119" fmla="*/ 3632 h 1124"/>
                  <a:gd name="T120" fmla="+- 0 14047 9524"/>
                  <a:gd name="T121" fmla="*/ T120 w 4530"/>
                  <a:gd name="T122" fmla="+- 0 3558 2873"/>
                  <a:gd name="T123" fmla="*/ 3558 h 1124"/>
                  <a:gd name="T124" fmla="+- 0 14053 9524"/>
                  <a:gd name="T125" fmla="*/ T124 w 4530"/>
                  <a:gd name="T126" fmla="+- 0 3555 2873"/>
                  <a:gd name="T127" fmla="*/ 3555 h 1124"/>
                  <a:gd name="T128" fmla="+- 0 14053 9524"/>
                  <a:gd name="T129" fmla="*/ T128 w 4530"/>
                  <a:gd name="T130" fmla="+- 0 2873 2873"/>
                  <a:gd name="T131" fmla="*/ 2873 h 1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530" h="1124">
                    <a:moveTo>
                      <a:pt x="4529" y="0"/>
                    </a:moveTo>
                    <a:lnTo>
                      <a:pt x="4519" y="0"/>
                    </a:lnTo>
                    <a:lnTo>
                      <a:pt x="4328" y="32"/>
                    </a:lnTo>
                    <a:lnTo>
                      <a:pt x="4134" y="67"/>
                    </a:lnTo>
                    <a:lnTo>
                      <a:pt x="3733" y="144"/>
                    </a:lnTo>
                    <a:lnTo>
                      <a:pt x="3311" y="236"/>
                    </a:lnTo>
                    <a:lnTo>
                      <a:pt x="2869" y="341"/>
                    </a:lnTo>
                    <a:lnTo>
                      <a:pt x="2464" y="443"/>
                    </a:lnTo>
                    <a:lnTo>
                      <a:pt x="1325" y="699"/>
                    </a:lnTo>
                    <a:lnTo>
                      <a:pt x="977" y="770"/>
                    </a:lnTo>
                    <a:lnTo>
                      <a:pt x="314" y="893"/>
                    </a:lnTo>
                    <a:lnTo>
                      <a:pt x="0" y="945"/>
                    </a:lnTo>
                    <a:lnTo>
                      <a:pt x="425" y="1005"/>
                    </a:lnTo>
                    <a:lnTo>
                      <a:pt x="626" y="1030"/>
                    </a:lnTo>
                    <a:lnTo>
                      <a:pt x="1014" y="1072"/>
                    </a:lnTo>
                    <a:lnTo>
                      <a:pt x="1376" y="1100"/>
                    </a:lnTo>
                    <a:lnTo>
                      <a:pt x="1550" y="1111"/>
                    </a:lnTo>
                    <a:lnTo>
                      <a:pt x="1720" y="1118"/>
                    </a:lnTo>
                    <a:lnTo>
                      <a:pt x="2042" y="1125"/>
                    </a:lnTo>
                    <a:lnTo>
                      <a:pt x="2196" y="1125"/>
                    </a:lnTo>
                    <a:lnTo>
                      <a:pt x="2494" y="1118"/>
                    </a:lnTo>
                    <a:lnTo>
                      <a:pt x="2634" y="1111"/>
                    </a:lnTo>
                    <a:lnTo>
                      <a:pt x="2902" y="1089"/>
                    </a:lnTo>
                    <a:lnTo>
                      <a:pt x="3033" y="1075"/>
                    </a:lnTo>
                    <a:lnTo>
                      <a:pt x="3281" y="1040"/>
                    </a:lnTo>
                    <a:lnTo>
                      <a:pt x="3515" y="998"/>
                    </a:lnTo>
                    <a:lnTo>
                      <a:pt x="3736" y="949"/>
                    </a:lnTo>
                    <a:lnTo>
                      <a:pt x="3947" y="893"/>
                    </a:lnTo>
                    <a:lnTo>
                      <a:pt x="4148" y="829"/>
                    </a:lnTo>
                    <a:lnTo>
                      <a:pt x="4338" y="759"/>
                    </a:lnTo>
                    <a:lnTo>
                      <a:pt x="4523" y="685"/>
                    </a:lnTo>
                    <a:lnTo>
                      <a:pt x="4529" y="682"/>
                    </a:lnTo>
                    <a:lnTo>
                      <a:pt x="4529"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9"/>
            <p:cNvGrpSpPr>
              <a:grpSpLocks/>
            </p:cNvGrpSpPr>
            <p:nvPr/>
          </p:nvGrpSpPr>
          <p:grpSpPr bwMode="auto">
            <a:xfrm>
              <a:off x="4125" y="2671"/>
              <a:ext cx="8731" cy="1339"/>
              <a:chOff x="4125" y="2671"/>
              <a:chExt cx="8731" cy="1339"/>
            </a:xfrm>
          </p:grpSpPr>
          <p:sp>
            <p:nvSpPr>
              <p:cNvPr id="15" name="Freeform 10"/>
              <p:cNvSpPr>
                <a:spLocks/>
              </p:cNvSpPr>
              <p:nvPr/>
            </p:nvSpPr>
            <p:spPr bwMode="auto">
              <a:xfrm>
                <a:off x="4125" y="2671"/>
                <a:ext cx="8731" cy="1339"/>
              </a:xfrm>
              <a:custGeom>
                <a:avLst/>
                <a:gdLst>
                  <a:gd name="T0" fmla="+- 0 5467 4125"/>
                  <a:gd name="T1" fmla="*/ T0 w 8731"/>
                  <a:gd name="T2" fmla="+- 0 2671 2671"/>
                  <a:gd name="T3" fmla="*/ 2671 h 1339"/>
                  <a:gd name="T4" fmla="+- 0 5203 4125"/>
                  <a:gd name="T5" fmla="*/ T4 w 8731"/>
                  <a:gd name="T6" fmla="+- 0 2671 2671"/>
                  <a:gd name="T7" fmla="*/ 2671 h 1339"/>
                  <a:gd name="T8" fmla="+- 0 4955 4125"/>
                  <a:gd name="T9" fmla="*/ T8 w 8731"/>
                  <a:gd name="T10" fmla="+- 0 2678 2671"/>
                  <a:gd name="T11" fmla="*/ 2678 h 1339"/>
                  <a:gd name="T12" fmla="+- 0 4724 4125"/>
                  <a:gd name="T13" fmla="*/ T12 w 8731"/>
                  <a:gd name="T14" fmla="+- 0 2689 2671"/>
                  <a:gd name="T15" fmla="*/ 2689 h 1339"/>
                  <a:gd name="T16" fmla="+- 0 4510 4125"/>
                  <a:gd name="T17" fmla="*/ T16 w 8731"/>
                  <a:gd name="T18" fmla="+- 0 2706 2671"/>
                  <a:gd name="T19" fmla="*/ 2706 h 1339"/>
                  <a:gd name="T20" fmla="+- 0 4309 4125"/>
                  <a:gd name="T21" fmla="*/ T20 w 8731"/>
                  <a:gd name="T22" fmla="+- 0 2727 2671"/>
                  <a:gd name="T23" fmla="*/ 2727 h 1339"/>
                  <a:gd name="T24" fmla="+- 0 4125 4125"/>
                  <a:gd name="T25" fmla="*/ T24 w 8731"/>
                  <a:gd name="T26" fmla="+- 0 2755 2671"/>
                  <a:gd name="T27" fmla="*/ 2755 h 1339"/>
                  <a:gd name="T28" fmla="+- 0 4651 4125"/>
                  <a:gd name="T29" fmla="*/ T28 w 8731"/>
                  <a:gd name="T30" fmla="+- 0 2822 2671"/>
                  <a:gd name="T31" fmla="*/ 2822 h 1339"/>
                  <a:gd name="T32" fmla="+- 0 5216 4125"/>
                  <a:gd name="T33" fmla="*/ T32 w 8731"/>
                  <a:gd name="T34" fmla="+- 0 2917 2671"/>
                  <a:gd name="T35" fmla="*/ 2917 h 1339"/>
                  <a:gd name="T36" fmla="+- 0 5822 4125"/>
                  <a:gd name="T37" fmla="*/ T36 w 8731"/>
                  <a:gd name="T38" fmla="+- 0 3040 2671"/>
                  <a:gd name="T39" fmla="*/ 3040 h 1339"/>
                  <a:gd name="T40" fmla="+- 0 6144 4125"/>
                  <a:gd name="T41" fmla="*/ T40 w 8731"/>
                  <a:gd name="T42" fmla="+- 0 3110 2671"/>
                  <a:gd name="T43" fmla="*/ 3110 h 1339"/>
                  <a:gd name="T44" fmla="+- 0 7064 4125"/>
                  <a:gd name="T45" fmla="*/ T44 w 8731"/>
                  <a:gd name="T46" fmla="+- 0 3335 2671"/>
                  <a:gd name="T47" fmla="*/ 3335 h 1339"/>
                  <a:gd name="T48" fmla="+- 0 8156 4125"/>
                  <a:gd name="T49" fmla="*/ T48 w 8731"/>
                  <a:gd name="T50" fmla="+- 0 3578 2671"/>
                  <a:gd name="T51" fmla="*/ 3578 h 1339"/>
                  <a:gd name="T52" fmla="+- 0 8414 4125"/>
                  <a:gd name="T53" fmla="*/ T52 w 8731"/>
                  <a:gd name="T54" fmla="+- 0 3627 2671"/>
                  <a:gd name="T55" fmla="*/ 3627 h 1339"/>
                  <a:gd name="T56" fmla="+- 0 8658 4125"/>
                  <a:gd name="T57" fmla="*/ T56 w 8731"/>
                  <a:gd name="T58" fmla="+- 0 3676 2671"/>
                  <a:gd name="T59" fmla="*/ 3676 h 1339"/>
                  <a:gd name="T60" fmla="+- 0 8899 4125"/>
                  <a:gd name="T61" fmla="*/ T60 w 8731"/>
                  <a:gd name="T62" fmla="+- 0 3722 2671"/>
                  <a:gd name="T63" fmla="*/ 3722 h 1339"/>
                  <a:gd name="T64" fmla="+- 0 9361 4125"/>
                  <a:gd name="T65" fmla="*/ T64 w 8731"/>
                  <a:gd name="T66" fmla="+- 0 3799 2671"/>
                  <a:gd name="T67" fmla="*/ 3799 h 1339"/>
                  <a:gd name="T68" fmla="+- 0 9582 4125"/>
                  <a:gd name="T69" fmla="*/ T68 w 8731"/>
                  <a:gd name="T70" fmla="+- 0 3834 2671"/>
                  <a:gd name="T71" fmla="*/ 3834 h 1339"/>
                  <a:gd name="T72" fmla="+- 0 10004 4125"/>
                  <a:gd name="T73" fmla="*/ T72 w 8731"/>
                  <a:gd name="T74" fmla="+- 0 3890 2671"/>
                  <a:gd name="T75" fmla="*/ 3890 h 1339"/>
                  <a:gd name="T76" fmla="+- 0 10402 4125"/>
                  <a:gd name="T77" fmla="*/ T76 w 8731"/>
                  <a:gd name="T78" fmla="+- 0 3940 2671"/>
                  <a:gd name="T79" fmla="*/ 3940 h 1339"/>
                  <a:gd name="T80" fmla="+- 0 10593 4125"/>
                  <a:gd name="T81" fmla="*/ T80 w 8731"/>
                  <a:gd name="T82" fmla="+- 0 3957 2671"/>
                  <a:gd name="T83" fmla="*/ 3957 h 1339"/>
                  <a:gd name="T84" fmla="+- 0 10955 4125"/>
                  <a:gd name="T85" fmla="*/ T84 w 8731"/>
                  <a:gd name="T86" fmla="+- 0 3985 2671"/>
                  <a:gd name="T87" fmla="*/ 3985 h 1339"/>
                  <a:gd name="T88" fmla="+- 0 11129 4125"/>
                  <a:gd name="T89" fmla="*/ T88 w 8731"/>
                  <a:gd name="T90" fmla="+- 0 3996 2671"/>
                  <a:gd name="T91" fmla="*/ 3996 h 1339"/>
                  <a:gd name="T92" fmla="+- 0 11464 4125"/>
                  <a:gd name="T93" fmla="*/ T92 w 8731"/>
                  <a:gd name="T94" fmla="+- 0 4010 2671"/>
                  <a:gd name="T95" fmla="*/ 4010 h 1339"/>
                  <a:gd name="T96" fmla="+- 0 11775 4125"/>
                  <a:gd name="T97" fmla="*/ T96 w 8731"/>
                  <a:gd name="T98" fmla="+- 0 4010 2671"/>
                  <a:gd name="T99" fmla="*/ 4010 h 1339"/>
                  <a:gd name="T100" fmla="+- 0 12070 4125"/>
                  <a:gd name="T101" fmla="*/ T100 w 8731"/>
                  <a:gd name="T102" fmla="+- 0 4003 2671"/>
                  <a:gd name="T103" fmla="*/ 4003 h 1339"/>
                  <a:gd name="T104" fmla="+- 0 12210 4125"/>
                  <a:gd name="T105" fmla="*/ T104 w 8731"/>
                  <a:gd name="T106" fmla="+- 0 3996 2671"/>
                  <a:gd name="T107" fmla="*/ 3996 h 1339"/>
                  <a:gd name="T108" fmla="+- 0 12348 4125"/>
                  <a:gd name="T109" fmla="*/ T108 w 8731"/>
                  <a:gd name="T110" fmla="+- 0 3985 2671"/>
                  <a:gd name="T111" fmla="*/ 3985 h 1339"/>
                  <a:gd name="T112" fmla="+- 0 12736 4125"/>
                  <a:gd name="T113" fmla="*/ T112 w 8731"/>
                  <a:gd name="T114" fmla="+- 0 3943 2671"/>
                  <a:gd name="T115" fmla="*/ 3943 h 1339"/>
                  <a:gd name="T116" fmla="+- 0 12856 4125"/>
                  <a:gd name="T117" fmla="*/ T116 w 8731"/>
                  <a:gd name="T118" fmla="+- 0 3926 2671"/>
                  <a:gd name="T119" fmla="*/ 3926 h 1339"/>
                  <a:gd name="T120" fmla="+- 0 12468 4125"/>
                  <a:gd name="T121" fmla="*/ T120 w 8731"/>
                  <a:gd name="T122" fmla="+- 0 3876 2671"/>
                  <a:gd name="T123" fmla="*/ 3876 h 1339"/>
                  <a:gd name="T124" fmla="+- 0 12056 4125"/>
                  <a:gd name="T125" fmla="*/ T124 w 8731"/>
                  <a:gd name="T126" fmla="+- 0 3817 2671"/>
                  <a:gd name="T127" fmla="*/ 3817 h 1339"/>
                  <a:gd name="T128" fmla="+- 0 11162 4125"/>
                  <a:gd name="T129" fmla="*/ T128 w 8731"/>
                  <a:gd name="T130" fmla="+- 0 3662 2671"/>
                  <a:gd name="T131" fmla="*/ 3662 h 1339"/>
                  <a:gd name="T132" fmla="+- 0 10165 4125"/>
                  <a:gd name="T133" fmla="*/ T132 w 8731"/>
                  <a:gd name="T134" fmla="+- 0 3455 2671"/>
                  <a:gd name="T135" fmla="*/ 3455 h 1339"/>
                  <a:gd name="T136" fmla="+- 0 8615 4125"/>
                  <a:gd name="T137" fmla="*/ T136 w 8731"/>
                  <a:gd name="T138" fmla="+- 0 3086 2671"/>
                  <a:gd name="T139" fmla="*/ 3086 h 1339"/>
                  <a:gd name="T140" fmla="+- 0 8193 4125"/>
                  <a:gd name="T141" fmla="*/ T140 w 8731"/>
                  <a:gd name="T142" fmla="+- 0 2994 2671"/>
                  <a:gd name="T143" fmla="*/ 2994 h 1339"/>
                  <a:gd name="T144" fmla="+- 0 7791 4125"/>
                  <a:gd name="T145" fmla="*/ T144 w 8731"/>
                  <a:gd name="T146" fmla="+- 0 2917 2671"/>
                  <a:gd name="T147" fmla="*/ 2917 h 1339"/>
                  <a:gd name="T148" fmla="+- 0 7597 4125"/>
                  <a:gd name="T149" fmla="*/ T148 w 8731"/>
                  <a:gd name="T150" fmla="+- 0 2882 2671"/>
                  <a:gd name="T151" fmla="*/ 2882 h 1339"/>
                  <a:gd name="T152" fmla="+- 0 7406 4125"/>
                  <a:gd name="T153" fmla="*/ T152 w 8731"/>
                  <a:gd name="T154" fmla="+- 0 2850 2671"/>
                  <a:gd name="T155" fmla="*/ 2850 h 1339"/>
                  <a:gd name="T156" fmla="+- 0 7222 4125"/>
                  <a:gd name="T157" fmla="*/ T156 w 8731"/>
                  <a:gd name="T158" fmla="+- 0 2822 2671"/>
                  <a:gd name="T159" fmla="*/ 2822 h 1339"/>
                  <a:gd name="T160" fmla="+- 0 6689 4125"/>
                  <a:gd name="T161" fmla="*/ T160 w 8731"/>
                  <a:gd name="T162" fmla="+- 0 2752 2671"/>
                  <a:gd name="T163" fmla="*/ 2752 h 1339"/>
                  <a:gd name="T164" fmla="+- 0 6358 4125"/>
                  <a:gd name="T165" fmla="*/ T164 w 8731"/>
                  <a:gd name="T166" fmla="+- 0 2720 2671"/>
                  <a:gd name="T167" fmla="*/ 2720 h 1339"/>
                  <a:gd name="T168" fmla="+- 0 6047 4125"/>
                  <a:gd name="T169" fmla="*/ T168 w 8731"/>
                  <a:gd name="T170" fmla="+- 0 2696 2671"/>
                  <a:gd name="T171" fmla="*/ 2696 h 1339"/>
                  <a:gd name="T172" fmla="+- 0 5749 4125"/>
                  <a:gd name="T173" fmla="*/ T172 w 8731"/>
                  <a:gd name="T174" fmla="+- 0 2678 2671"/>
                  <a:gd name="T175" fmla="*/ 2678 h 1339"/>
                  <a:gd name="T176" fmla="+- 0 5467 4125"/>
                  <a:gd name="T177" fmla="*/ T176 w 8731"/>
                  <a:gd name="T178" fmla="+- 0 2671 2671"/>
                  <a:gd name="T179" fmla="*/ 2671 h 13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8731" h="1339">
                    <a:moveTo>
                      <a:pt x="1342" y="0"/>
                    </a:moveTo>
                    <a:lnTo>
                      <a:pt x="1078" y="0"/>
                    </a:lnTo>
                    <a:lnTo>
                      <a:pt x="830" y="7"/>
                    </a:lnTo>
                    <a:lnTo>
                      <a:pt x="599" y="18"/>
                    </a:lnTo>
                    <a:lnTo>
                      <a:pt x="385" y="35"/>
                    </a:lnTo>
                    <a:lnTo>
                      <a:pt x="184" y="56"/>
                    </a:lnTo>
                    <a:lnTo>
                      <a:pt x="0" y="84"/>
                    </a:lnTo>
                    <a:lnTo>
                      <a:pt x="526" y="151"/>
                    </a:lnTo>
                    <a:lnTo>
                      <a:pt x="1091" y="246"/>
                    </a:lnTo>
                    <a:lnTo>
                      <a:pt x="1697" y="369"/>
                    </a:lnTo>
                    <a:lnTo>
                      <a:pt x="2019" y="439"/>
                    </a:lnTo>
                    <a:lnTo>
                      <a:pt x="2939" y="664"/>
                    </a:lnTo>
                    <a:lnTo>
                      <a:pt x="4031" y="907"/>
                    </a:lnTo>
                    <a:lnTo>
                      <a:pt x="4289" y="956"/>
                    </a:lnTo>
                    <a:lnTo>
                      <a:pt x="4533" y="1005"/>
                    </a:lnTo>
                    <a:lnTo>
                      <a:pt x="4774" y="1051"/>
                    </a:lnTo>
                    <a:lnTo>
                      <a:pt x="5236" y="1128"/>
                    </a:lnTo>
                    <a:lnTo>
                      <a:pt x="5457" y="1163"/>
                    </a:lnTo>
                    <a:lnTo>
                      <a:pt x="5879" y="1219"/>
                    </a:lnTo>
                    <a:lnTo>
                      <a:pt x="6277" y="1269"/>
                    </a:lnTo>
                    <a:lnTo>
                      <a:pt x="6468" y="1286"/>
                    </a:lnTo>
                    <a:lnTo>
                      <a:pt x="6830" y="1314"/>
                    </a:lnTo>
                    <a:lnTo>
                      <a:pt x="7004" y="1325"/>
                    </a:lnTo>
                    <a:lnTo>
                      <a:pt x="7339" y="1339"/>
                    </a:lnTo>
                    <a:lnTo>
                      <a:pt x="7650" y="1339"/>
                    </a:lnTo>
                    <a:lnTo>
                      <a:pt x="7945" y="1332"/>
                    </a:lnTo>
                    <a:lnTo>
                      <a:pt x="8085" y="1325"/>
                    </a:lnTo>
                    <a:lnTo>
                      <a:pt x="8223" y="1314"/>
                    </a:lnTo>
                    <a:lnTo>
                      <a:pt x="8611" y="1272"/>
                    </a:lnTo>
                    <a:lnTo>
                      <a:pt x="8731" y="1255"/>
                    </a:lnTo>
                    <a:lnTo>
                      <a:pt x="8343" y="1205"/>
                    </a:lnTo>
                    <a:lnTo>
                      <a:pt x="7931" y="1146"/>
                    </a:lnTo>
                    <a:lnTo>
                      <a:pt x="7037" y="991"/>
                    </a:lnTo>
                    <a:lnTo>
                      <a:pt x="6040" y="784"/>
                    </a:lnTo>
                    <a:lnTo>
                      <a:pt x="4490" y="415"/>
                    </a:lnTo>
                    <a:lnTo>
                      <a:pt x="4068" y="323"/>
                    </a:lnTo>
                    <a:lnTo>
                      <a:pt x="3666" y="246"/>
                    </a:lnTo>
                    <a:lnTo>
                      <a:pt x="3472" y="211"/>
                    </a:lnTo>
                    <a:lnTo>
                      <a:pt x="3281" y="179"/>
                    </a:lnTo>
                    <a:lnTo>
                      <a:pt x="3097" y="151"/>
                    </a:lnTo>
                    <a:lnTo>
                      <a:pt x="2564" y="81"/>
                    </a:lnTo>
                    <a:lnTo>
                      <a:pt x="2233" y="49"/>
                    </a:lnTo>
                    <a:lnTo>
                      <a:pt x="1922" y="25"/>
                    </a:lnTo>
                    <a:lnTo>
                      <a:pt x="1624" y="7"/>
                    </a:lnTo>
                    <a:lnTo>
                      <a:pt x="1342"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a:grpSpLocks/>
            </p:cNvGrpSpPr>
            <p:nvPr/>
          </p:nvGrpSpPr>
          <p:grpSpPr bwMode="auto">
            <a:xfrm>
              <a:off x="4455" y="2690"/>
              <a:ext cx="8611" cy="1219"/>
              <a:chOff x="4455" y="2690"/>
              <a:chExt cx="8611" cy="1219"/>
            </a:xfrm>
          </p:grpSpPr>
          <p:sp>
            <p:nvSpPr>
              <p:cNvPr id="14" name="Freeform 8"/>
              <p:cNvSpPr>
                <a:spLocks/>
              </p:cNvSpPr>
              <p:nvPr/>
            </p:nvSpPr>
            <p:spPr bwMode="auto">
              <a:xfrm>
                <a:off x="4455" y="2690"/>
                <a:ext cx="8611" cy="1219"/>
              </a:xfrm>
              <a:custGeom>
                <a:avLst/>
                <a:gdLst>
                  <a:gd name="T0" fmla="+- 0 4455 4455"/>
                  <a:gd name="T1" fmla="*/ T0 w 8611"/>
                  <a:gd name="T2" fmla="+- 0 2813 2690"/>
                  <a:gd name="T3" fmla="*/ 2813 h 1219"/>
                  <a:gd name="T4" fmla="+- 0 4485 4455"/>
                  <a:gd name="T5" fmla="*/ T4 w 8611"/>
                  <a:gd name="T6" fmla="+- 0 2806 2690"/>
                  <a:gd name="T7" fmla="*/ 2806 h 1219"/>
                  <a:gd name="T8" fmla="+- 0 4575 4455"/>
                  <a:gd name="T9" fmla="*/ T8 w 8611"/>
                  <a:gd name="T10" fmla="+- 0 2789 2690"/>
                  <a:gd name="T11" fmla="*/ 2789 h 1219"/>
                  <a:gd name="T12" fmla="+- 0 4729 4455"/>
                  <a:gd name="T13" fmla="*/ T12 w 8611"/>
                  <a:gd name="T14" fmla="+- 0 2764 2690"/>
                  <a:gd name="T15" fmla="*/ 2764 h 1219"/>
                  <a:gd name="T16" fmla="+- 0 4830 4455"/>
                  <a:gd name="T17" fmla="*/ T16 w 8611"/>
                  <a:gd name="T18" fmla="+- 0 2750 2690"/>
                  <a:gd name="T19" fmla="*/ 2750 h 1219"/>
                  <a:gd name="T20" fmla="+- 0 4947 4455"/>
                  <a:gd name="T21" fmla="*/ T20 w 8611"/>
                  <a:gd name="T22" fmla="+- 0 2736 2690"/>
                  <a:gd name="T23" fmla="*/ 2736 h 1219"/>
                  <a:gd name="T24" fmla="+- 0 5077 4455"/>
                  <a:gd name="T25" fmla="*/ T24 w 8611"/>
                  <a:gd name="T26" fmla="+- 0 2726 2690"/>
                  <a:gd name="T27" fmla="*/ 2726 h 1219"/>
                  <a:gd name="T28" fmla="+- 0 5228 4455"/>
                  <a:gd name="T29" fmla="*/ T28 w 8611"/>
                  <a:gd name="T30" fmla="+- 0 2715 2690"/>
                  <a:gd name="T31" fmla="*/ 2715 h 1219"/>
                  <a:gd name="T32" fmla="+- 0 5392 4455"/>
                  <a:gd name="T33" fmla="*/ T32 w 8611"/>
                  <a:gd name="T34" fmla="+- 0 2705 2690"/>
                  <a:gd name="T35" fmla="*/ 2705 h 1219"/>
                  <a:gd name="T36" fmla="+- 0 5576 4455"/>
                  <a:gd name="T37" fmla="*/ T36 w 8611"/>
                  <a:gd name="T38" fmla="+- 0 2697 2690"/>
                  <a:gd name="T39" fmla="*/ 2697 h 1219"/>
                  <a:gd name="T40" fmla="+- 0 5777 4455"/>
                  <a:gd name="T41" fmla="*/ T40 w 8611"/>
                  <a:gd name="T42" fmla="+- 0 2694 2690"/>
                  <a:gd name="T43" fmla="*/ 2694 h 1219"/>
                  <a:gd name="T44" fmla="+- 0 5995 4455"/>
                  <a:gd name="T45" fmla="*/ T44 w 8611"/>
                  <a:gd name="T46" fmla="+- 0 2690 2690"/>
                  <a:gd name="T47" fmla="*/ 2690 h 1219"/>
                  <a:gd name="T48" fmla="+- 0 6229 4455"/>
                  <a:gd name="T49" fmla="*/ T48 w 8611"/>
                  <a:gd name="T50" fmla="+- 0 2694 2690"/>
                  <a:gd name="T51" fmla="*/ 2694 h 1219"/>
                  <a:gd name="T52" fmla="+- 0 6480 4455"/>
                  <a:gd name="T53" fmla="*/ T52 w 8611"/>
                  <a:gd name="T54" fmla="+- 0 2701 2690"/>
                  <a:gd name="T55" fmla="*/ 2701 h 1219"/>
                  <a:gd name="T56" fmla="+- 0 6751 4455"/>
                  <a:gd name="T57" fmla="*/ T56 w 8611"/>
                  <a:gd name="T58" fmla="+- 0 2715 2690"/>
                  <a:gd name="T59" fmla="*/ 2715 h 1219"/>
                  <a:gd name="T60" fmla="+- 0 7039 4455"/>
                  <a:gd name="T61" fmla="*/ T60 w 8611"/>
                  <a:gd name="T62" fmla="+- 0 2733 2690"/>
                  <a:gd name="T63" fmla="*/ 2733 h 1219"/>
                  <a:gd name="T64" fmla="+- 0 7344 4455"/>
                  <a:gd name="T65" fmla="*/ T64 w 8611"/>
                  <a:gd name="T66" fmla="+- 0 2761 2690"/>
                  <a:gd name="T67" fmla="*/ 2761 h 1219"/>
                  <a:gd name="T68" fmla="+- 0 7669 4455"/>
                  <a:gd name="T69" fmla="*/ T68 w 8611"/>
                  <a:gd name="T70" fmla="+- 0 2792 2690"/>
                  <a:gd name="T71" fmla="*/ 2792 h 1219"/>
                  <a:gd name="T72" fmla="+- 0 8014 4455"/>
                  <a:gd name="T73" fmla="*/ T72 w 8611"/>
                  <a:gd name="T74" fmla="+- 0 2831 2690"/>
                  <a:gd name="T75" fmla="*/ 2831 h 1219"/>
                  <a:gd name="T76" fmla="+- 0 8375 4455"/>
                  <a:gd name="T77" fmla="*/ T76 w 8611"/>
                  <a:gd name="T78" fmla="+- 0 2877 2690"/>
                  <a:gd name="T79" fmla="*/ 2877 h 1219"/>
                  <a:gd name="T80" fmla="+- 0 8757 4455"/>
                  <a:gd name="T81" fmla="*/ T80 w 8611"/>
                  <a:gd name="T82" fmla="+- 0 2933 2690"/>
                  <a:gd name="T83" fmla="*/ 2933 h 1219"/>
                  <a:gd name="T84" fmla="+- 0 9155 4455"/>
                  <a:gd name="T85" fmla="*/ T84 w 8611"/>
                  <a:gd name="T86" fmla="+- 0 2996 2690"/>
                  <a:gd name="T87" fmla="*/ 2996 h 1219"/>
                  <a:gd name="T88" fmla="+- 0 9574 4455"/>
                  <a:gd name="T89" fmla="*/ T88 w 8611"/>
                  <a:gd name="T90" fmla="+- 0 3070 2690"/>
                  <a:gd name="T91" fmla="*/ 3070 h 1219"/>
                  <a:gd name="T92" fmla="+- 0 10012 4455"/>
                  <a:gd name="T93" fmla="*/ T92 w 8611"/>
                  <a:gd name="T94" fmla="+- 0 3158 2690"/>
                  <a:gd name="T95" fmla="*/ 3158 h 1219"/>
                  <a:gd name="T96" fmla="+- 0 10471 4455"/>
                  <a:gd name="T97" fmla="*/ T96 w 8611"/>
                  <a:gd name="T98" fmla="+- 0 3253 2690"/>
                  <a:gd name="T99" fmla="*/ 3253 h 1219"/>
                  <a:gd name="T100" fmla="+- 0 10950 4455"/>
                  <a:gd name="T101" fmla="*/ T100 w 8611"/>
                  <a:gd name="T102" fmla="+- 0 3358 2690"/>
                  <a:gd name="T103" fmla="*/ 3358 h 1219"/>
                  <a:gd name="T104" fmla="+- 0 11449 4455"/>
                  <a:gd name="T105" fmla="*/ T104 w 8611"/>
                  <a:gd name="T106" fmla="+- 0 3478 2690"/>
                  <a:gd name="T107" fmla="*/ 3478 h 1219"/>
                  <a:gd name="T108" fmla="+- 0 11968 4455"/>
                  <a:gd name="T109" fmla="*/ T108 w 8611"/>
                  <a:gd name="T110" fmla="+- 0 3608 2690"/>
                  <a:gd name="T111" fmla="*/ 3608 h 1219"/>
                  <a:gd name="T112" fmla="+- 0 12507 4455"/>
                  <a:gd name="T113" fmla="*/ T112 w 8611"/>
                  <a:gd name="T114" fmla="+- 0 3752 2690"/>
                  <a:gd name="T115" fmla="*/ 3752 h 1219"/>
                  <a:gd name="T116" fmla="+- 0 13066 4455"/>
                  <a:gd name="T117" fmla="*/ T116 w 8611"/>
                  <a:gd name="T118" fmla="+- 0 3910 2690"/>
                  <a:gd name="T119" fmla="*/ 3910 h 12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8611" h="1219">
                    <a:moveTo>
                      <a:pt x="0" y="123"/>
                    </a:moveTo>
                    <a:lnTo>
                      <a:pt x="30" y="116"/>
                    </a:lnTo>
                    <a:lnTo>
                      <a:pt x="120" y="99"/>
                    </a:lnTo>
                    <a:lnTo>
                      <a:pt x="274" y="74"/>
                    </a:lnTo>
                    <a:lnTo>
                      <a:pt x="375" y="60"/>
                    </a:lnTo>
                    <a:lnTo>
                      <a:pt x="492" y="46"/>
                    </a:lnTo>
                    <a:lnTo>
                      <a:pt x="622" y="36"/>
                    </a:lnTo>
                    <a:lnTo>
                      <a:pt x="773" y="25"/>
                    </a:lnTo>
                    <a:lnTo>
                      <a:pt x="937" y="15"/>
                    </a:lnTo>
                    <a:lnTo>
                      <a:pt x="1121" y="7"/>
                    </a:lnTo>
                    <a:lnTo>
                      <a:pt x="1322" y="4"/>
                    </a:lnTo>
                    <a:lnTo>
                      <a:pt x="1540" y="0"/>
                    </a:lnTo>
                    <a:lnTo>
                      <a:pt x="1774" y="4"/>
                    </a:lnTo>
                    <a:lnTo>
                      <a:pt x="2025" y="11"/>
                    </a:lnTo>
                    <a:lnTo>
                      <a:pt x="2296" y="25"/>
                    </a:lnTo>
                    <a:lnTo>
                      <a:pt x="2584" y="43"/>
                    </a:lnTo>
                    <a:lnTo>
                      <a:pt x="2889" y="71"/>
                    </a:lnTo>
                    <a:lnTo>
                      <a:pt x="3214" y="102"/>
                    </a:lnTo>
                    <a:lnTo>
                      <a:pt x="3559" y="141"/>
                    </a:lnTo>
                    <a:lnTo>
                      <a:pt x="3920" y="187"/>
                    </a:lnTo>
                    <a:lnTo>
                      <a:pt x="4302" y="243"/>
                    </a:lnTo>
                    <a:lnTo>
                      <a:pt x="4700" y="306"/>
                    </a:lnTo>
                    <a:lnTo>
                      <a:pt x="5119" y="380"/>
                    </a:lnTo>
                    <a:lnTo>
                      <a:pt x="5557" y="468"/>
                    </a:lnTo>
                    <a:lnTo>
                      <a:pt x="6016" y="563"/>
                    </a:lnTo>
                    <a:lnTo>
                      <a:pt x="6495" y="668"/>
                    </a:lnTo>
                    <a:lnTo>
                      <a:pt x="6994" y="788"/>
                    </a:lnTo>
                    <a:lnTo>
                      <a:pt x="7513" y="918"/>
                    </a:lnTo>
                    <a:lnTo>
                      <a:pt x="8052" y="1062"/>
                    </a:lnTo>
                    <a:lnTo>
                      <a:pt x="8611" y="1220"/>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5"/>
            <p:cNvGrpSpPr>
              <a:grpSpLocks/>
            </p:cNvGrpSpPr>
            <p:nvPr/>
          </p:nvGrpSpPr>
          <p:grpSpPr bwMode="auto">
            <a:xfrm>
              <a:off x="8834" y="2669"/>
              <a:ext cx="5209" cy="1026"/>
              <a:chOff x="8834" y="2669"/>
              <a:chExt cx="5209" cy="1026"/>
            </a:xfrm>
          </p:grpSpPr>
          <p:sp>
            <p:nvSpPr>
              <p:cNvPr id="13" name="Freeform 6"/>
              <p:cNvSpPr>
                <a:spLocks/>
              </p:cNvSpPr>
              <p:nvPr/>
            </p:nvSpPr>
            <p:spPr bwMode="auto">
              <a:xfrm>
                <a:off x="8834" y="2669"/>
                <a:ext cx="5209" cy="1026"/>
              </a:xfrm>
              <a:custGeom>
                <a:avLst/>
                <a:gdLst>
                  <a:gd name="T0" fmla="+- 0 8834 8834"/>
                  <a:gd name="T1" fmla="*/ T0 w 5209"/>
                  <a:gd name="T2" fmla="+- 0 3695 2669"/>
                  <a:gd name="T3" fmla="*/ 3695 h 1026"/>
                  <a:gd name="T4" fmla="+- 0 8984 8834"/>
                  <a:gd name="T5" fmla="*/ T4 w 5209"/>
                  <a:gd name="T6" fmla="+- 0 3653 2669"/>
                  <a:gd name="T7" fmla="*/ 3653 h 1026"/>
                  <a:gd name="T8" fmla="+- 0 9396 8834"/>
                  <a:gd name="T9" fmla="*/ T8 w 5209"/>
                  <a:gd name="T10" fmla="+- 0 3544 2669"/>
                  <a:gd name="T11" fmla="*/ 3544 h 1026"/>
                  <a:gd name="T12" fmla="+- 0 9681 8834"/>
                  <a:gd name="T13" fmla="*/ T12 w 5209"/>
                  <a:gd name="T14" fmla="+- 0 3471 2669"/>
                  <a:gd name="T15" fmla="*/ 3471 h 1026"/>
                  <a:gd name="T16" fmla="+- 0 10009 8834"/>
                  <a:gd name="T17" fmla="*/ T16 w 5209"/>
                  <a:gd name="T18" fmla="+- 0 3390 2669"/>
                  <a:gd name="T19" fmla="*/ 3390 h 1026"/>
                  <a:gd name="T20" fmla="+- 0 10374 8834"/>
                  <a:gd name="T21" fmla="*/ T20 w 5209"/>
                  <a:gd name="T22" fmla="+- 0 3302 2669"/>
                  <a:gd name="T23" fmla="*/ 3302 h 1026"/>
                  <a:gd name="T24" fmla="+- 0 10766 8834"/>
                  <a:gd name="T25" fmla="*/ T24 w 5209"/>
                  <a:gd name="T26" fmla="+- 0 3207 2669"/>
                  <a:gd name="T27" fmla="*/ 3207 h 1026"/>
                  <a:gd name="T28" fmla="+- 0 11181 8834"/>
                  <a:gd name="T29" fmla="*/ T28 w 5209"/>
                  <a:gd name="T30" fmla="+- 0 3116 2669"/>
                  <a:gd name="T31" fmla="*/ 3116 h 1026"/>
                  <a:gd name="T32" fmla="+- 0 11606 8834"/>
                  <a:gd name="T33" fmla="*/ T32 w 5209"/>
                  <a:gd name="T34" fmla="+- 0 3024 2669"/>
                  <a:gd name="T35" fmla="*/ 3024 h 1026"/>
                  <a:gd name="T36" fmla="+- 0 12041 8834"/>
                  <a:gd name="T37" fmla="*/ T36 w 5209"/>
                  <a:gd name="T38" fmla="+- 0 2940 2669"/>
                  <a:gd name="T39" fmla="*/ 2940 h 1026"/>
                  <a:gd name="T40" fmla="+- 0 12473 8834"/>
                  <a:gd name="T41" fmla="*/ T40 w 5209"/>
                  <a:gd name="T42" fmla="+- 0 2859 2669"/>
                  <a:gd name="T43" fmla="*/ 2859 h 1026"/>
                  <a:gd name="T44" fmla="+- 0 12687 8834"/>
                  <a:gd name="T45" fmla="*/ T44 w 5209"/>
                  <a:gd name="T46" fmla="+- 0 2824 2669"/>
                  <a:gd name="T47" fmla="*/ 2824 h 1026"/>
                  <a:gd name="T48" fmla="+- 0 12895 8834"/>
                  <a:gd name="T49" fmla="*/ T48 w 5209"/>
                  <a:gd name="T50" fmla="+- 0 2789 2669"/>
                  <a:gd name="T51" fmla="*/ 2789 h 1026"/>
                  <a:gd name="T52" fmla="+- 0 13103 8834"/>
                  <a:gd name="T53" fmla="*/ T52 w 5209"/>
                  <a:gd name="T54" fmla="+- 0 2761 2669"/>
                  <a:gd name="T55" fmla="*/ 2761 h 1026"/>
                  <a:gd name="T56" fmla="+- 0 13303 8834"/>
                  <a:gd name="T57" fmla="*/ T56 w 5209"/>
                  <a:gd name="T58" fmla="+- 0 2733 2669"/>
                  <a:gd name="T59" fmla="*/ 2733 h 1026"/>
                  <a:gd name="T60" fmla="+- 0 13501 8834"/>
                  <a:gd name="T61" fmla="*/ T60 w 5209"/>
                  <a:gd name="T62" fmla="+- 0 2712 2669"/>
                  <a:gd name="T63" fmla="*/ 2712 h 1026"/>
                  <a:gd name="T64" fmla="+- 0 13688 8834"/>
                  <a:gd name="T65" fmla="*/ T64 w 5209"/>
                  <a:gd name="T66" fmla="+- 0 2694 2669"/>
                  <a:gd name="T67" fmla="*/ 2694 h 1026"/>
                  <a:gd name="T68" fmla="+- 0 13869 8834"/>
                  <a:gd name="T69" fmla="*/ T68 w 5209"/>
                  <a:gd name="T70" fmla="+- 0 2680 2669"/>
                  <a:gd name="T71" fmla="*/ 2680 h 1026"/>
                  <a:gd name="T72" fmla="+- 0 14043 8834"/>
                  <a:gd name="T73" fmla="*/ T72 w 5209"/>
                  <a:gd name="T74" fmla="+- 0 2669 2669"/>
                  <a:gd name="T75" fmla="*/ 2669 h 10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209" h="1026">
                    <a:moveTo>
                      <a:pt x="0" y="1026"/>
                    </a:moveTo>
                    <a:lnTo>
                      <a:pt x="150" y="984"/>
                    </a:lnTo>
                    <a:lnTo>
                      <a:pt x="562" y="875"/>
                    </a:lnTo>
                    <a:lnTo>
                      <a:pt x="847" y="802"/>
                    </a:lnTo>
                    <a:lnTo>
                      <a:pt x="1175" y="721"/>
                    </a:lnTo>
                    <a:lnTo>
                      <a:pt x="1540" y="633"/>
                    </a:lnTo>
                    <a:lnTo>
                      <a:pt x="1932" y="538"/>
                    </a:lnTo>
                    <a:lnTo>
                      <a:pt x="2347" y="447"/>
                    </a:lnTo>
                    <a:lnTo>
                      <a:pt x="2772" y="355"/>
                    </a:lnTo>
                    <a:lnTo>
                      <a:pt x="3207" y="271"/>
                    </a:lnTo>
                    <a:lnTo>
                      <a:pt x="3639" y="190"/>
                    </a:lnTo>
                    <a:lnTo>
                      <a:pt x="3853" y="155"/>
                    </a:lnTo>
                    <a:lnTo>
                      <a:pt x="4061" y="120"/>
                    </a:lnTo>
                    <a:lnTo>
                      <a:pt x="4269" y="92"/>
                    </a:lnTo>
                    <a:lnTo>
                      <a:pt x="4469" y="64"/>
                    </a:lnTo>
                    <a:lnTo>
                      <a:pt x="4667" y="43"/>
                    </a:lnTo>
                    <a:lnTo>
                      <a:pt x="4854" y="25"/>
                    </a:lnTo>
                    <a:lnTo>
                      <a:pt x="5035" y="11"/>
                    </a:lnTo>
                    <a:lnTo>
                      <a:pt x="5209" y="0"/>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2"/>
            <p:cNvGrpSpPr>
              <a:grpSpLocks/>
            </p:cNvGrpSpPr>
            <p:nvPr/>
          </p:nvGrpSpPr>
          <p:grpSpPr bwMode="auto">
            <a:xfrm>
              <a:off x="333" y="2645"/>
              <a:ext cx="13738" cy="2094"/>
              <a:chOff x="333" y="2645"/>
              <a:chExt cx="13738" cy="2094"/>
            </a:xfrm>
          </p:grpSpPr>
          <p:sp>
            <p:nvSpPr>
              <p:cNvPr id="11" name="Freeform 4"/>
              <p:cNvSpPr>
                <a:spLocks/>
              </p:cNvSpPr>
              <p:nvPr/>
            </p:nvSpPr>
            <p:spPr bwMode="auto">
              <a:xfrm>
                <a:off x="333" y="2645"/>
                <a:ext cx="13738" cy="2094"/>
              </a:xfrm>
              <a:custGeom>
                <a:avLst/>
                <a:gdLst>
                  <a:gd name="T0" fmla="+- 0 2784 333"/>
                  <a:gd name="T1" fmla="*/ T0 w 13738"/>
                  <a:gd name="T2" fmla="+- 0 2645 2645"/>
                  <a:gd name="T3" fmla="*/ 2645 h 2094"/>
                  <a:gd name="T4" fmla="+- 0 2542 333"/>
                  <a:gd name="T5" fmla="*/ T4 w 13738"/>
                  <a:gd name="T6" fmla="+- 0 2645 2645"/>
                  <a:gd name="T7" fmla="*/ 2645 h 2094"/>
                  <a:gd name="T8" fmla="+- 0 2315 333"/>
                  <a:gd name="T9" fmla="*/ T8 w 13738"/>
                  <a:gd name="T10" fmla="+- 0 2652 2645"/>
                  <a:gd name="T11" fmla="*/ 2652 h 2094"/>
                  <a:gd name="T12" fmla="+- 0 2100 333"/>
                  <a:gd name="T13" fmla="*/ T12 w 13738"/>
                  <a:gd name="T14" fmla="+- 0 2662 2645"/>
                  <a:gd name="T15" fmla="*/ 2662 h 2094"/>
                  <a:gd name="T16" fmla="+- 0 1711 333"/>
                  <a:gd name="T17" fmla="*/ T16 w 13738"/>
                  <a:gd name="T18" fmla="+- 0 2697 2645"/>
                  <a:gd name="T19" fmla="*/ 2697 h 2094"/>
                  <a:gd name="T20" fmla="+- 0 1533 333"/>
                  <a:gd name="T21" fmla="*/ T20 w 13738"/>
                  <a:gd name="T22" fmla="+- 0 2722 2645"/>
                  <a:gd name="T23" fmla="*/ 2722 h 2094"/>
                  <a:gd name="T24" fmla="+- 0 1373 333"/>
                  <a:gd name="T25" fmla="*/ T24 w 13738"/>
                  <a:gd name="T26" fmla="+- 0 2747 2645"/>
                  <a:gd name="T27" fmla="*/ 2747 h 2094"/>
                  <a:gd name="T28" fmla="+- 0 1222 333"/>
                  <a:gd name="T29" fmla="*/ T28 w 13738"/>
                  <a:gd name="T30" fmla="+- 0 2775 2645"/>
                  <a:gd name="T31" fmla="*/ 2775 h 2094"/>
                  <a:gd name="T32" fmla="+- 0 1088 333"/>
                  <a:gd name="T33" fmla="*/ T32 w 13738"/>
                  <a:gd name="T34" fmla="+- 0 2806 2645"/>
                  <a:gd name="T35" fmla="*/ 2806 h 2094"/>
                  <a:gd name="T36" fmla="+- 0 960 333"/>
                  <a:gd name="T37" fmla="*/ T36 w 13738"/>
                  <a:gd name="T38" fmla="+- 0 2835 2645"/>
                  <a:gd name="T39" fmla="*/ 2835 h 2094"/>
                  <a:gd name="T40" fmla="+- 0 850 333"/>
                  <a:gd name="T41" fmla="*/ T40 w 13738"/>
                  <a:gd name="T42" fmla="+- 0 2866 2645"/>
                  <a:gd name="T43" fmla="*/ 2866 h 2094"/>
                  <a:gd name="T44" fmla="+- 0 659 333"/>
                  <a:gd name="T45" fmla="*/ T44 w 13738"/>
                  <a:gd name="T46" fmla="+- 0 2926 2645"/>
                  <a:gd name="T47" fmla="*/ 2926 h 2094"/>
                  <a:gd name="T48" fmla="+- 0 581 333"/>
                  <a:gd name="T49" fmla="*/ T48 w 13738"/>
                  <a:gd name="T50" fmla="+- 0 2954 2645"/>
                  <a:gd name="T51" fmla="*/ 2954 h 2094"/>
                  <a:gd name="T52" fmla="+- 0 414 333"/>
                  <a:gd name="T53" fmla="*/ T52 w 13738"/>
                  <a:gd name="T54" fmla="+- 0 3024 2645"/>
                  <a:gd name="T55" fmla="*/ 3024 h 2094"/>
                  <a:gd name="T56" fmla="+- 0 333 333"/>
                  <a:gd name="T57" fmla="*/ T56 w 13738"/>
                  <a:gd name="T58" fmla="+- 0 3066 2645"/>
                  <a:gd name="T59" fmla="*/ 3066 h 2094"/>
                  <a:gd name="T60" fmla="+- 0 333 333"/>
                  <a:gd name="T61" fmla="*/ T60 w 13738"/>
                  <a:gd name="T62" fmla="+- 0 4739 2645"/>
                  <a:gd name="T63" fmla="*/ 4739 h 2094"/>
                  <a:gd name="T64" fmla="+- 0 14064 333"/>
                  <a:gd name="T65" fmla="*/ T64 w 13738"/>
                  <a:gd name="T66" fmla="+- 0 4739 2645"/>
                  <a:gd name="T67" fmla="*/ 4739 h 2094"/>
                  <a:gd name="T68" fmla="+- 0 14071 333"/>
                  <a:gd name="T69" fmla="*/ T68 w 13738"/>
                  <a:gd name="T70" fmla="+- 0 4729 2645"/>
                  <a:gd name="T71" fmla="*/ 4729 h 2094"/>
                  <a:gd name="T72" fmla="+- 0 14071 333"/>
                  <a:gd name="T73" fmla="*/ T72 w 13738"/>
                  <a:gd name="T74" fmla="+- 0 3984 2645"/>
                  <a:gd name="T75" fmla="*/ 3984 h 2094"/>
                  <a:gd name="T76" fmla="+- 0 11644 333"/>
                  <a:gd name="T77" fmla="*/ T76 w 13738"/>
                  <a:gd name="T78" fmla="+- 0 3984 2645"/>
                  <a:gd name="T79" fmla="*/ 3984 h 2094"/>
                  <a:gd name="T80" fmla="+- 0 11426 333"/>
                  <a:gd name="T81" fmla="*/ T80 w 13738"/>
                  <a:gd name="T82" fmla="+- 0 3980 2645"/>
                  <a:gd name="T83" fmla="*/ 3980 h 2094"/>
                  <a:gd name="T84" fmla="+- 0 11198 333"/>
                  <a:gd name="T85" fmla="*/ T84 w 13738"/>
                  <a:gd name="T86" fmla="+- 0 3973 2645"/>
                  <a:gd name="T87" fmla="*/ 3973 h 2094"/>
                  <a:gd name="T88" fmla="+- 0 10963 333"/>
                  <a:gd name="T89" fmla="*/ T88 w 13738"/>
                  <a:gd name="T90" fmla="+- 0 3962 2645"/>
                  <a:gd name="T91" fmla="*/ 3962 h 2094"/>
                  <a:gd name="T92" fmla="+- 0 10719 333"/>
                  <a:gd name="T93" fmla="*/ T92 w 13738"/>
                  <a:gd name="T94" fmla="+- 0 3945 2645"/>
                  <a:gd name="T95" fmla="*/ 3945 h 2094"/>
                  <a:gd name="T96" fmla="+- 0 10192 333"/>
                  <a:gd name="T97" fmla="*/ T96 w 13738"/>
                  <a:gd name="T98" fmla="+- 0 3892 2645"/>
                  <a:gd name="T99" fmla="*/ 3892 h 2094"/>
                  <a:gd name="T100" fmla="+- 0 9626 333"/>
                  <a:gd name="T101" fmla="*/ T100 w 13738"/>
                  <a:gd name="T102" fmla="+- 0 3818 2645"/>
                  <a:gd name="T103" fmla="*/ 3818 h 2094"/>
                  <a:gd name="T104" fmla="+- 0 9324 333"/>
                  <a:gd name="T105" fmla="*/ T104 w 13738"/>
                  <a:gd name="T106" fmla="+- 0 3773 2645"/>
                  <a:gd name="T107" fmla="*/ 3773 h 2094"/>
                  <a:gd name="T108" fmla="+- 0 9009 333"/>
                  <a:gd name="T109" fmla="*/ T108 w 13738"/>
                  <a:gd name="T110" fmla="+- 0 3720 2645"/>
                  <a:gd name="T111" fmla="*/ 3720 h 2094"/>
                  <a:gd name="T112" fmla="+- 0 8684 333"/>
                  <a:gd name="T113" fmla="*/ T112 w 13738"/>
                  <a:gd name="T114" fmla="+- 0 3660 2645"/>
                  <a:gd name="T115" fmla="*/ 3660 h 2094"/>
                  <a:gd name="T116" fmla="+- 0 7990 333"/>
                  <a:gd name="T117" fmla="*/ T116 w 13738"/>
                  <a:gd name="T118" fmla="+- 0 3523 2645"/>
                  <a:gd name="T119" fmla="*/ 3523 h 2094"/>
                  <a:gd name="T120" fmla="+- 0 6847 333"/>
                  <a:gd name="T121" fmla="*/ T120 w 13738"/>
                  <a:gd name="T122" fmla="+- 0 3267 2645"/>
                  <a:gd name="T123" fmla="*/ 3267 h 2094"/>
                  <a:gd name="T124" fmla="+- 0 6025 333"/>
                  <a:gd name="T125" fmla="*/ T124 w 13738"/>
                  <a:gd name="T126" fmla="+- 0 3066 2645"/>
                  <a:gd name="T127" fmla="*/ 3066 h 2094"/>
                  <a:gd name="T128" fmla="+- 0 5251 333"/>
                  <a:gd name="T129" fmla="*/ T128 w 13738"/>
                  <a:gd name="T130" fmla="+- 0 2905 2645"/>
                  <a:gd name="T131" fmla="*/ 2905 h 2094"/>
                  <a:gd name="T132" fmla="+- 0 4889 333"/>
                  <a:gd name="T133" fmla="*/ T132 w 13738"/>
                  <a:gd name="T134" fmla="+- 0 2842 2645"/>
                  <a:gd name="T135" fmla="*/ 2842 h 2094"/>
                  <a:gd name="T136" fmla="+- 0 4544 333"/>
                  <a:gd name="T137" fmla="*/ T136 w 13738"/>
                  <a:gd name="T138" fmla="+- 0 2789 2645"/>
                  <a:gd name="T139" fmla="*/ 2789 h 2094"/>
                  <a:gd name="T140" fmla="+- 0 4212 333"/>
                  <a:gd name="T141" fmla="*/ T140 w 13738"/>
                  <a:gd name="T142" fmla="+- 0 2743 2645"/>
                  <a:gd name="T143" fmla="*/ 2743 h 2094"/>
                  <a:gd name="T144" fmla="+- 0 3897 333"/>
                  <a:gd name="T145" fmla="*/ T144 w 13738"/>
                  <a:gd name="T146" fmla="+- 0 2708 2645"/>
                  <a:gd name="T147" fmla="*/ 2708 h 2094"/>
                  <a:gd name="T148" fmla="+- 0 3598 333"/>
                  <a:gd name="T149" fmla="*/ T148 w 13738"/>
                  <a:gd name="T150" fmla="+- 0 2680 2645"/>
                  <a:gd name="T151" fmla="*/ 2680 h 2094"/>
                  <a:gd name="T152" fmla="+- 0 3042 333"/>
                  <a:gd name="T153" fmla="*/ T152 w 13738"/>
                  <a:gd name="T154" fmla="+- 0 2648 2645"/>
                  <a:gd name="T155" fmla="*/ 2648 h 2094"/>
                  <a:gd name="T156" fmla="+- 0 2784 333"/>
                  <a:gd name="T157" fmla="*/ T156 w 13738"/>
                  <a:gd name="T158" fmla="+- 0 2645 2645"/>
                  <a:gd name="T159" fmla="*/ 2645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3738" h="2094">
                    <a:moveTo>
                      <a:pt x="2451" y="0"/>
                    </a:moveTo>
                    <a:lnTo>
                      <a:pt x="2209" y="0"/>
                    </a:lnTo>
                    <a:lnTo>
                      <a:pt x="1982" y="7"/>
                    </a:lnTo>
                    <a:lnTo>
                      <a:pt x="1767" y="17"/>
                    </a:lnTo>
                    <a:lnTo>
                      <a:pt x="1378" y="52"/>
                    </a:lnTo>
                    <a:lnTo>
                      <a:pt x="1200" y="77"/>
                    </a:lnTo>
                    <a:lnTo>
                      <a:pt x="1040" y="102"/>
                    </a:lnTo>
                    <a:lnTo>
                      <a:pt x="889" y="130"/>
                    </a:lnTo>
                    <a:lnTo>
                      <a:pt x="755" y="161"/>
                    </a:lnTo>
                    <a:lnTo>
                      <a:pt x="627" y="190"/>
                    </a:lnTo>
                    <a:lnTo>
                      <a:pt x="517" y="221"/>
                    </a:lnTo>
                    <a:lnTo>
                      <a:pt x="326" y="281"/>
                    </a:lnTo>
                    <a:lnTo>
                      <a:pt x="248" y="309"/>
                    </a:lnTo>
                    <a:lnTo>
                      <a:pt x="81" y="379"/>
                    </a:lnTo>
                    <a:lnTo>
                      <a:pt x="0" y="421"/>
                    </a:lnTo>
                    <a:lnTo>
                      <a:pt x="0" y="2094"/>
                    </a:lnTo>
                    <a:lnTo>
                      <a:pt x="13731" y="2094"/>
                    </a:lnTo>
                    <a:lnTo>
                      <a:pt x="13738" y="2084"/>
                    </a:lnTo>
                    <a:lnTo>
                      <a:pt x="13738" y="1339"/>
                    </a:lnTo>
                    <a:lnTo>
                      <a:pt x="11311" y="1339"/>
                    </a:lnTo>
                    <a:lnTo>
                      <a:pt x="11093" y="1335"/>
                    </a:lnTo>
                    <a:lnTo>
                      <a:pt x="10865" y="1328"/>
                    </a:lnTo>
                    <a:lnTo>
                      <a:pt x="10630" y="1317"/>
                    </a:lnTo>
                    <a:lnTo>
                      <a:pt x="10386" y="1300"/>
                    </a:lnTo>
                    <a:lnTo>
                      <a:pt x="9859" y="1247"/>
                    </a:lnTo>
                    <a:lnTo>
                      <a:pt x="9293" y="1173"/>
                    </a:lnTo>
                    <a:lnTo>
                      <a:pt x="8991" y="1128"/>
                    </a:lnTo>
                    <a:lnTo>
                      <a:pt x="8676" y="1075"/>
                    </a:lnTo>
                    <a:lnTo>
                      <a:pt x="8351" y="1015"/>
                    </a:lnTo>
                    <a:lnTo>
                      <a:pt x="7657" y="878"/>
                    </a:lnTo>
                    <a:lnTo>
                      <a:pt x="6514" y="622"/>
                    </a:lnTo>
                    <a:lnTo>
                      <a:pt x="5692" y="421"/>
                    </a:lnTo>
                    <a:lnTo>
                      <a:pt x="4918" y="260"/>
                    </a:lnTo>
                    <a:lnTo>
                      <a:pt x="4556" y="197"/>
                    </a:lnTo>
                    <a:lnTo>
                      <a:pt x="4211" y="144"/>
                    </a:lnTo>
                    <a:lnTo>
                      <a:pt x="3879" y="98"/>
                    </a:lnTo>
                    <a:lnTo>
                      <a:pt x="3564" y="63"/>
                    </a:lnTo>
                    <a:lnTo>
                      <a:pt x="3265" y="35"/>
                    </a:lnTo>
                    <a:lnTo>
                      <a:pt x="2709" y="3"/>
                    </a:lnTo>
                    <a:lnTo>
                      <a:pt x="245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3"/>
              <p:cNvSpPr>
                <a:spLocks/>
              </p:cNvSpPr>
              <p:nvPr/>
            </p:nvSpPr>
            <p:spPr bwMode="auto">
              <a:xfrm>
                <a:off x="333" y="2645"/>
                <a:ext cx="13738" cy="2094"/>
              </a:xfrm>
              <a:custGeom>
                <a:avLst/>
                <a:gdLst>
                  <a:gd name="T0" fmla="+- 0 14071 333"/>
                  <a:gd name="T1" fmla="*/ T0 w 13738"/>
                  <a:gd name="T2" fmla="+- 0 3541 2645"/>
                  <a:gd name="T3" fmla="*/ 3541 h 2094"/>
                  <a:gd name="T4" fmla="+- 0 13937 333"/>
                  <a:gd name="T5" fmla="*/ T4 w 13738"/>
                  <a:gd name="T6" fmla="+- 0 3597 2645"/>
                  <a:gd name="T7" fmla="*/ 3597 h 2094"/>
                  <a:gd name="T8" fmla="+- 0 13809 333"/>
                  <a:gd name="T9" fmla="*/ T8 w 13738"/>
                  <a:gd name="T10" fmla="+- 0 3646 2645"/>
                  <a:gd name="T11" fmla="*/ 3646 h 2094"/>
                  <a:gd name="T12" fmla="+- 0 13675 333"/>
                  <a:gd name="T13" fmla="*/ T12 w 13738"/>
                  <a:gd name="T14" fmla="+- 0 3692 2645"/>
                  <a:gd name="T15" fmla="*/ 3692 h 2094"/>
                  <a:gd name="T16" fmla="+- 0 13397 333"/>
                  <a:gd name="T17" fmla="*/ T16 w 13738"/>
                  <a:gd name="T18" fmla="+- 0 3776 2645"/>
                  <a:gd name="T19" fmla="*/ 3776 h 2094"/>
                  <a:gd name="T20" fmla="+- 0 13250 333"/>
                  <a:gd name="T21" fmla="*/ T20 w 13738"/>
                  <a:gd name="T22" fmla="+- 0 3815 2645"/>
                  <a:gd name="T23" fmla="*/ 3815 h 2094"/>
                  <a:gd name="T24" fmla="+- 0 12941 333"/>
                  <a:gd name="T25" fmla="*/ T24 w 13738"/>
                  <a:gd name="T26" fmla="+- 0 3878 2645"/>
                  <a:gd name="T27" fmla="*/ 3878 h 2094"/>
                  <a:gd name="T28" fmla="+- 0 12777 333"/>
                  <a:gd name="T29" fmla="*/ T28 w 13738"/>
                  <a:gd name="T30" fmla="+- 0 3906 2645"/>
                  <a:gd name="T31" fmla="*/ 3906 h 2094"/>
                  <a:gd name="T32" fmla="+- 0 12428 333"/>
                  <a:gd name="T33" fmla="*/ T32 w 13738"/>
                  <a:gd name="T34" fmla="+- 0 3948 2645"/>
                  <a:gd name="T35" fmla="*/ 3948 h 2094"/>
                  <a:gd name="T36" fmla="+- 0 12053 333"/>
                  <a:gd name="T37" fmla="*/ T36 w 13738"/>
                  <a:gd name="T38" fmla="+- 0 3977 2645"/>
                  <a:gd name="T39" fmla="*/ 3977 h 2094"/>
                  <a:gd name="T40" fmla="+- 0 11852 333"/>
                  <a:gd name="T41" fmla="*/ T40 w 13738"/>
                  <a:gd name="T42" fmla="+- 0 3984 2645"/>
                  <a:gd name="T43" fmla="*/ 3984 h 2094"/>
                  <a:gd name="T44" fmla="+- 0 14071 333"/>
                  <a:gd name="T45" fmla="*/ T44 w 13738"/>
                  <a:gd name="T46" fmla="+- 0 3984 2645"/>
                  <a:gd name="T47" fmla="*/ 3984 h 2094"/>
                  <a:gd name="T48" fmla="+- 0 14071 333"/>
                  <a:gd name="T49" fmla="*/ T48 w 13738"/>
                  <a:gd name="T50" fmla="+- 0 3541 2645"/>
                  <a:gd name="T51" fmla="*/ 3541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3738" h="2094">
                    <a:moveTo>
                      <a:pt x="13738" y="896"/>
                    </a:moveTo>
                    <a:lnTo>
                      <a:pt x="13604" y="952"/>
                    </a:lnTo>
                    <a:lnTo>
                      <a:pt x="13476" y="1001"/>
                    </a:lnTo>
                    <a:lnTo>
                      <a:pt x="13342" y="1047"/>
                    </a:lnTo>
                    <a:lnTo>
                      <a:pt x="13064" y="1131"/>
                    </a:lnTo>
                    <a:lnTo>
                      <a:pt x="12917" y="1170"/>
                    </a:lnTo>
                    <a:lnTo>
                      <a:pt x="12608" y="1233"/>
                    </a:lnTo>
                    <a:lnTo>
                      <a:pt x="12444" y="1261"/>
                    </a:lnTo>
                    <a:lnTo>
                      <a:pt x="12095" y="1303"/>
                    </a:lnTo>
                    <a:lnTo>
                      <a:pt x="11720" y="1332"/>
                    </a:lnTo>
                    <a:lnTo>
                      <a:pt x="11519" y="1339"/>
                    </a:lnTo>
                    <a:lnTo>
                      <a:pt x="13738" y="1339"/>
                    </a:lnTo>
                    <a:lnTo>
                      <a:pt x="13738" y="89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8" name="Rectangle 17"/>
          <p:cNvSpPr/>
          <p:nvPr/>
        </p:nvSpPr>
        <p:spPr>
          <a:xfrm>
            <a:off x="2362200" y="762000"/>
            <a:ext cx="4419600" cy="754053"/>
          </a:xfrm>
          <a:prstGeom prst="rect">
            <a:avLst/>
          </a:prstGeom>
        </p:spPr>
        <p:txBody>
          <a:bodyPr wrap="square">
            <a:spAutoFit/>
          </a:bodyPr>
          <a:lstStyle/>
          <a:p>
            <a:pPr algn="ctr"/>
            <a:r>
              <a:rPr lang="en-US" sz="4300" b="1" dirty="0">
                <a:solidFill>
                  <a:schemeClr val="bg1"/>
                </a:solidFill>
                <a:latin typeface="Candara" pitchFamily="34" charset="0"/>
              </a:rPr>
              <a:t>Am I </a:t>
            </a:r>
            <a:r>
              <a:rPr lang="en-US" sz="4300" b="1" dirty="0" smtClean="0">
                <a:solidFill>
                  <a:schemeClr val="bg1"/>
                </a:solidFill>
                <a:latin typeface="Candara" pitchFamily="34" charset="0"/>
              </a:rPr>
              <a:t>Eligible?</a:t>
            </a:r>
            <a:endParaRPr lang="en-US" sz="4300" dirty="0">
              <a:solidFill>
                <a:schemeClr val="bg1"/>
              </a:solidFill>
              <a:latin typeface="Candara" pitchFamily="34" charset="0"/>
            </a:endParaRPr>
          </a:p>
        </p:txBody>
      </p:sp>
      <p:sp>
        <p:nvSpPr>
          <p:cNvPr id="19" name="Rectangle 18"/>
          <p:cNvSpPr/>
          <p:nvPr/>
        </p:nvSpPr>
        <p:spPr>
          <a:xfrm>
            <a:off x="381000" y="751344"/>
            <a:ext cx="8286289" cy="5170646"/>
          </a:xfrm>
          <a:prstGeom prst="rect">
            <a:avLst/>
          </a:prstGeom>
        </p:spPr>
        <p:txBody>
          <a:bodyPr wrap="square">
            <a:spAutoFit/>
          </a:bodyPr>
          <a:lstStyle/>
          <a:p>
            <a:endParaRPr lang="en-US" b="1" dirty="0" smtClean="0"/>
          </a:p>
          <a:p>
            <a:endParaRPr lang="en-US" b="1" dirty="0"/>
          </a:p>
          <a:p>
            <a:endParaRPr lang="en-US" b="1" dirty="0" smtClean="0"/>
          </a:p>
          <a:p>
            <a:endParaRPr lang="en-US" b="1" dirty="0"/>
          </a:p>
          <a:p>
            <a:endParaRPr lang="en-US" b="1" dirty="0" smtClean="0"/>
          </a:p>
          <a:p>
            <a:r>
              <a:rPr lang="en-US" sz="2000" b="1" dirty="0" smtClean="0">
                <a:latin typeface="Candara" pitchFamily="34" charset="0"/>
              </a:rPr>
              <a:t>The </a:t>
            </a:r>
            <a:r>
              <a:rPr lang="en-US" sz="2000" b="1" dirty="0">
                <a:latin typeface="Candara" pitchFamily="34" charset="0"/>
              </a:rPr>
              <a:t>following criteria must be satisfied in order to be considered for</a:t>
            </a:r>
            <a:endParaRPr lang="en-US" sz="2000" dirty="0">
              <a:latin typeface="Candara" pitchFamily="34" charset="0"/>
            </a:endParaRPr>
          </a:p>
          <a:p>
            <a:r>
              <a:rPr lang="en-US" sz="2000" b="1" dirty="0">
                <a:latin typeface="Candara" pitchFamily="34" charset="0"/>
              </a:rPr>
              <a:t>an HOA Shared Appreciation 2nd Mortgage:</a:t>
            </a:r>
            <a:endParaRPr lang="en-US" sz="2000" dirty="0">
              <a:latin typeface="Candara" pitchFamily="34" charset="0"/>
            </a:endParaRPr>
          </a:p>
          <a:p>
            <a:r>
              <a:rPr lang="en-US" sz="2000" dirty="0">
                <a:latin typeface="Candara" pitchFamily="34" charset="0"/>
              </a:rPr>
              <a:t> </a:t>
            </a:r>
          </a:p>
          <a:p>
            <a:pPr marL="342900" indent="-342900">
              <a:buFont typeface="Wingdings" pitchFamily="2" charset="2"/>
              <a:buChar char="Ø"/>
            </a:pPr>
            <a:r>
              <a:rPr lang="en-US" sz="2000" dirty="0" smtClean="0">
                <a:latin typeface="Candara" pitchFamily="34" charset="0"/>
              </a:rPr>
              <a:t>Purchasers </a:t>
            </a:r>
            <a:r>
              <a:rPr lang="en-US" sz="2000" dirty="0">
                <a:latin typeface="Candara" pitchFamily="34" charset="0"/>
              </a:rPr>
              <a:t>must be legal permanent residents of Canada</a:t>
            </a:r>
          </a:p>
          <a:p>
            <a:pPr marL="342900" indent="-342900">
              <a:buFont typeface="Wingdings" pitchFamily="2" charset="2"/>
              <a:buChar char="Ø"/>
            </a:pPr>
            <a:r>
              <a:rPr lang="en-US" sz="2000" dirty="0" smtClean="0">
                <a:latin typeface="Candara" pitchFamily="34" charset="0"/>
              </a:rPr>
              <a:t>Purchasers </a:t>
            </a:r>
            <a:r>
              <a:rPr lang="en-US" sz="2000" dirty="0">
                <a:latin typeface="Candara" pitchFamily="34" charset="0"/>
              </a:rPr>
              <a:t>must be at least 19 years old and have </a:t>
            </a:r>
            <a:r>
              <a:rPr lang="en-US" sz="2000" dirty="0" smtClean="0">
                <a:latin typeface="Candara" pitchFamily="34" charset="0"/>
              </a:rPr>
              <a:t>verifiable income</a:t>
            </a:r>
            <a:endParaRPr lang="en-US" sz="2000" dirty="0">
              <a:latin typeface="Candara" pitchFamily="34" charset="0"/>
            </a:endParaRPr>
          </a:p>
          <a:p>
            <a:pPr marL="342900" indent="-342900">
              <a:buFont typeface="Wingdings" pitchFamily="2" charset="2"/>
              <a:buChar char="Ø"/>
            </a:pPr>
            <a:r>
              <a:rPr lang="en-US" sz="2000" dirty="0" smtClean="0">
                <a:latin typeface="Candara" pitchFamily="34" charset="0"/>
              </a:rPr>
              <a:t>The </a:t>
            </a:r>
            <a:r>
              <a:rPr lang="en-US" sz="2000" dirty="0">
                <a:latin typeface="Candara" pitchFamily="34" charset="0"/>
              </a:rPr>
              <a:t>new home must be the principal residence of the </a:t>
            </a:r>
            <a:r>
              <a:rPr lang="en-US" sz="2000" dirty="0" smtClean="0">
                <a:latin typeface="Candara" pitchFamily="34" charset="0"/>
              </a:rPr>
              <a:t>purchaser</a:t>
            </a:r>
          </a:p>
          <a:p>
            <a:endParaRPr lang="en-US" sz="2000" dirty="0">
              <a:latin typeface="Candara" pitchFamily="34" charset="0"/>
            </a:endParaRPr>
          </a:p>
          <a:p>
            <a:r>
              <a:rPr lang="en-US" sz="2000" dirty="0">
                <a:latin typeface="Candara" pitchFamily="34" charset="0"/>
              </a:rPr>
              <a:t>HOA will assess each purchaser’s individual credit profile and</a:t>
            </a:r>
          </a:p>
          <a:p>
            <a:r>
              <a:rPr lang="en-US" sz="2000" dirty="0">
                <a:latin typeface="Candara" pitchFamily="34" charset="0"/>
              </a:rPr>
              <a:t>mortgage carrying capacity</a:t>
            </a:r>
            <a:r>
              <a:rPr lang="en-US" sz="2000" dirty="0" smtClean="0">
                <a:latin typeface="Candara" pitchFamily="34" charset="0"/>
              </a:rPr>
              <a:t>.</a:t>
            </a:r>
          </a:p>
          <a:p>
            <a:endParaRPr lang="en-US" sz="2000" dirty="0">
              <a:latin typeface="Candara" pitchFamily="34" charset="0"/>
            </a:endParaRPr>
          </a:p>
          <a:p>
            <a:r>
              <a:rPr lang="en-US" sz="2000" dirty="0">
                <a:latin typeface="Candara" pitchFamily="34" charset="0"/>
              </a:rPr>
              <a:t>Purchasers may also need to satisfy additional qualification criteria </a:t>
            </a:r>
            <a:r>
              <a:rPr lang="en-US" sz="2000" dirty="0" smtClean="0">
                <a:latin typeface="Candara" pitchFamily="34" charset="0"/>
              </a:rPr>
              <a:t>in order to receive additional funding from our partners.</a:t>
            </a:r>
            <a:endParaRPr lang="en-US" sz="2000" dirty="0">
              <a:latin typeface="Candara" pitchFamily="34" charset="0"/>
            </a:endParaRPr>
          </a:p>
        </p:txBody>
      </p:sp>
      <p:pic>
        <p:nvPicPr>
          <p:cNvPr id="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073" y="6131177"/>
            <a:ext cx="2560662" cy="48109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7136" y="5682885"/>
            <a:ext cx="1220153" cy="92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539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171451" y="235487"/>
            <a:ext cx="8724900" cy="2781300"/>
            <a:chOff x="332" y="360"/>
            <a:chExt cx="13740" cy="4380"/>
          </a:xfrm>
        </p:grpSpPr>
        <p:pic>
          <p:nvPicPr>
            <p:cNvPr id="5"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 y="360"/>
              <a:ext cx="13694" cy="388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11"/>
            <p:cNvGrpSpPr>
              <a:grpSpLocks/>
            </p:cNvGrpSpPr>
            <p:nvPr/>
          </p:nvGrpSpPr>
          <p:grpSpPr bwMode="auto">
            <a:xfrm>
              <a:off x="9524" y="2873"/>
              <a:ext cx="4530" cy="1124"/>
              <a:chOff x="9524" y="2873"/>
              <a:chExt cx="4530" cy="1124"/>
            </a:xfrm>
          </p:grpSpPr>
          <p:sp>
            <p:nvSpPr>
              <p:cNvPr id="16" name="Freeform 12"/>
              <p:cNvSpPr>
                <a:spLocks/>
              </p:cNvSpPr>
              <p:nvPr/>
            </p:nvSpPr>
            <p:spPr bwMode="auto">
              <a:xfrm>
                <a:off x="9524" y="2873"/>
                <a:ext cx="4530" cy="1124"/>
              </a:xfrm>
              <a:custGeom>
                <a:avLst/>
                <a:gdLst>
                  <a:gd name="T0" fmla="+- 0 14053 9524"/>
                  <a:gd name="T1" fmla="*/ T0 w 4530"/>
                  <a:gd name="T2" fmla="+- 0 2873 2873"/>
                  <a:gd name="T3" fmla="*/ 2873 h 1124"/>
                  <a:gd name="T4" fmla="+- 0 14043 9524"/>
                  <a:gd name="T5" fmla="*/ T4 w 4530"/>
                  <a:gd name="T6" fmla="+- 0 2873 2873"/>
                  <a:gd name="T7" fmla="*/ 2873 h 1124"/>
                  <a:gd name="T8" fmla="+- 0 13852 9524"/>
                  <a:gd name="T9" fmla="*/ T8 w 4530"/>
                  <a:gd name="T10" fmla="+- 0 2905 2873"/>
                  <a:gd name="T11" fmla="*/ 2905 h 1124"/>
                  <a:gd name="T12" fmla="+- 0 13658 9524"/>
                  <a:gd name="T13" fmla="*/ T12 w 4530"/>
                  <a:gd name="T14" fmla="+- 0 2940 2873"/>
                  <a:gd name="T15" fmla="*/ 2940 h 1124"/>
                  <a:gd name="T16" fmla="+- 0 13257 9524"/>
                  <a:gd name="T17" fmla="*/ T16 w 4530"/>
                  <a:gd name="T18" fmla="+- 0 3017 2873"/>
                  <a:gd name="T19" fmla="*/ 3017 h 1124"/>
                  <a:gd name="T20" fmla="+- 0 12835 9524"/>
                  <a:gd name="T21" fmla="*/ T20 w 4530"/>
                  <a:gd name="T22" fmla="+- 0 3109 2873"/>
                  <a:gd name="T23" fmla="*/ 3109 h 1124"/>
                  <a:gd name="T24" fmla="+- 0 12393 9524"/>
                  <a:gd name="T25" fmla="*/ T24 w 4530"/>
                  <a:gd name="T26" fmla="+- 0 3214 2873"/>
                  <a:gd name="T27" fmla="*/ 3214 h 1124"/>
                  <a:gd name="T28" fmla="+- 0 11988 9524"/>
                  <a:gd name="T29" fmla="*/ T28 w 4530"/>
                  <a:gd name="T30" fmla="+- 0 3316 2873"/>
                  <a:gd name="T31" fmla="*/ 3316 h 1124"/>
                  <a:gd name="T32" fmla="+- 0 10849 9524"/>
                  <a:gd name="T33" fmla="*/ T32 w 4530"/>
                  <a:gd name="T34" fmla="+- 0 3572 2873"/>
                  <a:gd name="T35" fmla="*/ 3572 h 1124"/>
                  <a:gd name="T36" fmla="+- 0 10501 9524"/>
                  <a:gd name="T37" fmla="*/ T36 w 4530"/>
                  <a:gd name="T38" fmla="+- 0 3643 2873"/>
                  <a:gd name="T39" fmla="*/ 3643 h 1124"/>
                  <a:gd name="T40" fmla="+- 0 9838 9524"/>
                  <a:gd name="T41" fmla="*/ T40 w 4530"/>
                  <a:gd name="T42" fmla="+- 0 3766 2873"/>
                  <a:gd name="T43" fmla="*/ 3766 h 1124"/>
                  <a:gd name="T44" fmla="+- 0 9524 9524"/>
                  <a:gd name="T45" fmla="*/ T44 w 4530"/>
                  <a:gd name="T46" fmla="+- 0 3818 2873"/>
                  <a:gd name="T47" fmla="*/ 3818 h 1124"/>
                  <a:gd name="T48" fmla="+- 0 9949 9524"/>
                  <a:gd name="T49" fmla="*/ T48 w 4530"/>
                  <a:gd name="T50" fmla="+- 0 3878 2873"/>
                  <a:gd name="T51" fmla="*/ 3878 h 1124"/>
                  <a:gd name="T52" fmla="+- 0 10150 9524"/>
                  <a:gd name="T53" fmla="*/ T52 w 4530"/>
                  <a:gd name="T54" fmla="+- 0 3903 2873"/>
                  <a:gd name="T55" fmla="*/ 3903 h 1124"/>
                  <a:gd name="T56" fmla="+- 0 10538 9524"/>
                  <a:gd name="T57" fmla="*/ T56 w 4530"/>
                  <a:gd name="T58" fmla="+- 0 3945 2873"/>
                  <a:gd name="T59" fmla="*/ 3945 h 1124"/>
                  <a:gd name="T60" fmla="+- 0 10900 9524"/>
                  <a:gd name="T61" fmla="*/ T60 w 4530"/>
                  <a:gd name="T62" fmla="+- 0 3973 2873"/>
                  <a:gd name="T63" fmla="*/ 3973 h 1124"/>
                  <a:gd name="T64" fmla="+- 0 11074 9524"/>
                  <a:gd name="T65" fmla="*/ T64 w 4530"/>
                  <a:gd name="T66" fmla="+- 0 3984 2873"/>
                  <a:gd name="T67" fmla="*/ 3984 h 1124"/>
                  <a:gd name="T68" fmla="+- 0 11244 9524"/>
                  <a:gd name="T69" fmla="*/ T68 w 4530"/>
                  <a:gd name="T70" fmla="+- 0 3991 2873"/>
                  <a:gd name="T71" fmla="*/ 3991 h 1124"/>
                  <a:gd name="T72" fmla="+- 0 11566 9524"/>
                  <a:gd name="T73" fmla="*/ T72 w 4530"/>
                  <a:gd name="T74" fmla="+- 0 3998 2873"/>
                  <a:gd name="T75" fmla="*/ 3998 h 1124"/>
                  <a:gd name="T76" fmla="+- 0 11720 9524"/>
                  <a:gd name="T77" fmla="*/ T76 w 4530"/>
                  <a:gd name="T78" fmla="+- 0 3998 2873"/>
                  <a:gd name="T79" fmla="*/ 3998 h 1124"/>
                  <a:gd name="T80" fmla="+- 0 12018 9524"/>
                  <a:gd name="T81" fmla="*/ T80 w 4530"/>
                  <a:gd name="T82" fmla="+- 0 3991 2873"/>
                  <a:gd name="T83" fmla="*/ 3991 h 1124"/>
                  <a:gd name="T84" fmla="+- 0 12158 9524"/>
                  <a:gd name="T85" fmla="*/ T84 w 4530"/>
                  <a:gd name="T86" fmla="+- 0 3984 2873"/>
                  <a:gd name="T87" fmla="*/ 3984 h 1124"/>
                  <a:gd name="T88" fmla="+- 0 12426 9524"/>
                  <a:gd name="T89" fmla="*/ T88 w 4530"/>
                  <a:gd name="T90" fmla="+- 0 3962 2873"/>
                  <a:gd name="T91" fmla="*/ 3962 h 1124"/>
                  <a:gd name="T92" fmla="+- 0 12557 9524"/>
                  <a:gd name="T93" fmla="*/ T92 w 4530"/>
                  <a:gd name="T94" fmla="+- 0 3948 2873"/>
                  <a:gd name="T95" fmla="*/ 3948 h 1124"/>
                  <a:gd name="T96" fmla="+- 0 12805 9524"/>
                  <a:gd name="T97" fmla="*/ T96 w 4530"/>
                  <a:gd name="T98" fmla="+- 0 3913 2873"/>
                  <a:gd name="T99" fmla="*/ 3913 h 1124"/>
                  <a:gd name="T100" fmla="+- 0 13039 9524"/>
                  <a:gd name="T101" fmla="*/ T100 w 4530"/>
                  <a:gd name="T102" fmla="+- 0 3871 2873"/>
                  <a:gd name="T103" fmla="*/ 3871 h 1124"/>
                  <a:gd name="T104" fmla="+- 0 13260 9524"/>
                  <a:gd name="T105" fmla="*/ T104 w 4530"/>
                  <a:gd name="T106" fmla="+- 0 3822 2873"/>
                  <a:gd name="T107" fmla="*/ 3822 h 1124"/>
                  <a:gd name="T108" fmla="+- 0 13471 9524"/>
                  <a:gd name="T109" fmla="*/ T108 w 4530"/>
                  <a:gd name="T110" fmla="+- 0 3766 2873"/>
                  <a:gd name="T111" fmla="*/ 3766 h 1124"/>
                  <a:gd name="T112" fmla="+- 0 13672 9524"/>
                  <a:gd name="T113" fmla="*/ T112 w 4530"/>
                  <a:gd name="T114" fmla="+- 0 3702 2873"/>
                  <a:gd name="T115" fmla="*/ 3702 h 1124"/>
                  <a:gd name="T116" fmla="+- 0 13862 9524"/>
                  <a:gd name="T117" fmla="*/ T116 w 4530"/>
                  <a:gd name="T118" fmla="+- 0 3632 2873"/>
                  <a:gd name="T119" fmla="*/ 3632 h 1124"/>
                  <a:gd name="T120" fmla="+- 0 14047 9524"/>
                  <a:gd name="T121" fmla="*/ T120 w 4530"/>
                  <a:gd name="T122" fmla="+- 0 3558 2873"/>
                  <a:gd name="T123" fmla="*/ 3558 h 1124"/>
                  <a:gd name="T124" fmla="+- 0 14053 9524"/>
                  <a:gd name="T125" fmla="*/ T124 w 4530"/>
                  <a:gd name="T126" fmla="+- 0 3555 2873"/>
                  <a:gd name="T127" fmla="*/ 3555 h 1124"/>
                  <a:gd name="T128" fmla="+- 0 14053 9524"/>
                  <a:gd name="T129" fmla="*/ T128 w 4530"/>
                  <a:gd name="T130" fmla="+- 0 2873 2873"/>
                  <a:gd name="T131" fmla="*/ 2873 h 1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530" h="1124">
                    <a:moveTo>
                      <a:pt x="4529" y="0"/>
                    </a:moveTo>
                    <a:lnTo>
                      <a:pt x="4519" y="0"/>
                    </a:lnTo>
                    <a:lnTo>
                      <a:pt x="4328" y="32"/>
                    </a:lnTo>
                    <a:lnTo>
                      <a:pt x="4134" y="67"/>
                    </a:lnTo>
                    <a:lnTo>
                      <a:pt x="3733" y="144"/>
                    </a:lnTo>
                    <a:lnTo>
                      <a:pt x="3311" y="236"/>
                    </a:lnTo>
                    <a:lnTo>
                      <a:pt x="2869" y="341"/>
                    </a:lnTo>
                    <a:lnTo>
                      <a:pt x="2464" y="443"/>
                    </a:lnTo>
                    <a:lnTo>
                      <a:pt x="1325" y="699"/>
                    </a:lnTo>
                    <a:lnTo>
                      <a:pt x="977" y="770"/>
                    </a:lnTo>
                    <a:lnTo>
                      <a:pt x="314" y="893"/>
                    </a:lnTo>
                    <a:lnTo>
                      <a:pt x="0" y="945"/>
                    </a:lnTo>
                    <a:lnTo>
                      <a:pt x="425" y="1005"/>
                    </a:lnTo>
                    <a:lnTo>
                      <a:pt x="626" y="1030"/>
                    </a:lnTo>
                    <a:lnTo>
                      <a:pt x="1014" y="1072"/>
                    </a:lnTo>
                    <a:lnTo>
                      <a:pt x="1376" y="1100"/>
                    </a:lnTo>
                    <a:lnTo>
                      <a:pt x="1550" y="1111"/>
                    </a:lnTo>
                    <a:lnTo>
                      <a:pt x="1720" y="1118"/>
                    </a:lnTo>
                    <a:lnTo>
                      <a:pt x="2042" y="1125"/>
                    </a:lnTo>
                    <a:lnTo>
                      <a:pt x="2196" y="1125"/>
                    </a:lnTo>
                    <a:lnTo>
                      <a:pt x="2494" y="1118"/>
                    </a:lnTo>
                    <a:lnTo>
                      <a:pt x="2634" y="1111"/>
                    </a:lnTo>
                    <a:lnTo>
                      <a:pt x="2902" y="1089"/>
                    </a:lnTo>
                    <a:lnTo>
                      <a:pt x="3033" y="1075"/>
                    </a:lnTo>
                    <a:lnTo>
                      <a:pt x="3281" y="1040"/>
                    </a:lnTo>
                    <a:lnTo>
                      <a:pt x="3515" y="998"/>
                    </a:lnTo>
                    <a:lnTo>
                      <a:pt x="3736" y="949"/>
                    </a:lnTo>
                    <a:lnTo>
                      <a:pt x="3947" y="893"/>
                    </a:lnTo>
                    <a:lnTo>
                      <a:pt x="4148" y="829"/>
                    </a:lnTo>
                    <a:lnTo>
                      <a:pt x="4338" y="759"/>
                    </a:lnTo>
                    <a:lnTo>
                      <a:pt x="4523" y="685"/>
                    </a:lnTo>
                    <a:lnTo>
                      <a:pt x="4529" y="682"/>
                    </a:lnTo>
                    <a:lnTo>
                      <a:pt x="4529"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9"/>
            <p:cNvGrpSpPr>
              <a:grpSpLocks/>
            </p:cNvGrpSpPr>
            <p:nvPr/>
          </p:nvGrpSpPr>
          <p:grpSpPr bwMode="auto">
            <a:xfrm>
              <a:off x="4125" y="2671"/>
              <a:ext cx="8731" cy="1339"/>
              <a:chOff x="4125" y="2671"/>
              <a:chExt cx="8731" cy="1339"/>
            </a:xfrm>
          </p:grpSpPr>
          <p:sp>
            <p:nvSpPr>
              <p:cNvPr id="15" name="Freeform 10"/>
              <p:cNvSpPr>
                <a:spLocks/>
              </p:cNvSpPr>
              <p:nvPr/>
            </p:nvSpPr>
            <p:spPr bwMode="auto">
              <a:xfrm>
                <a:off x="4125" y="2671"/>
                <a:ext cx="8731" cy="1339"/>
              </a:xfrm>
              <a:custGeom>
                <a:avLst/>
                <a:gdLst>
                  <a:gd name="T0" fmla="+- 0 5467 4125"/>
                  <a:gd name="T1" fmla="*/ T0 w 8731"/>
                  <a:gd name="T2" fmla="+- 0 2671 2671"/>
                  <a:gd name="T3" fmla="*/ 2671 h 1339"/>
                  <a:gd name="T4" fmla="+- 0 5203 4125"/>
                  <a:gd name="T5" fmla="*/ T4 w 8731"/>
                  <a:gd name="T6" fmla="+- 0 2671 2671"/>
                  <a:gd name="T7" fmla="*/ 2671 h 1339"/>
                  <a:gd name="T8" fmla="+- 0 4955 4125"/>
                  <a:gd name="T9" fmla="*/ T8 w 8731"/>
                  <a:gd name="T10" fmla="+- 0 2678 2671"/>
                  <a:gd name="T11" fmla="*/ 2678 h 1339"/>
                  <a:gd name="T12" fmla="+- 0 4724 4125"/>
                  <a:gd name="T13" fmla="*/ T12 w 8731"/>
                  <a:gd name="T14" fmla="+- 0 2689 2671"/>
                  <a:gd name="T15" fmla="*/ 2689 h 1339"/>
                  <a:gd name="T16" fmla="+- 0 4510 4125"/>
                  <a:gd name="T17" fmla="*/ T16 w 8731"/>
                  <a:gd name="T18" fmla="+- 0 2706 2671"/>
                  <a:gd name="T19" fmla="*/ 2706 h 1339"/>
                  <a:gd name="T20" fmla="+- 0 4309 4125"/>
                  <a:gd name="T21" fmla="*/ T20 w 8731"/>
                  <a:gd name="T22" fmla="+- 0 2727 2671"/>
                  <a:gd name="T23" fmla="*/ 2727 h 1339"/>
                  <a:gd name="T24" fmla="+- 0 4125 4125"/>
                  <a:gd name="T25" fmla="*/ T24 w 8731"/>
                  <a:gd name="T26" fmla="+- 0 2755 2671"/>
                  <a:gd name="T27" fmla="*/ 2755 h 1339"/>
                  <a:gd name="T28" fmla="+- 0 4651 4125"/>
                  <a:gd name="T29" fmla="*/ T28 w 8731"/>
                  <a:gd name="T30" fmla="+- 0 2822 2671"/>
                  <a:gd name="T31" fmla="*/ 2822 h 1339"/>
                  <a:gd name="T32" fmla="+- 0 5216 4125"/>
                  <a:gd name="T33" fmla="*/ T32 w 8731"/>
                  <a:gd name="T34" fmla="+- 0 2917 2671"/>
                  <a:gd name="T35" fmla="*/ 2917 h 1339"/>
                  <a:gd name="T36" fmla="+- 0 5822 4125"/>
                  <a:gd name="T37" fmla="*/ T36 w 8731"/>
                  <a:gd name="T38" fmla="+- 0 3040 2671"/>
                  <a:gd name="T39" fmla="*/ 3040 h 1339"/>
                  <a:gd name="T40" fmla="+- 0 6144 4125"/>
                  <a:gd name="T41" fmla="*/ T40 w 8731"/>
                  <a:gd name="T42" fmla="+- 0 3110 2671"/>
                  <a:gd name="T43" fmla="*/ 3110 h 1339"/>
                  <a:gd name="T44" fmla="+- 0 7064 4125"/>
                  <a:gd name="T45" fmla="*/ T44 w 8731"/>
                  <a:gd name="T46" fmla="+- 0 3335 2671"/>
                  <a:gd name="T47" fmla="*/ 3335 h 1339"/>
                  <a:gd name="T48" fmla="+- 0 8156 4125"/>
                  <a:gd name="T49" fmla="*/ T48 w 8731"/>
                  <a:gd name="T50" fmla="+- 0 3578 2671"/>
                  <a:gd name="T51" fmla="*/ 3578 h 1339"/>
                  <a:gd name="T52" fmla="+- 0 8414 4125"/>
                  <a:gd name="T53" fmla="*/ T52 w 8731"/>
                  <a:gd name="T54" fmla="+- 0 3627 2671"/>
                  <a:gd name="T55" fmla="*/ 3627 h 1339"/>
                  <a:gd name="T56" fmla="+- 0 8658 4125"/>
                  <a:gd name="T57" fmla="*/ T56 w 8731"/>
                  <a:gd name="T58" fmla="+- 0 3676 2671"/>
                  <a:gd name="T59" fmla="*/ 3676 h 1339"/>
                  <a:gd name="T60" fmla="+- 0 8899 4125"/>
                  <a:gd name="T61" fmla="*/ T60 w 8731"/>
                  <a:gd name="T62" fmla="+- 0 3722 2671"/>
                  <a:gd name="T63" fmla="*/ 3722 h 1339"/>
                  <a:gd name="T64" fmla="+- 0 9361 4125"/>
                  <a:gd name="T65" fmla="*/ T64 w 8731"/>
                  <a:gd name="T66" fmla="+- 0 3799 2671"/>
                  <a:gd name="T67" fmla="*/ 3799 h 1339"/>
                  <a:gd name="T68" fmla="+- 0 9582 4125"/>
                  <a:gd name="T69" fmla="*/ T68 w 8731"/>
                  <a:gd name="T70" fmla="+- 0 3834 2671"/>
                  <a:gd name="T71" fmla="*/ 3834 h 1339"/>
                  <a:gd name="T72" fmla="+- 0 10004 4125"/>
                  <a:gd name="T73" fmla="*/ T72 w 8731"/>
                  <a:gd name="T74" fmla="+- 0 3890 2671"/>
                  <a:gd name="T75" fmla="*/ 3890 h 1339"/>
                  <a:gd name="T76" fmla="+- 0 10402 4125"/>
                  <a:gd name="T77" fmla="*/ T76 w 8731"/>
                  <a:gd name="T78" fmla="+- 0 3940 2671"/>
                  <a:gd name="T79" fmla="*/ 3940 h 1339"/>
                  <a:gd name="T80" fmla="+- 0 10593 4125"/>
                  <a:gd name="T81" fmla="*/ T80 w 8731"/>
                  <a:gd name="T82" fmla="+- 0 3957 2671"/>
                  <a:gd name="T83" fmla="*/ 3957 h 1339"/>
                  <a:gd name="T84" fmla="+- 0 10955 4125"/>
                  <a:gd name="T85" fmla="*/ T84 w 8731"/>
                  <a:gd name="T86" fmla="+- 0 3985 2671"/>
                  <a:gd name="T87" fmla="*/ 3985 h 1339"/>
                  <a:gd name="T88" fmla="+- 0 11129 4125"/>
                  <a:gd name="T89" fmla="*/ T88 w 8731"/>
                  <a:gd name="T90" fmla="+- 0 3996 2671"/>
                  <a:gd name="T91" fmla="*/ 3996 h 1339"/>
                  <a:gd name="T92" fmla="+- 0 11464 4125"/>
                  <a:gd name="T93" fmla="*/ T92 w 8731"/>
                  <a:gd name="T94" fmla="+- 0 4010 2671"/>
                  <a:gd name="T95" fmla="*/ 4010 h 1339"/>
                  <a:gd name="T96" fmla="+- 0 11775 4125"/>
                  <a:gd name="T97" fmla="*/ T96 w 8731"/>
                  <a:gd name="T98" fmla="+- 0 4010 2671"/>
                  <a:gd name="T99" fmla="*/ 4010 h 1339"/>
                  <a:gd name="T100" fmla="+- 0 12070 4125"/>
                  <a:gd name="T101" fmla="*/ T100 w 8731"/>
                  <a:gd name="T102" fmla="+- 0 4003 2671"/>
                  <a:gd name="T103" fmla="*/ 4003 h 1339"/>
                  <a:gd name="T104" fmla="+- 0 12210 4125"/>
                  <a:gd name="T105" fmla="*/ T104 w 8731"/>
                  <a:gd name="T106" fmla="+- 0 3996 2671"/>
                  <a:gd name="T107" fmla="*/ 3996 h 1339"/>
                  <a:gd name="T108" fmla="+- 0 12348 4125"/>
                  <a:gd name="T109" fmla="*/ T108 w 8731"/>
                  <a:gd name="T110" fmla="+- 0 3985 2671"/>
                  <a:gd name="T111" fmla="*/ 3985 h 1339"/>
                  <a:gd name="T112" fmla="+- 0 12736 4125"/>
                  <a:gd name="T113" fmla="*/ T112 w 8731"/>
                  <a:gd name="T114" fmla="+- 0 3943 2671"/>
                  <a:gd name="T115" fmla="*/ 3943 h 1339"/>
                  <a:gd name="T116" fmla="+- 0 12856 4125"/>
                  <a:gd name="T117" fmla="*/ T116 w 8731"/>
                  <a:gd name="T118" fmla="+- 0 3926 2671"/>
                  <a:gd name="T119" fmla="*/ 3926 h 1339"/>
                  <a:gd name="T120" fmla="+- 0 12468 4125"/>
                  <a:gd name="T121" fmla="*/ T120 w 8731"/>
                  <a:gd name="T122" fmla="+- 0 3876 2671"/>
                  <a:gd name="T123" fmla="*/ 3876 h 1339"/>
                  <a:gd name="T124" fmla="+- 0 12056 4125"/>
                  <a:gd name="T125" fmla="*/ T124 w 8731"/>
                  <a:gd name="T126" fmla="+- 0 3817 2671"/>
                  <a:gd name="T127" fmla="*/ 3817 h 1339"/>
                  <a:gd name="T128" fmla="+- 0 11162 4125"/>
                  <a:gd name="T129" fmla="*/ T128 w 8731"/>
                  <a:gd name="T130" fmla="+- 0 3662 2671"/>
                  <a:gd name="T131" fmla="*/ 3662 h 1339"/>
                  <a:gd name="T132" fmla="+- 0 10165 4125"/>
                  <a:gd name="T133" fmla="*/ T132 w 8731"/>
                  <a:gd name="T134" fmla="+- 0 3455 2671"/>
                  <a:gd name="T135" fmla="*/ 3455 h 1339"/>
                  <a:gd name="T136" fmla="+- 0 8615 4125"/>
                  <a:gd name="T137" fmla="*/ T136 w 8731"/>
                  <a:gd name="T138" fmla="+- 0 3086 2671"/>
                  <a:gd name="T139" fmla="*/ 3086 h 1339"/>
                  <a:gd name="T140" fmla="+- 0 8193 4125"/>
                  <a:gd name="T141" fmla="*/ T140 w 8731"/>
                  <a:gd name="T142" fmla="+- 0 2994 2671"/>
                  <a:gd name="T143" fmla="*/ 2994 h 1339"/>
                  <a:gd name="T144" fmla="+- 0 7791 4125"/>
                  <a:gd name="T145" fmla="*/ T144 w 8731"/>
                  <a:gd name="T146" fmla="+- 0 2917 2671"/>
                  <a:gd name="T147" fmla="*/ 2917 h 1339"/>
                  <a:gd name="T148" fmla="+- 0 7597 4125"/>
                  <a:gd name="T149" fmla="*/ T148 w 8731"/>
                  <a:gd name="T150" fmla="+- 0 2882 2671"/>
                  <a:gd name="T151" fmla="*/ 2882 h 1339"/>
                  <a:gd name="T152" fmla="+- 0 7406 4125"/>
                  <a:gd name="T153" fmla="*/ T152 w 8731"/>
                  <a:gd name="T154" fmla="+- 0 2850 2671"/>
                  <a:gd name="T155" fmla="*/ 2850 h 1339"/>
                  <a:gd name="T156" fmla="+- 0 7222 4125"/>
                  <a:gd name="T157" fmla="*/ T156 w 8731"/>
                  <a:gd name="T158" fmla="+- 0 2822 2671"/>
                  <a:gd name="T159" fmla="*/ 2822 h 1339"/>
                  <a:gd name="T160" fmla="+- 0 6689 4125"/>
                  <a:gd name="T161" fmla="*/ T160 w 8731"/>
                  <a:gd name="T162" fmla="+- 0 2752 2671"/>
                  <a:gd name="T163" fmla="*/ 2752 h 1339"/>
                  <a:gd name="T164" fmla="+- 0 6358 4125"/>
                  <a:gd name="T165" fmla="*/ T164 w 8731"/>
                  <a:gd name="T166" fmla="+- 0 2720 2671"/>
                  <a:gd name="T167" fmla="*/ 2720 h 1339"/>
                  <a:gd name="T168" fmla="+- 0 6047 4125"/>
                  <a:gd name="T169" fmla="*/ T168 w 8731"/>
                  <a:gd name="T170" fmla="+- 0 2696 2671"/>
                  <a:gd name="T171" fmla="*/ 2696 h 1339"/>
                  <a:gd name="T172" fmla="+- 0 5749 4125"/>
                  <a:gd name="T173" fmla="*/ T172 w 8731"/>
                  <a:gd name="T174" fmla="+- 0 2678 2671"/>
                  <a:gd name="T175" fmla="*/ 2678 h 1339"/>
                  <a:gd name="T176" fmla="+- 0 5467 4125"/>
                  <a:gd name="T177" fmla="*/ T176 w 8731"/>
                  <a:gd name="T178" fmla="+- 0 2671 2671"/>
                  <a:gd name="T179" fmla="*/ 2671 h 13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Lst>
                <a:rect l="0" t="0" r="r" b="b"/>
                <a:pathLst>
                  <a:path w="8731" h="1339">
                    <a:moveTo>
                      <a:pt x="1342" y="0"/>
                    </a:moveTo>
                    <a:lnTo>
                      <a:pt x="1078" y="0"/>
                    </a:lnTo>
                    <a:lnTo>
                      <a:pt x="830" y="7"/>
                    </a:lnTo>
                    <a:lnTo>
                      <a:pt x="599" y="18"/>
                    </a:lnTo>
                    <a:lnTo>
                      <a:pt x="385" y="35"/>
                    </a:lnTo>
                    <a:lnTo>
                      <a:pt x="184" y="56"/>
                    </a:lnTo>
                    <a:lnTo>
                      <a:pt x="0" y="84"/>
                    </a:lnTo>
                    <a:lnTo>
                      <a:pt x="526" y="151"/>
                    </a:lnTo>
                    <a:lnTo>
                      <a:pt x="1091" y="246"/>
                    </a:lnTo>
                    <a:lnTo>
                      <a:pt x="1697" y="369"/>
                    </a:lnTo>
                    <a:lnTo>
                      <a:pt x="2019" y="439"/>
                    </a:lnTo>
                    <a:lnTo>
                      <a:pt x="2939" y="664"/>
                    </a:lnTo>
                    <a:lnTo>
                      <a:pt x="4031" y="907"/>
                    </a:lnTo>
                    <a:lnTo>
                      <a:pt x="4289" y="956"/>
                    </a:lnTo>
                    <a:lnTo>
                      <a:pt x="4533" y="1005"/>
                    </a:lnTo>
                    <a:lnTo>
                      <a:pt x="4774" y="1051"/>
                    </a:lnTo>
                    <a:lnTo>
                      <a:pt x="5236" y="1128"/>
                    </a:lnTo>
                    <a:lnTo>
                      <a:pt x="5457" y="1163"/>
                    </a:lnTo>
                    <a:lnTo>
                      <a:pt x="5879" y="1219"/>
                    </a:lnTo>
                    <a:lnTo>
                      <a:pt x="6277" y="1269"/>
                    </a:lnTo>
                    <a:lnTo>
                      <a:pt x="6468" y="1286"/>
                    </a:lnTo>
                    <a:lnTo>
                      <a:pt x="6830" y="1314"/>
                    </a:lnTo>
                    <a:lnTo>
                      <a:pt x="7004" y="1325"/>
                    </a:lnTo>
                    <a:lnTo>
                      <a:pt x="7339" y="1339"/>
                    </a:lnTo>
                    <a:lnTo>
                      <a:pt x="7650" y="1339"/>
                    </a:lnTo>
                    <a:lnTo>
                      <a:pt x="7945" y="1332"/>
                    </a:lnTo>
                    <a:lnTo>
                      <a:pt x="8085" y="1325"/>
                    </a:lnTo>
                    <a:lnTo>
                      <a:pt x="8223" y="1314"/>
                    </a:lnTo>
                    <a:lnTo>
                      <a:pt x="8611" y="1272"/>
                    </a:lnTo>
                    <a:lnTo>
                      <a:pt x="8731" y="1255"/>
                    </a:lnTo>
                    <a:lnTo>
                      <a:pt x="8343" y="1205"/>
                    </a:lnTo>
                    <a:lnTo>
                      <a:pt x="7931" y="1146"/>
                    </a:lnTo>
                    <a:lnTo>
                      <a:pt x="7037" y="991"/>
                    </a:lnTo>
                    <a:lnTo>
                      <a:pt x="6040" y="784"/>
                    </a:lnTo>
                    <a:lnTo>
                      <a:pt x="4490" y="415"/>
                    </a:lnTo>
                    <a:lnTo>
                      <a:pt x="4068" y="323"/>
                    </a:lnTo>
                    <a:lnTo>
                      <a:pt x="3666" y="246"/>
                    </a:lnTo>
                    <a:lnTo>
                      <a:pt x="3472" y="211"/>
                    </a:lnTo>
                    <a:lnTo>
                      <a:pt x="3281" y="179"/>
                    </a:lnTo>
                    <a:lnTo>
                      <a:pt x="3097" y="151"/>
                    </a:lnTo>
                    <a:lnTo>
                      <a:pt x="2564" y="81"/>
                    </a:lnTo>
                    <a:lnTo>
                      <a:pt x="2233" y="49"/>
                    </a:lnTo>
                    <a:lnTo>
                      <a:pt x="1922" y="25"/>
                    </a:lnTo>
                    <a:lnTo>
                      <a:pt x="1624" y="7"/>
                    </a:lnTo>
                    <a:lnTo>
                      <a:pt x="1342" y="0"/>
                    </a:lnTo>
                  </a:path>
                </a:pathLst>
              </a:custGeom>
              <a:solidFill>
                <a:srgbClr val="C5E7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 name="Group 7"/>
            <p:cNvGrpSpPr>
              <a:grpSpLocks/>
            </p:cNvGrpSpPr>
            <p:nvPr/>
          </p:nvGrpSpPr>
          <p:grpSpPr bwMode="auto">
            <a:xfrm>
              <a:off x="4455" y="2690"/>
              <a:ext cx="8611" cy="1219"/>
              <a:chOff x="4455" y="2690"/>
              <a:chExt cx="8611" cy="1219"/>
            </a:xfrm>
          </p:grpSpPr>
          <p:sp>
            <p:nvSpPr>
              <p:cNvPr id="14" name="Freeform 8"/>
              <p:cNvSpPr>
                <a:spLocks/>
              </p:cNvSpPr>
              <p:nvPr/>
            </p:nvSpPr>
            <p:spPr bwMode="auto">
              <a:xfrm>
                <a:off x="4455" y="2690"/>
                <a:ext cx="8611" cy="1219"/>
              </a:xfrm>
              <a:custGeom>
                <a:avLst/>
                <a:gdLst>
                  <a:gd name="T0" fmla="+- 0 4455 4455"/>
                  <a:gd name="T1" fmla="*/ T0 w 8611"/>
                  <a:gd name="T2" fmla="+- 0 2813 2690"/>
                  <a:gd name="T3" fmla="*/ 2813 h 1219"/>
                  <a:gd name="T4" fmla="+- 0 4485 4455"/>
                  <a:gd name="T5" fmla="*/ T4 w 8611"/>
                  <a:gd name="T6" fmla="+- 0 2806 2690"/>
                  <a:gd name="T7" fmla="*/ 2806 h 1219"/>
                  <a:gd name="T8" fmla="+- 0 4575 4455"/>
                  <a:gd name="T9" fmla="*/ T8 w 8611"/>
                  <a:gd name="T10" fmla="+- 0 2789 2690"/>
                  <a:gd name="T11" fmla="*/ 2789 h 1219"/>
                  <a:gd name="T12" fmla="+- 0 4729 4455"/>
                  <a:gd name="T13" fmla="*/ T12 w 8611"/>
                  <a:gd name="T14" fmla="+- 0 2764 2690"/>
                  <a:gd name="T15" fmla="*/ 2764 h 1219"/>
                  <a:gd name="T16" fmla="+- 0 4830 4455"/>
                  <a:gd name="T17" fmla="*/ T16 w 8611"/>
                  <a:gd name="T18" fmla="+- 0 2750 2690"/>
                  <a:gd name="T19" fmla="*/ 2750 h 1219"/>
                  <a:gd name="T20" fmla="+- 0 4947 4455"/>
                  <a:gd name="T21" fmla="*/ T20 w 8611"/>
                  <a:gd name="T22" fmla="+- 0 2736 2690"/>
                  <a:gd name="T23" fmla="*/ 2736 h 1219"/>
                  <a:gd name="T24" fmla="+- 0 5077 4455"/>
                  <a:gd name="T25" fmla="*/ T24 w 8611"/>
                  <a:gd name="T26" fmla="+- 0 2726 2690"/>
                  <a:gd name="T27" fmla="*/ 2726 h 1219"/>
                  <a:gd name="T28" fmla="+- 0 5228 4455"/>
                  <a:gd name="T29" fmla="*/ T28 w 8611"/>
                  <a:gd name="T30" fmla="+- 0 2715 2690"/>
                  <a:gd name="T31" fmla="*/ 2715 h 1219"/>
                  <a:gd name="T32" fmla="+- 0 5392 4455"/>
                  <a:gd name="T33" fmla="*/ T32 w 8611"/>
                  <a:gd name="T34" fmla="+- 0 2705 2690"/>
                  <a:gd name="T35" fmla="*/ 2705 h 1219"/>
                  <a:gd name="T36" fmla="+- 0 5576 4455"/>
                  <a:gd name="T37" fmla="*/ T36 w 8611"/>
                  <a:gd name="T38" fmla="+- 0 2697 2690"/>
                  <a:gd name="T39" fmla="*/ 2697 h 1219"/>
                  <a:gd name="T40" fmla="+- 0 5777 4455"/>
                  <a:gd name="T41" fmla="*/ T40 w 8611"/>
                  <a:gd name="T42" fmla="+- 0 2694 2690"/>
                  <a:gd name="T43" fmla="*/ 2694 h 1219"/>
                  <a:gd name="T44" fmla="+- 0 5995 4455"/>
                  <a:gd name="T45" fmla="*/ T44 w 8611"/>
                  <a:gd name="T46" fmla="+- 0 2690 2690"/>
                  <a:gd name="T47" fmla="*/ 2690 h 1219"/>
                  <a:gd name="T48" fmla="+- 0 6229 4455"/>
                  <a:gd name="T49" fmla="*/ T48 w 8611"/>
                  <a:gd name="T50" fmla="+- 0 2694 2690"/>
                  <a:gd name="T51" fmla="*/ 2694 h 1219"/>
                  <a:gd name="T52" fmla="+- 0 6480 4455"/>
                  <a:gd name="T53" fmla="*/ T52 w 8611"/>
                  <a:gd name="T54" fmla="+- 0 2701 2690"/>
                  <a:gd name="T55" fmla="*/ 2701 h 1219"/>
                  <a:gd name="T56" fmla="+- 0 6751 4455"/>
                  <a:gd name="T57" fmla="*/ T56 w 8611"/>
                  <a:gd name="T58" fmla="+- 0 2715 2690"/>
                  <a:gd name="T59" fmla="*/ 2715 h 1219"/>
                  <a:gd name="T60" fmla="+- 0 7039 4455"/>
                  <a:gd name="T61" fmla="*/ T60 w 8611"/>
                  <a:gd name="T62" fmla="+- 0 2733 2690"/>
                  <a:gd name="T63" fmla="*/ 2733 h 1219"/>
                  <a:gd name="T64" fmla="+- 0 7344 4455"/>
                  <a:gd name="T65" fmla="*/ T64 w 8611"/>
                  <a:gd name="T66" fmla="+- 0 2761 2690"/>
                  <a:gd name="T67" fmla="*/ 2761 h 1219"/>
                  <a:gd name="T68" fmla="+- 0 7669 4455"/>
                  <a:gd name="T69" fmla="*/ T68 w 8611"/>
                  <a:gd name="T70" fmla="+- 0 2792 2690"/>
                  <a:gd name="T71" fmla="*/ 2792 h 1219"/>
                  <a:gd name="T72" fmla="+- 0 8014 4455"/>
                  <a:gd name="T73" fmla="*/ T72 w 8611"/>
                  <a:gd name="T74" fmla="+- 0 2831 2690"/>
                  <a:gd name="T75" fmla="*/ 2831 h 1219"/>
                  <a:gd name="T76" fmla="+- 0 8375 4455"/>
                  <a:gd name="T77" fmla="*/ T76 w 8611"/>
                  <a:gd name="T78" fmla="+- 0 2877 2690"/>
                  <a:gd name="T79" fmla="*/ 2877 h 1219"/>
                  <a:gd name="T80" fmla="+- 0 8757 4455"/>
                  <a:gd name="T81" fmla="*/ T80 w 8611"/>
                  <a:gd name="T82" fmla="+- 0 2933 2690"/>
                  <a:gd name="T83" fmla="*/ 2933 h 1219"/>
                  <a:gd name="T84" fmla="+- 0 9155 4455"/>
                  <a:gd name="T85" fmla="*/ T84 w 8611"/>
                  <a:gd name="T86" fmla="+- 0 2996 2690"/>
                  <a:gd name="T87" fmla="*/ 2996 h 1219"/>
                  <a:gd name="T88" fmla="+- 0 9574 4455"/>
                  <a:gd name="T89" fmla="*/ T88 w 8611"/>
                  <a:gd name="T90" fmla="+- 0 3070 2690"/>
                  <a:gd name="T91" fmla="*/ 3070 h 1219"/>
                  <a:gd name="T92" fmla="+- 0 10012 4455"/>
                  <a:gd name="T93" fmla="*/ T92 w 8611"/>
                  <a:gd name="T94" fmla="+- 0 3158 2690"/>
                  <a:gd name="T95" fmla="*/ 3158 h 1219"/>
                  <a:gd name="T96" fmla="+- 0 10471 4455"/>
                  <a:gd name="T97" fmla="*/ T96 w 8611"/>
                  <a:gd name="T98" fmla="+- 0 3253 2690"/>
                  <a:gd name="T99" fmla="*/ 3253 h 1219"/>
                  <a:gd name="T100" fmla="+- 0 10950 4455"/>
                  <a:gd name="T101" fmla="*/ T100 w 8611"/>
                  <a:gd name="T102" fmla="+- 0 3358 2690"/>
                  <a:gd name="T103" fmla="*/ 3358 h 1219"/>
                  <a:gd name="T104" fmla="+- 0 11449 4455"/>
                  <a:gd name="T105" fmla="*/ T104 w 8611"/>
                  <a:gd name="T106" fmla="+- 0 3478 2690"/>
                  <a:gd name="T107" fmla="*/ 3478 h 1219"/>
                  <a:gd name="T108" fmla="+- 0 11968 4455"/>
                  <a:gd name="T109" fmla="*/ T108 w 8611"/>
                  <a:gd name="T110" fmla="+- 0 3608 2690"/>
                  <a:gd name="T111" fmla="*/ 3608 h 1219"/>
                  <a:gd name="T112" fmla="+- 0 12507 4455"/>
                  <a:gd name="T113" fmla="*/ T112 w 8611"/>
                  <a:gd name="T114" fmla="+- 0 3752 2690"/>
                  <a:gd name="T115" fmla="*/ 3752 h 1219"/>
                  <a:gd name="T116" fmla="+- 0 13066 4455"/>
                  <a:gd name="T117" fmla="*/ T116 w 8611"/>
                  <a:gd name="T118" fmla="+- 0 3910 2690"/>
                  <a:gd name="T119" fmla="*/ 3910 h 121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8611" h="1219">
                    <a:moveTo>
                      <a:pt x="0" y="123"/>
                    </a:moveTo>
                    <a:lnTo>
                      <a:pt x="30" y="116"/>
                    </a:lnTo>
                    <a:lnTo>
                      <a:pt x="120" y="99"/>
                    </a:lnTo>
                    <a:lnTo>
                      <a:pt x="274" y="74"/>
                    </a:lnTo>
                    <a:lnTo>
                      <a:pt x="375" y="60"/>
                    </a:lnTo>
                    <a:lnTo>
                      <a:pt x="492" y="46"/>
                    </a:lnTo>
                    <a:lnTo>
                      <a:pt x="622" y="36"/>
                    </a:lnTo>
                    <a:lnTo>
                      <a:pt x="773" y="25"/>
                    </a:lnTo>
                    <a:lnTo>
                      <a:pt x="937" y="15"/>
                    </a:lnTo>
                    <a:lnTo>
                      <a:pt x="1121" y="7"/>
                    </a:lnTo>
                    <a:lnTo>
                      <a:pt x="1322" y="4"/>
                    </a:lnTo>
                    <a:lnTo>
                      <a:pt x="1540" y="0"/>
                    </a:lnTo>
                    <a:lnTo>
                      <a:pt x="1774" y="4"/>
                    </a:lnTo>
                    <a:lnTo>
                      <a:pt x="2025" y="11"/>
                    </a:lnTo>
                    <a:lnTo>
                      <a:pt x="2296" y="25"/>
                    </a:lnTo>
                    <a:lnTo>
                      <a:pt x="2584" y="43"/>
                    </a:lnTo>
                    <a:lnTo>
                      <a:pt x="2889" y="71"/>
                    </a:lnTo>
                    <a:lnTo>
                      <a:pt x="3214" y="102"/>
                    </a:lnTo>
                    <a:lnTo>
                      <a:pt x="3559" y="141"/>
                    </a:lnTo>
                    <a:lnTo>
                      <a:pt x="3920" y="187"/>
                    </a:lnTo>
                    <a:lnTo>
                      <a:pt x="4302" y="243"/>
                    </a:lnTo>
                    <a:lnTo>
                      <a:pt x="4700" y="306"/>
                    </a:lnTo>
                    <a:lnTo>
                      <a:pt x="5119" y="380"/>
                    </a:lnTo>
                    <a:lnTo>
                      <a:pt x="5557" y="468"/>
                    </a:lnTo>
                    <a:lnTo>
                      <a:pt x="6016" y="563"/>
                    </a:lnTo>
                    <a:lnTo>
                      <a:pt x="6495" y="668"/>
                    </a:lnTo>
                    <a:lnTo>
                      <a:pt x="6994" y="788"/>
                    </a:lnTo>
                    <a:lnTo>
                      <a:pt x="7513" y="918"/>
                    </a:lnTo>
                    <a:lnTo>
                      <a:pt x="8052" y="1062"/>
                    </a:lnTo>
                    <a:lnTo>
                      <a:pt x="8611" y="1220"/>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5"/>
            <p:cNvGrpSpPr>
              <a:grpSpLocks/>
            </p:cNvGrpSpPr>
            <p:nvPr/>
          </p:nvGrpSpPr>
          <p:grpSpPr bwMode="auto">
            <a:xfrm>
              <a:off x="8834" y="2669"/>
              <a:ext cx="5209" cy="1026"/>
              <a:chOff x="8834" y="2669"/>
              <a:chExt cx="5209" cy="1026"/>
            </a:xfrm>
          </p:grpSpPr>
          <p:sp>
            <p:nvSpPr>
              <p:cNvPr id="13" name="Freeform 6"/>
              <p:cNvSpPr>
                <a:spLocks/>
              </p:cNvSpPr>
              <p:nvPr/>
            </p:nvSpPr>
            <p:spPr bwMode="auto">
              <a:xfrm>
                <a:off x="8834" y="2669"/>
                <a:ext cx="5209" cy="1026"/>
              </a:xfrm>
              <a:custGeom>
                <a:avLst/>
                <a:gdLst>
                  <a:gd name="T0" fmla="+- 0 8834 8834"/>
                  <a:gd name="T1" fmla="*/ T0 w 5209"/>
                  <a:gd name="T2" fmla="+- 0 3695 2669"/>
                  <a:gd name="T3" fmla="*/ 3695 h 1026"/>
                  <a:gd name="T4" fmla="+- 0 8984 8834"/>
                  <a:gd name="T5" fmla="*/ T4 w 5209"/>
                  <a:gd name="T6" fmla="+- 0 3653 2669"/>
                  <a:gd name="T7" fmla="*/ 3653 h 1026"/>
                  <a:gd name="T8" fmla="+- 0 9396 8834"/>
                  <a:gd name="T9" fmla="*/ T8 w 5209"/>
                  <a:gd name="T10" fmla="+- 0 3544 2669"/>
                  <a:gd name="T11" fmla="*/ 3544 h 1026"/>
                  <a:gd name="T12" fmla="+- 0 9681 8834"/>
                  <a:gd name="T13" fmla="*/ T12 w 5209"/>
                  <a:gd name="T14" fmla="+- 0 3471 2669"/>
                  <a:gd name="T15" fmla="*/ 3471 h 1026"/>
                  <a:gd name="T16" fmla="+- 0 10009 8834"/>
                  <a:gd name="T17" fmla="*/ T16 w 5209"/>
                  <a:gd name="T18" fmla="+- 0 3390 2669"/>
                  <a:gd name="T19" fmla="*/ 3390 h 1026"/>
                  <a:gd name="T20" fmla="+- 0 10374 8834"/>
                  <a:gd name="T21" fmla="*/ T20 w 5209"/>
                  <a:gd name="T22" fmla="+- 0 3302 2669"/>
                  <a:gd name="T23" fmla="*/ 3302 h 1026"/>
                  <a:gd name="T24" fmla="+- 0 10766 8834"/>
                  <a:gd name="T25" fmla="*/ T24 w 5209"/>
                  <a:gd name="T26" fmla="+- 0 3207 2669"/>
                  <a:gd name="T27" fmla="*/ 3207 h 1026"/>
                  <a:gd name="T28" fmla="+- 0 11181 8834"/>
                  <a:gd name="T29" fmla="*/ T28 w 5209"/>
                  <a:gd name="T30" fmla="+- 0 3116 2669"/>
                  <a:gd name="T31" fmla="*/ 3116 h 1026"/>
                  <a:gd name="T32" fmla="+- 0 11606 8834"/>
                  <a:gd name="T33" fmla="*/ T32 w 5209"/>
                  <a:gd name="T34" fmla="+- 0 3024 2669"/>
                  <a:gd name="T35" fmla="*/ 3024 h 1026"/>
                  <a:gd name="T36" fmla="+- 0 12041 8834"/>
                  <a:gd name="T37" fmla="*/ T36 w 5209"/>
                  <a:gd name="T38" fmla="+- 0 2940 2669"/>
                  <a:gd name="T39" fmla="*/ 2940 h 1026"/>
                  <a:gd name="T40" fmla="+- 0 12473 8834"/>
                  <a:gd name="T41" fmla="*/ T40 w 5209"/>
                  <a:gd name="T42" fmla="+- 0 2859 2669"/>
                  <a:gd name="T43" fmla="*/ 2859 h 1026"/>
                  <a:gd name="T44" fmla="+- 0 12687 8834"/>
                  <a:gd name="T45" fmla="*/ T44 w 5209"/>
                  <a:gd name="T46" fmla="+- 0 2824 2669"/>
                  <a:gd name="T47" fmla="*/ 2824 h 1026"/>
                  <a:gd name="T48" fmla="+- 0 12895 8834"/>
                  <a:gd name="T49" fmla="*/ T48 w 5209"/>
                  <a:gd name="T50" fmla="+- 0 2789 2669"/>
                  <a:gd name="T51" fmla="*/ 2789 h 1026"/>
                  <a:gd name="T52" fmla="+- 0 13103 8834"/>
                  <a:gd name="T53" fmla="*/ T52 w 5209"/>
                  <a:gd name="T54" fmla="+- 0 2761 2669"/>
                  <a:gd name="T55" fmla="*/ 2761 h 1026"/>
                  <a:gd name="T56" fmla="+- 0 13303 8834"/>
                  <a:gd name="T57" fmla="*/ T56 w 5209"/>
                  <a:gd name="T58" fmla="+- 0 2733 2669"/>
                  <a:gd name="T59" fmla="*/ 2733 h 1026"/>
                  <a:gd name="T60" fmla="+- 0 13501 8834"/>
                  <a:gd name="T61" fmla="*/ T60 w 5209"/>
                  <a:gd name="T62" fmla="+- 0 2712 2669"/>
                  <a:gd name="T63" fmla="*/ 2712 h 1026"/>
                  <a:gd name="T64" fmla="+- 0 13688 8834"/>
                  <a:gd name="T65" fmla="*/ T64 w 5209"/>
                  <a:gd name="T66" fmla="+- 0 2694 2669"/>
                  <a:gd name="T67" fmla="*/ 2694 h 1026"/>
                  <a:gd name="T68" fmla="+- 0 13869 8834"/>
                  <a:gd name="T69" fmla="*/ T68 w 5209"/>
                  <a:gd name="T70" fmla="+- 0 2680 2669"/>
                  <a:gd name="T71" fmla="*/ 2680 h 1026"/>
                  <a:gd name="T72" fmla="+- 0 14043 8834"/>
                  <a:gd name="T73" fmla="*/ T72 w 5209"/>
                  <a:gd name="T74" fmla="+- 0 2669 2669"/>
                  <a:gd name="T75" fmla="*/ 2669 h 10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5209" h="1026">
                    <a:moveTo>
                      <a:pt x="0" y="1026"/>
                    </a:moveTo>
                    <a:lnTo>
                      <a:pt x="150" y="984"/>
                    </a:lnTo>
                    <a:lnTo>
                      <a:pt x="562" y="875"/>
                    </a:lnTo>
                    <a:lnTo>
                      <a:pt x="847" y="802"/>
                    </a:lnTo>
                    <a:lnTo>
                      <a:pt x="1175" y="721"/>
                    </a:lnTo>
                    <a:lnTo>
                      <a:pt x="1540" y="633"/>
                    </a:lnTo>
                    <a:lnTo>
                      <a:pt x="1932" y="538"/>
                    </a:lnTo>
                    <a:lnTo>
                      <a:pt x="2347" y="447"/>
                    </a:lnTo>
                    <a:lnTo>
                      <a:pt x="2772" y="355"/>
                    </a:lnTo>
                    <a:lnTo>
                      <a:pt x="3207" y="271"/>
                    </a:lnTo>
                    <a:lnTo>
                      <a:pt x="3639" y="190"/>
                    </a:lnTo>
                    <a:lnTo>
                      <a:pt x="3853" y="155"/>
                    </a:lnTo>
                    <a:lnTo>
                      <a:pt x="4061" y="120"/>
                    </a:lnTo>
                    <a:lnTo>
                      <a:pt x="4269" y="92"/>
                    </a:lnTo>
                    <a:lnTo>
                      <a:pt x="4469" y="64"/>
                    </a:lnTo>
                    <a:lnTo>
                      <a:pt x="4667" y="43"/>
                    </a:lnTo>
                    <a:lnTo>
                      <a:pt x="4854" y="25"/>
                    </a:lnTo>
                    <a:lnTo>
                      <a:pt x="5035" y="11"/>
                    </a:lnTo>
                    <a:lnTo>
                      <a:pt x="5209" y="0"/>
                    </a:lnTo>
                  </a:path>
                </a:pathLst>
              </a:custGeom>
              <a:noFill/>
              <a:ln w="1778">
                <a:solidFill>
                  <a:srgbClr val="FFFF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2"/>
            <p:cNvGrpSpPr>
              <a:grpSpLocks/>
            </p:cNvGrpSpPr>
            <p:nvPr/>
          </p:nvGrpSpPr>
          <p:grpSpPr bwMode="auto">
            <a:xfrm>
              <a:off x="333" y="2645"/>
              <a:ext cx="13738" cy="2094"/>
              <a:chOff x="333" y="2645"/>
              <a:chExt cx="13738" cy="2094"/>
            </a:xfrm>
          </p:grpSpPr>
          <p:sp>
            <p:nvSpPr>
              <p:cNvPr id="11" name="Freeform 4"/>
              <p:cNvSpPr>
                <a:spLocks/>
              </p:cNvSpPr>
              <p:nvPr/>
            </p:nvSpPr>
            <p:spPr bwMode="auto">
              <a:xfrm>
                <a:off x="333" y="2645"/>
                <a:ext cx="13738" cy="2094"/>
              </a:xfrm>
              <a:custGeom>
                <a:avLst/>
                <a:gdLst>
                  <a:gd name="T0" fmla="+- 0 2784 333"/>
                  <a:gd name="T1" fmla="*/ T0 w 13738"/>
                  <a:gd name="T2" fmla="+- 0 2645 2645"/>
                  <a:gd name="T3" fmla="*/ 2645 h 2094"/>
                  <a:gd name="T4" fmla="+- 0 2542 333"/>
                  <a:gd name="T5" fmla="*/ T4 w 13738"/>
                  <a:gd name="T6" fmla="+- 0 2645 2645"/>
                  <a:gd name="T7" fmla="*/ 2645 h 2094"/>
                  <a:gd name="T8" fmla="+- 0 2315 333"/>
                  <a:gd name="T9" fmla="*/ T8 w 13738"/>
                  <a:gd name="T10" fmla="+- 0 2652 2645"/>
                  <a:gd name="T11" fmla="*/ 2652 h 2094"/>
                  <a:gd name="T12" fmla="+- 0 2100 333"/>
                  <a:gd name="T13" fmla="*/ T12 w 13738"/>
                  <a:gd name="T14" fmla="+- 0 2662 2645"/>
                  <a:gd name="T15" fmla="*/ 2662 h 2094"/>
                  <a:gd name="T16" fmla="+- 0 1711 333"/>
                  <a:gd name="T17" fmla="*/ T16 w 13738"/>
                  <a:gd name="T18" fmla="+- 0 2697 2645"/>
                  <a:gd name="T19" fmla="*/ 2697 h 2094"/>
                  <a:gd name="T20" fmla="+- 0 1533 333"/>
                  <a:gd name="T21" fmla="*/ T20 w 13738"/>
                  <a:gd name="T22" fmla="+- 0 2722 2645"/>
                  <a:gd name="T23" fmla="*/ 2722 h 2094"/>
                  <a:gd name="T24" fmla="+- 0 1373 333"/>
                  <a:gd name="T25" fmla="*/ T24 w 13738"/>
                  <a:gd name="T26" fmla="+- 0 2747 2645"/>
                  <a:gd name="T27" fmla="*/ 2747 h 2094"/>
                  <a:gd name="T28" fmla="+- 0 1222 333"/>
                  <a:gd name="T29" fmla="*/ T28 w 13738"/>
                  <a:gd name="T30" fmla="+- 0 2775 2645"/>
                  <a:gd name="T31" fmla="*/ 2775 h 2094"/>
                  <a:gd name="T32" fmla="+- 0 1088 333"/>
                  <a:gd name="T33" fmla="*/ T32 w 13738"/>
                  <a:gd name="T34" fmla="+- 0 2806 2645"/>
                  <a:gd name="T35" fmla="*/ 2806 h 2094"/>
                  <a:gd name="T36" fmla="+- 0 960 333"/>
                  <a:gd name="T37" fmla="*/ T36 w 13738"/>
                  <a:gd name="T38" fmla="+- 0 2835 2645"/>
                  <a:gd name="T39" fmla="*/ 2835 h 2094"/>
                  <a:gd name="T40" fmla="+- 0 850 333"/>
                  <a:gd name="T41" fmla="*/ T40 w 13738"/>
                  <a:gd name="T42" fmla="+- 0 2866 2645"/>
                  <a:gd name="T43" fmla="*/ 2866 h 2094"/>
                  <a:gd name="T44" fmla="+- 0 659 333"/>
                  <a:gd name="T45" fmla="*/ T44 w 13738"/>
                  <a:gd name="T46" fmla="+- 0 2926 2645"/>
                  <a:gd name="T47" fmla="*/ 2926 h 2094"/>
                  <a:gd name="T48" fmla="+- 0 581 333"/>
                  <a:gd name="T49" fmla="*/ T48 w 13738"/>
                  <a:gd name="T50" fmla="+- 0 2954 2645"/>
                  <a:gd name="T51" fmla="*/ 2954 h 2094"/>
                  <a:gd name="T52" fmla="+- 0 414 333"/>
                  <a:gd name="T53" fmla="*/ T52 w 13738"/>
                  <a:gd name="T54" fmla="+- 0 3024 2645"/>
                  <a:gd name="T55" fmla="*/ 3024 h 2094"/>
                  <a:gd name="T56" fmla="+- 0 333 333"/>
                  <a:gd name="T57" fmla="*/ T56 w 13738"/>
                  <a:gd name="T58" fmla="+- 0 3066 2645"/>
                  <a:gd name="T59" fmla="*/ 3066 h 2094"/>
                  <a:gd name="T60" fmla="+- 0 333 333"/>
                  <a:gd name="T61" fmla="*/ T60 w 13738"/>
                  <a:gd name="T62" fmla="+- 0 4739 2645"/>
                  <a:gd name="T63" fmla="*/ 4739 h 2094"/>
                  <a:gd name="T64" fmla="+- 0 14064 333"/>
                  <a:gd name="T65" fmla="*/ T64 w 13738"/>
                  <a:gd name="T66" fmla="+- 0 4739 2645"/>
                  <a:gd name="T67" fmla="*/ 4739 h 2094"/>
                  <a:gd name="T68" fmla="+- 0 14071 333"/>
                  <a:gd name="T69" fmla="*/ T68 w 13738"/>
                  <a:gd name="T70" fmla="+- 0 4729 2645"/>
                  <a:gd name="T71" fmla="*/ 4729 h 2094"/>
                  <a:gd name="T72" fmla="+- 0 14071 333"/>
                  <a:gd name="T73" fmla="*/ T72 w 13738"/>
                  <a:gd name="T74" fmla="+- 0 3984 2645"/>
                  <a:gd name="T75" fmla="*/ 3984 h 2094"/>
                  <a:gd name="T76" fmla="+- 0 11644 333"/>
                  <a:gd name="T77" fmla="*/ T76 w 13738"/>
                  <a:gd name="T78" fmla="+- 0 3984 2645"/>
                  <a:gd name="T79" fmla="*/ 3984 h 2094"/>
                  <a:gd name="T80" fmla="+- 0 11426 333"/>
                  <a:gd name="T81" fmla="*/ T80 w 13738"/>
                  <a:gd name="T82" fmla="+- 0 3980 2645"/>
                  <a:gd name="T83" fmla="*/ 3980 h 2094"/>
                  <a:gd name="T84" fmla="+- 0 11198 333"/>
                  <a:gd name="T85" fmla="*/ T84 w 13738"/>
                  <a:gd name="T86" fmla="+- 0 3973 2645"/>
                  <a:gd name="T87" fmla="*/ 3973 h 2094"/>
                  <a:gd name="T88" fmla="+- 0 10963 333"/>
                  <a:gd name="T89" fmla="*/ T88 w 13738"/>
                  <a:gd name="T90" fmla="+- 0 3962 2645"/>
                  <a:gd name="T91" fmla="*/ 3962 h 2094"/>
                  <a:gd name="T92" fmla="+- 0 10719 333"/>
                  <a:gd name="T93" fmla="*/ T92 w 13738"/>
                  <a:gd name="T94" fmla="+- 0 3945 2645"/>
                  <a:gd name="T95" fmla="*/ 3945 h 2094"/>
                  <a:gd name="T96" fmla="+- 0 10192 333"/>
                  <a:gd name="T97" fmla="*/ T96 w 13738"/>
                  <a:gd name="T98" fmla="+- 0 3892 2645"/>
                  <a:gd name="T99" fmla="*/ 3892 h 2094"/>
                  <a:gd name="T100" fmla="+- 0 9626 333"/>
                  <a:gd name="T101" fmla="*/ T100 w 13738"/>
                  <a:gd name="T102" fmla="+- 0 3818 2645"/>
                  <a:gd name="T103" fmla="*/ 3818 h 2094"/>
                  <a:gd name="T104" fmla="+- 0 9324 333"/>
                  <a:gd name="T105" fmla="*/ T104 w 13738"/>
                  <a:gd name="T106" fmla="+- 0 3773 2645"/>
                  <a:gd name="T107" fmla="*/ 3773 h 2094"/>
                  <a:gd name="T108" fmla="+- 0 9009 333"/>
                  <a:gd name="T109" fmla="*/ T108 w 13738"/>
                  <a:gd name="T110" fmla="+- 0 3720 2645"/>
                  <a:gd name="T111" fmla="*/ 3720 h 2094"/>
                  <a:gd name="T112" fmla="+- 0 8684 333"/>
                  <a:gd name="T113" fmla="*/ T112 w 13738"/>
                  <a:gd name="T114" fmla="+- 0 3660 2645"/>
                  <a:gd name="T115" fmla="*/ 3660 h 2094"/>
                  <a:gd name="T116" fmla="+- 0 7990 333"/>
                  <a:gd name="T117" fmla="*/ T116 w 13738"/>
                  <a:gd name="T118" fmla="+- 0 3523 2645"/>
                  <a:gd name="T119" fmla="*/ 3523 h 2094"/>
                  <a:gd name="T120" fmla="+- 0 6847 333"/>
                  <a:gd name="T121" fmla="*/ T120 w 13738"/>
                  <a:gd name="T122" fmla="+- 0 3267 2645"/>
                  <a:gd name="T123" fmla="*/ 3267 h 2094"/>
                  <a:gd name="T124" fmla="+- 0 6025 333"/>
                  <a:gd name="T125" fmla="*/ T124 w 13738"/>
                  <a:gd name="T126" fmla="+- 0 3066 2645"/>
                  <a:gd name="T127" fmla="*/ 3066 h 2094"/>
                  <a:gd name="T128" fmla="+- 0 5251 333"/>
                  <a:gd name="T129" fmla="*/ T128 w 13738"/>
                  <a:gd name="T130" fmla="+- 0 2905 2645"/>
                  <a:gd name="T131" fmla="*/ 2905 h 2094"/>
                  <a:gd name="T132" fmla="+- 0 4889 333"/>
                  <a:gd name="T133" fmla="*/ T132 w 13738"/>
                  <a:gd name="T134" fmla="+- 0 2842 2645"/>
                  <a:gd name="T135" fmla="*/ 2842 h 2094"/>
                  <a:gd name="T136" fmla="+- 0 4544 333"/>
                  <a:gd name="T137" fmla="*/ T136 w 13738"/>
                  <a:gd name="T138" fmla="+- 0 2789 2645"/>
                  <a:gd name="T139" fmla="*/ 2789 h 2094"/>
                  <a:gd name="T140" fmla="+- 0 4212 333"/>
                  <a:gd name="T141" fmla="*/ T140 w 13738"/>
                  <a:gd name="T142" fmla="+- 0 2743 2645"/>
                  <a:gd name="T143" fmla="*/ 2743 h 2094"/>
                  <a:gd name="T144" fmla="+- 0 3897 333"/>
                  <a:gd name="T145" fmla="*/ T144 w 13738"/>
                  <a:gd name="T146" fmla="+- 0 2708 2645"/>
                  <a:gd name="T147" fmla="*/ 2708 h 2094"/>
                  <a:gd name="T148" fmla="+- 0 3598 333"/>
                  <a:gd name="T149" fmla="*/ T148 w 13738"/>
                  <a:gd name="T150" fmla="+- 0 2680 2645"/>
                  <a:gd name="T151" fmla="*/ 2680 h 2094"/>
                  <a:gd name="T152" fmla="+- 0 3042 333"/>
                  <a:gd name="T153" fmla="*/ T152 w 13738"/>
                  <a:gd name="T154" fmla="+- 0 2648 2645"/>
                  <a:gd name="T155" fmla="*/ 2648 h 2094"/>
                  <a:gd name="T156" fmla="+- 0 2784 333"/>
                  <a:gd name="T157" fmla="*/ T156 w 13738"/>
                  <a:gd name="T158" fmla="+- 0 2645 2645"/>
                  <a:gd name="T159" fmla="*/ 2645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Lst>
                <a:rect l="0" t="0" r="r" b="b"/>
                <a:pathLst>
                  <a:path w="13738" h="2094">
                    <a:moveTo>
                      <a:pt x="2451" y="0"/>
                    </a:moveTo>
                    <a:lnTo>
                      <a:pt x="2209" y="0"/>
                    </a:lnTo>
                    <a:lnTo>
                      <a:pt x="1982" y="7"/>
                    </a:lnTo>
                    <a:lnTo>
                      <a:pt x="1767" y="17"/>
                    </a:lnTo>
                    <a:lnTo>
                      <a:pt x="1378" y="52"/>
                    </a:lnTo>
                    <a:lnTo>
                      <a:pt x="1200" y="77"/>
                    </a:lnTo>
                    <a:lnTo>
                      <a:pt x="1040" y="102"/>
                    </a:lnTo>
                    <a:lnTo>
                      <a:pt x="889" y="130"/>
                    </a:lnTo>
                    <a:lnTo>
                      <a:pt x="755" y="161"/>
                    </a:lnTo>
                    <a:lnTo>
                      <a:pt x="627" y="190"/>
                    </a:lnTo>
                    <a:lnTo>
                      <a:pt x="517" y="221"/>
                    </a:lnTo>
                    <a:lnTo>
                      <a:pt x="326" y="281"/>
                    </a:lnTo>
                    <a:lnTo>
                      <a:pt x="248" y="309"/>
                    </a:lnTo>
                    <a:lnTo>
                      <a:pt x="81" y="379"/>
                    </a:lnTo>
                    <a:lnTo>
                      <a:pt x="0" y="421"/>
                    </a:lnTo>
                    <a:lnTo>
                      <a:pt x="0" y="2094"/>
                    </a:lnTo>
                    <a:lnTo>
                      <a:pt x="13731" y="2094"/>
                    </a:lnTo>
                    <a:lnTo>
                      <a:pt x="13738" y="2084"/>
                    </a:lnTo>
                    <a:lnTo>
                      <a:pt x="13738" y="1339"/>
                    </a:lnTo>
                    <a:lnTo>
                      <a:pt x="11311" y="1339"/>
                    </a:lnTo>
                    <a:lnTo>
                      <a:pt x="11093" y="1335"/>
                    </a:lnTo>
                    <a:lnTo>
                      <a:pt x="10865" y="1328"/>
                    </a:lnTo>
                    <a:lnTo>
                      <a:pt x="10630" y="1317"/>
                    </a:lnTo>
                    <a:lnTo>
                      <a:pt x="10386" y="1300"/>
                    </a:lnTo>
                    <a:lnTo>
                      <a:pt x="9859" y="1247"/>
                    </a:lnTo>
                    <a:lnTo>
                      <a:pt x="9293" y="1173"/>
                    </a:lnTo>
                    <a:lnTo>
                      <a:pt x="8991" y="1128"/>
                    </a:lnTo>
                    <a:lnTo>
                      <a:pt x="8676" y="1075"/>
                    </a:lnTo>
                    <a:lnTo>
                      <a:pt x="8351" y="1015"/>
                    </a:lnTo>
                    <a:lnTo>
                      <a:pt x="7657" y="878"/>
                    </a:lnTo>
                    <a:lnTo>
                      <a:pt x="6514" y="622"/>
                    </a:lnTo>
                    <a:lnTo>
                      <a:pt x="5692" y="421"/>
                    </a:lnTo>
                    <a:lnTo>
                      <a:pt x="4918" y="260"/>
                    </a:lnTo>
                    <a:lnTo>
                      <a:pt x="4556" y="197"/>
                    </a:lnTo>
                    <a:lnTo>
                      <a:pt x="4211" y="144"/>
                    </a:lnTo>
                    <a:lnTo>
                      <a:pt x="3879" y="98"/>
                    </a:lnTo>
                    <a:lnTo>
                      <a:pt x="3564" y="63"/>
                    </a:lnTo>
                    <a:lnTo>
                      <a:pt x="3265" y="35"/>
                    </a:lnTo>
                    <a:lnTo>
                      <a:pt x="2709" y="3"/>
                    </a:lnTo>
                    <a:lnTo>
                      <a:pt x="245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3"/>
              <p:cNvSpPr>
                <a:spLocks/>
              </p:cNvSpPr>
              <p:nvPr/>
            </p:nvSpPr>
            <p:spPr bwMode="auto">
              <a:xfrm>
                <a:off x="333" y="2645"/>
                <a:ext cx="13738" cy="2094"/>
              </a:xfrm>
              <a:custGeom>
                <a:avLst/>
                <a:gdLst>
                  <a:gd name="T0" fmla="+- 0 14071 333"/>
                  <a:gd name="T1" fmla="*/ T0 w 13738"/>
                  <a:gd name="T2" fmla="+- 0 3541 2645"/>
                  <a:gd name="T3" fmla="*/ 3541 h 2094"/>
                  <a:gd name="T4" fmla="+- 0 13937 333"/>
                  <a:gd name="T5" fmla="*/ T4 w 13738"/>
                  <a:gd name="T6" fmla="+- 0 3597 2645"/>
                  <a:gd name="T7" fmla="*/ 3597 h 2094"/>
                  <a:gd name="T8" fmla="+- 0 13809 333"/>
                  <a:gd name="T9" fmla="*/ T8 w 13738"/>
                  <a:gd name="T10" fmla="+- 0 3646 2645"/>
                  <a:gd name="T11" fmla="*/ 3646 h 2094"/>
                  <a:gd name="T12" fmla="+- 0 13675 333"/>
                  <a:gd name="T13" fmla="*/ T12 w 13738"/>
                  <a:gd name="T14" fmla="+- 0 3692 2645"/>
                  <a:gd name="T15" fmla="*/ 3692 h 2094"/>
                  <a:gd name="T16" fmla="+- 0 13397 333"/>
                  <a:gd name="T17" fmla="*/ T16 w 13738"/>
                  <a:gd name="T18" fmla="+- 0 3776 2645"/>
                  <a:gd name="T19" fmla="*/ 3776 h 2094"/>
                  <a:gd name="T20" fmla="+- 0 13250 333"/>
                  <a:gd name="T21" fmla="*/ T20 w 13738"/>
                  <a:gd name="T22" fmla="+- 0 3815 2645"/>
                  <a:gd name="T23" fmla="*/ 3815 h 2094"/>
                  <a:gd name="T24" fmla="+- 0 12941 333"/>
                  <a:gd name="T25" fmla="*/ T24 w 13738"/>
                  <a:gd name="T26" fmla="+- 0 3878 2645"/>
                  <a:gd name="T27" fmla="*/ 3878 h 2094"/>
                  <a:gd name="T28" fmla="+- 0 12777 333"/>
                  <a:gd name="T29" fmla="*/ T28 w 13738"/>
                  <a:gd name="T30" fmla="+- 0 3906 2645"/>
                  <a:gd name="T31" fmla="*/ 3906 h 2094"/>
                  <a:gd name="T32" fmla="+- 0 12428 333"/>
                  <a:gd name="T33" fmla="*/ T32 w 13738"/>
                  <a:gd name="T34" fmla="+- 0 3948 2645"/>
                  <a:gd name="T35" fmla="*/ 3948 h 2094"/>
                  <a:gd name="T36" fmla="+- 0 12053 333"/>
                  <a:gd name="T37" fmla="*/ T36 w 13738"/>
                  <a:gd name="T38" fmla="+- 0 3977 2645"/>
                  <a:gd name="T39" fmla="*/ 3977 h 2094"/>
                  <a:gd name="T40" fmla="+- 0 11852 333"/>
                  <a:gd name="T41" fmla="*/ T40 w 13738"/>
                  <a:gd name="T42" fmla="+- 0 3984 2645"/>
                  <a:gd name="T43" fmla="*/ 3984 h 2094"/>
                  <a:gd name="T44" fmla="+- 0 14071 333"/>
                  <a:gd name="T45" fmla="*/ T44 w 13738"/>
                  <a:gd name="T46" fmla="+- 0 3984 2645"/>
                  <a:gd name="T47" fmla="*/ 3984 h 2094"/>
                  <a:gd name="T48" fmla="+- 0 14071 333"/>
                  <a:gd name="T49" fmla="*/ T48 w 13738"/>
                  <a:gd name="T50" fmla="+- 0 3541 2645"/>
                  <a:gd name="T51" fmla="*/ 3541 h 209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3738" h="2094">
                    <a:moveTo>
                      <a:pt x="13738" y="896"/>
                    </a:moveTo>
                    <a:lnTo>
                      <a:pt x="13604" y="952"/>
                    </a:lnTo>
                    <a:lnTo>
                      <a:pt x="13476" y="1001"/>
                    </a:lnTo>
                    <a:lnTo>
                      <a:pt x="13342" y="1047"/>
                    </a:lnTo>
                    <a:lnTo>
                      <a:pt x="13064" y="1131"/>
                    </a:lnTo>
                    <a:lnTo>
                      <a:pt x="12917" y="1170"/>
                    </a:lnTo>
                    <a:lnTo>
                      <a:pt x="12608" y="1233"/>
                    </a:lnTo>
                    <a:lnTo>
                      <a:pt x="12444" y="1261"/>
                    </a:lnTo>
                    <a:lnTo>
                      <a:pt x="12095" y="1303"/>
                    </a:lnTo>
                    <a:lnTo>
                      <a:pt x="11720" y="1332"/>
                    </a:lnTo>
                    <a:lnTo>
                      <a:pt x="11519" y="1339"/>
                    </a:lnTo>
                    <a:lnTo>
                      <a:pt x="13738" y="1339"/>
                    </a:lnTo>
                    <a:lnTo>
                      <a:pt x="13738" y="89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17" name="Rectangle 16"/>
          <p:cNvSpPr/>
          <p:nvPr/>
        </p:nvSpPr>
        <p:spPr>
          <a:xfrm>
            <a:off x="609601" y="421614"/>
            <a:ext cx="7848600" cy="1323439"/>
          </a:xfrm>
          <a:prstGeom prst="rect">
            <a:avLst/>
          </a:prstGeom>
        </p:spPr>
        <p:txBody>
          <a:bodyPr wrap="square">
            <a:spAutoFit/>
          </a:bodyPr>
          <a:lstStyle/>
          <a:p>
            <a:pPr algn="ctr"/>
            <a:r>
              <a:rPr lang="en-US" sz="4000" b="1" dirty="0" smtClean="0">
                <a:solidFill>
                  <a:schemeClr val="bg1"/>
                </a:solidFill>
                <a:latin typeface="Candara" pitchFamily="34" charset="0"/>
              </a:rPr>
              <a:t>How HOA Financing Helps</a:t>
            </a:r>
          </a:p>
          <a:p>
            <a:pPr algn="ctr"/>
            <a:r>
              <a:rPr lang="en-US" sz="4000" b="1" dirty="0" smtClean="0">
                <a:solidFill>
                  <a:schemeClr val="bg1"/>
                </a:solidFill>
                <a:latin typeface="Candara" pitchFamily="34" charset="0"/>
              </a:rPr>
              <a:t>Home Buyers</a:t>
            </a:r>
            <a:endParaRPr lang="en-US" sz="4000" dirty="0">
              <a:solidFill>
                <a:schemeClr val="bg1"/>
              </a:solidFill>
            </a:endParaRPr>
          </a:p>
        </p:txBody>
      </p:sp>
      <p:grpSp>
        <p:nvGrpSpPr>
          <p:cNvPr id="47" name="Group 46"/>
          <p:cNvGrpSpPr/>
          <p:nvPr/>
        </p:nvGrpSpPr>
        <p:grpSpPr>
          <a:xfrm>
            <a:off x="643720" y="2294265"/>
            <a:ext cx="7858267" cy="4486965"/>
            <a:chOff x="64392" y="1554163"/>
            <a:chExt cx="8747821" cy="5154763"/>
          </a:xfrm>
        </p:grpSpPr>
        <p:sp>
          <p:nvSpPr>
            <p:cNvPr id="48" name="Rectangle 47"/>
            <p:cNvSpPr/>
            <p:nvPr/>
          </p:nvSpPr>
          <p:spPr>
            <a:xfrm>
              <a:off x="293688" y="6180138"/>
              <a:ext cx="7056437" cy="487363"/>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CA">
                <a:solidFill>
                  <a:prstClr val="white"/>
                </a:solidFill>
              </a:endParaRPr>
            </a:p>
          </p:txBody>
        </p:sp>
        <p:sp>
          <p:nvSpPr>
            <p:cNvPr id="49" name="Rectangle 48"/>
            <p:cNvSpPr/>
            <p:nvPr/>
          </p:nvSpPr>
          <p:spPr>
            <a:xfrm>
              <a:off x="3783013" y="2220913"/>
              <a:ext cx="1492250" cy="367982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50" name="Rectangle 49"/>
            <p:cNvSpPr/>
            <p:nvPr/>
          </p:nvSpPr>
          <p:spPr>
            <a:xfrm>
              <a:off x="1965325" y="2198688"/>
              <a:ext cx="1492250" cy="370363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51" name="Rectangle 50"/>
            <p:cNvSpPr/>
            <p:nvPr/>
          </p:nvSpPr>
          <p:spPr>
            <a:xfrm>
              <a:off x="5753100" y="2189163"/>
              <a:ext cx="1493838" cy="36925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52" name="TextBox 51"/>
            <p:cNvSpPr txBox="1">
              <a:spLocks noChangeArrowheads="1"/>
            </p:cNvSpPr>
            <p:nvPr/>
          </p:nvSpPr>
          <p:spPr bwMode="auto">
            <a:xfrm>
              <a:off x="184149" y="5821364"/>
              <a:ext cx="1784350" cy="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CA" sz="1400" b="1" dirty="0">
                  <a:solidFill>
                    <a:prstClr val="black"/>
                  </a:solidFill>
                  <a:latin typeface="Calibri" pitchFamily="34" charset="0"/>
                </a:rPr>
                <a:t>Minimum Household Income to Purchase</a:t>
              </a:r>
            </a:p>
          </p:txBody>
        </p:sp>
        <p:sp>
          <p:nvSpPr>
            <p:cNvPr id="53" name="TextBox 52"/>
            <p:cNvSpPr txBox="1">
              <a:spLocks noChangeArrowheads="1"/>
            </p:cNvSpPr>
            <p:nvPr/>
          </p:nvSpPr>
          <p:spPr bwMode="auto">
            <a:xfrm>
              <a:off x="1941514" y="6149976"/>
              <a:ext cx="1393825" cy="5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r>
                <a:rPr lang="en-CA" sz="2400" b="1" dirty="0">
                  <a:solidFill>
                    <a:prstClr val="black"/>
                  </a:solidFill>
                  <a:latin typeface="Calibri" pitchFamily="34" charset="0"/>
                </a:rPr>
                <a:t>$60,200</a:t>
              </a:r>
            </a:p>
          </p:txBody>
        </p:sp>
        <p:sp>
          <p:nvSpPr>
            <p:cNvPr id="54" name="TextBox 53"/>
            <p:cNvSpPr txBox="1">
              <a:spLocks noChangeArrowheads="1"/>
            </p:cNvSpPr>
            <p:nvPr/>
          </p:nvSpPr>
          <p:spPr bwMode="auto">
            <a:xfrm>
              <a:off x="5780881" y="6178551"/>
              <a:ext cx="1397000" cy="5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r>
                <a:rPr lang="en-CA" sz="2400" b="1" dirty="0">
                  <a:solidFill>
                    <a:prstClr val="black"/>
                  </a:solidFill>
                  <a:latin typeface="Calibri" pitchFamily="34" charset="0"/>
                </a:rPr>
                <a:t>$47,100</a:t>
              </a:r>
            </a:p>
          </p:txBody>
        </p:sp>
        <p:sp>
          <p:nvSpPr>
            <p:cNvPr id="55" name="TextBox 54"/>
            <p:cNvSpPr txBox="1"/>
            <p:nvPr/>
          </p:nvSpPr>
          <p:spPr>
            <a:xfrm>
              <a:off x="1965325" y="2214563"/>
              <a:ext cx="1492250" cy="523875"/>
            </a:xfrm>
            <a:prstGeom prst="rect">
              <a:avLst/>
            </a:prstGeom>
            <a:solidFill>
              <a:schemeClr val="accent3">
                <a:lumMod val="75000"/>
                <a:alpha val="70000"/>
              </a:schemeClr>
            </a:solidFill>
          </p:spPr>
          <p:txBody>
            <a:bodyPr>
              <a:spAutoFit/>
            </a:bodyPr>
            <a:lstStyle/>
            <a:p>
              <a:pPr algn="ctr">
                <a:defRPr/>
              </a:pPr>
              <a:r>
                <a:rPr lang="en-CA" sz="1400" b="1" dirty="0">
                  <a:solidFill>
                    <a:prstClr val="black"/>
                  </a:solidFill>
                </a:rPr>
                <a:t>$10,000</a:t>
              </a:r>
            </a:p>
            <a:p>
              <a:pPr algn="ctr">
                <a:defRPr/>
              </a:pPr>
              <a:r>
                <a:rPr lang="en-CA" sz="1400" b="1" dirty="0">
                  <a:solidFill>
                    <a:prstClr val="black"/>
                  </a:solidFill>
                </a:rPr>
                <a:t>5% Down</a:t>
              </a:r>
            </a:p>
          </p:txBody>
        </p:sp>
        <p:sp>
          <p:nvSpPr>
            <p:cNvPr id="56" name="TextBox 55"/>
            <p:cNvSpPr txBox="1"/>
            <p:nvPr/>
          </p:nvSpPr>
          <p:spPr>
            <a:xfrm>
              <a:off x="5761038" y="2176463"/>
              <a:ext cx="1493837" cy="523875"/>
            </a:xfrm>
            <a:prstGeom prst="rect">
              <a:avLst/>
            </a:prstGeom>
            <a:solidFill>
              <a:schemeClr val="accent3">
                <a:lumMod val="75000"/>
                <a:alpha val="70000"/>
              </a:schemeClr>
            </a:solidFill>
          </p:spPr>
          <p:txBody>
            <a:bodyPr>
              <a:spAutoFit/>
            </a:bodyPr>
            <a:lstStyle/>
            <a:p>
              <a:pPr algn="ctr">
                <a:defRPr/>
              </a:pPr>
              <a:r>
                <a:rPr lang="en-CA" sz="1400" b="1" dirty="0">
                  <a:solidFill>
                    <a:prstClr val="black"/>
                  </a:solidFill>
                </a:rPr>
                <a:t>$10,000</a:t>
              </a:r>
            </a:p>
            <a:p>
              <a:pPr algn="ctr">
                <a:defRPr/>
              </a:pPr>
              <a:r>
                <a:rPr lang="en-CA" sz="1400" b="1" dirty="0">
                  <a:solidFill>
                    <a:prstClr val="black"/>
                  </a:solidFill>
                </a:rPr>
                <a:t>5% Down</a:t>
              </a:r>
            </a:p>
          </p:txBody>
        </p:sp>
        <p:sp>
          <p:nvSpPr>
            <p:cNvPr id="57" name="TextBox 56"/>
            <p:cNvSpPr txBox="1">
              <a:spLocks noChangeArrowheads="1"/>
            </p:cNvSpPr>
            <p:nvPr/>
          </p:nvSpPr>
          <p:spPr bwMode="auto">
            <a:xfrm>
              <a:off x="2028031" y="3199454"/>
              <a:ext cx="1366837" cy="91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CA" sz="1400" b="1" dirty="0">
                  <a:solidFill>
                    <a:prstClr val="black"/>
                  </a:solidFill>
                  <a:latin typeface="Calibri" pitchFamily="34" charset="0"/>
                </a:rPr>
                <a:t>Conventional Mortgage </a:t>
              </a:r>
              <a:r>
                <a:rPr lang="en-CA" b="1" dirty="0">
                  <a:solidFill>
                    <a:prstClr val="black"/>
                  </a:solidFill>
                  <a:latin typeface="Calibri" pitchFamily="34" charset="0"/>
                </a:rPr>
                <a:t>$190,000</a:t>
              </a:r>
            </a:p>
          </p:txBody>
        </p:sp>
        <p:sp>
          <p:nvSpPr>
            <p:cNvPr id="58" name="TextBox 57"/>
            <p:cNvSpPr txBox="1">
              <a:spLocks noChangeArrowheads="1"/>
            </p:cNvSpPr>
            <p:nvPr/>
          </p:nvSpPr>
          <p:spPr bwMode="auto">
            <a:xfrm>
              <a:off x="5751513" y="3524259"/>
              <a:ext cx="1531938" cy="848600"/>
            </a:xfrm>
            <a:prstGeom prst="rect">
              <a:avLst/>
            </a:prstGeom>
            <a:solidFill>
              <a:srgbClr val="FF0000">
                <a:alpha val="70195"/>
              </a:srgbClr>
            </a:solidFill>
            <a:ln w="9525">
              <a:solidFill>
                <a:schemeClr val="tx1"/>
              </a:solidFill>
              <a:prstDash val="sysDot"/>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CA" sz="1400" b="1" dirty="0" smtClean="0">
                  <a:solidFill>
                    <a:prstClr val="black"/>
                  </a:solidFill>
                  <a:latin typeface="Calibri" pitchFamily="34" charset="0"/>
                </a:rPr>
                <a:t>Extra HOA Assistance</a:t>
              </a:r>
              <a:br>
                <a:rPr lang="en-CA" sz="1400" b="1" dirty="0" smtClean="0">
                  <a:solidFill>
                    <a:prstClr val="black"/>
                  </a:solidFill>
                  <a:latin typeface="Calibri" pitchFamily="34" charset="0"/>
                </a:rPr>
              </a:br>
              <a:r>
                <a:rPr lang="en-CA" sz="1400" b="1" dirty="0" smtClean="0">
                  <a:solidFill>
                    <a:prstClr val="black"/>
                  </a:solidFill>
                  <a:latin typeface="Calibri" pitchFamily="34" charset="0"/>
                </a:rPr>
                <a:t>$20,000</a:t>
              </a:r>
              <a:endParaRPr lang="en-CA" sz="1400" b="1" dirty="0">
                <a:solidFill>
                  <a:prstClr val="black"/>
                </a:solidFill>
                <a:latin typeface="Calibri" pitchFamily="34" charset="0"/>
              </a:endParaRPr>
            </a:p>
          </p:txBody>
        </p:sp>
        <p:sp>
          <p:nvSpPr>
            <p:cNvPr id="59" name="TextBox 58"/>
            <p:cNvSpPr txBox="1">
              <a:spLocks noChangeArrowheads="1"/>
            </p:cNvSpPr>
            <p:nvPr/>
          </p:nvSpPr>
          <p:spPr bwMode="auto">
            <a:xfrm>
              <a:off x="5638800" y="4465638"/>
              <a:ext cx="16287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CA" sz="1400" b="1">
                  <a:solidFill>
                    <a:prstClr val="black"/>
                  </a:solidFill>
                  <a:latin typeface="Calibri" pitchFamily="34" charset="0"/>
                </a:rPr>
                <a:t>Conventional Mortgage </a:t>
              </a:r>
              <a:r>
                <a:rPr lang="en-CA" b="1">
                  <a:solidFill>
                    <a:prstClr val="black"/>
                  </a:solidFill>
                  <a:latin typeface="Calibri" pitchFamily="34" charset="0"/>
                </a:rPr>
                <a:t>$130,000</a:t>
              </a:r>
            </a:p>
          </p:txBody>
        </p:sp>
        <p:sp>
          <p:nvSpPr>
            <p:cNvPr id="60" name="TextBox 59"/>
            <p:cNvSpPr txBox="1">
              <a:spLocks noChangeArrowheads="1"/>
            </p:cNvSpPr>
            <p:nvPr/>
          </p:nvSpPr>
          <p:spPr bwMode="auto">
            <a:xfrm>
              <a:off x="5751513" y="2693988"/>
              <a:ext cx="1517650" cy="848600"/>
            </a:xfrm>
            <a:prstGeom prst="rect">
              <a:avLst/>
            </a:prstGeom>
            <a:solidFill>
              <a:srgbClr val="FFFF99">
                <a:alpha val="70195"/>
              </a:srgbClr>
            </a:solidFill>
            <a:ln w="9525">
              <a:solidFill>
                <a:schemeClr val="tx1"/>
              </a:solidFill>
              <a:prstDash val="sysDot"/>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CA" sz="1400" b="1" dirty="0">
                  <a:solidFill>
                    <a:prstClr val="black"/>
                  </a:solidFill>
                  <a:latin typeface="Calibri" pitchFamily="34" charset="0"/>
                </a:rPr>
                <a:t>HOA Standard </a:t>
              </a:r>
              <a:r>
                <a:rPr lang="en-CA" sz="1400" b="1" dirty="0" smtClean="0">
                  <a:solidFill>
                    <a:prstClr val="black"/>
                  </a:solidFill>
                  <a:latin typeface="Calibri" pitchFamily="34" charset="0"/>
                </a:rPr>
                <a:t>2</a:t>
              </a:r>
              <a:r>
                <a:rPr lang="en-CA" sz="1400" b="1" baseline="30000" dirty="0" smtClean="0">
                  <a:solidFill>
                    <a:prstClr val="black"/>
                  </a:solidFill>
                  <a:latin typeface="Calibri" pitchFamily="34" charset="0"/>
                </a:rPr>
                <a:t>nd</a:t>
              </a:r>
              <a:r>
                <a:rPr lang="en-CA" sz="1400" b="1" dirty="0" smtClean="0">
                  <a:solidFill>
                    <a:prstClr val="black"/>
                  </a:solidFill>
                  <a:latin typeface="Calibri" pitchFamily="34" charset="0"/>
                </a:rPr>
                <a:t> Mtge.</a:t>
              </a:r>
              <a:r>
                <a:rPr lang="en-CA" sz="1400" b="1" dirty="0">
                  <a:solidFill>
                    <a:prstClr val="black"/>
                  </a:solidFill>
                  <a:latin typeface="Calibri" pitchFamily="34" charset="0"/>
                </a:rPr>
                <a:t/>
              </a:r>
              <a:br>
                <a:rPr lang="en-CA" sz="1400" b="1" dirty="0">
                  <a:solidFill>
                    <a:prstClr val="black"/>
                  </a:solidFill>
                  <a:latin typeface="Calibri" pitchFamily="34" charset="0"/>
                </a:rPr>
              </a:br>
              <a:r>
                <a:rPr lang="en-CA" sz="1400" b="1" dirty="0" smtClean="0">
                  <a:solidFill>
                    <a:prstClr val="black"/>
                  </a:solidFill>
                  <a:latin typeface="Calibri" pitchFamily="34" charset="0"/>
                </a:rPr>
                <a:t>$30,000</a:t>
              </a:r>
              <a:endParaRPr lang="en-CA" sz="1400" b="1" dirty="0">
                <a:solidFill>
                  <a:prstClr val="black"/>
                </a:solidFill>
                <a:latin typeface="Calibri" pitchFamily="34" charset="0"/>
              </a:endParaRPr>
            </a:p>
          </p:txBody>
        </p:sp>
        <p:sp>
          <p:nvSpPr>
            <p:cNvPr id="61" name="TextBox 40"/>
            <p:cNvSpPr txBox="1">
              <a:spLocks noChangeArrowheads="1"/>
            </p:cNvSpPr>
            <p:nvPr/>
          </p:nvSpPr>
          <p:spPr bwMode="auto">
            <a:xfrm>
              <a:off x="1877220" y="1554163"/>
              <a:ext cx="1758950" cy="318225"/>
            </a:xfrm>
            <a:prstGeom prst="rect">
              <a:avLst/>
            </a:prstGeom>
            <a:solidFill>
              <a:schemeClr val="accent1">
                <a:lumMod val="20000"/>
                <a:lumOff val="80000"/>
                <a:alpha val="70000"/>
              </a:schemeClr>
            </a:solidFill>
            <a:ln w="9525">
              <a:solidFill>
                <a:schemeClr val="tx1"/>
              </a:solidFill>
              <a:miter lim="800000"/>
              <a:headEnd/>
              <a:tailEnd/>
            </a:ln>
          </p:spPr>
          <p:txBody>
            <a:bodyPr>
              <a:spAutoFit/>
            </a:bodyPr>
            <a:lstStyle/>
            <a:p>
              <a:pPr algn="ctr" fontAlgn="base">
                <a:spcBef>
                  <a:spcPct val="0"/>
                </a:spcBef>
                <a:spcAft>
                  <a:spcPct val="0"/>
                </a:spcAft>
                <a:defRPr/>
              </a:pPr>
              <a:r>
                <a:rPr lang="en-US" sz="1200" b="1" dirty="0" smtClean="0">
                  <a:solidFill>
                    <a:prstClr val="black"/>
                  </a:solidFill>
                  <a:latin typeface="Arial" charset="0"/>
                </a:rPr>
                <a:t>Market  Purchase</a:t>
              </a:r>
              <a:endParaRPr lang="en-US" sz="1200" b="1" dirty="0">
                <a:solidFill>
                  <a:prstClr val="black"/>
                </a:solidFill>
                <a:latin typeface="Arial" charset="0"/>
              </a:endParaRPr>
            </a:p>
          </p:txBody>
        </p:sp>
        <p:sp>
          <p:nvSpPr>
            <p:cNvPr id="62" name="TextBox 41"/>
            <p:cNvSpPr txBox="1">
              <a:spLocks noChangeArrowheads="1"/>
            </p:cNvSpPr>
            <p:nvPr/>
          </p:nvSpPr>
          <p:spPr bwMode="auto">
            <a:xfrm>
              <a:off x="5557044" y="1558926"/>
              <a:ext cx="2027237" cy="530375"/>
            </a:xfrm>
            <a:prstGeom prst="rect">
              <a:avLst/>
            </a:prstGeom>
            <a:solidFill>
              <a:schemeClr val="accent1">
                <a:lumMod val="20000"/>
                <a:lumOff val="80000"/>
                <a:alpha val="70000"/>
              </a:schemeClr>
            </a:solidFill>
            <a:ln w="9525">
              <a:solidFill>
                <a:schemeClr val="tx1"/>
              </a:solidFill>
              <a:miter lim="800000"/>
              <a:headEnd/>
              <a:tailEnd/>
            </a:ln>
          </p:spPr>
          <p:txBody>
            <a:bodyPr>
              <a:spAutoFit/>
            </a:bodyPr>
            <a:lstStyle/>
            <a:p>
              <a:pPr algn="ctr" fontAlgn="base">
                <a:spcBef>
                  <a:spcPct val="0"/>
                </a:spcBef>
                <a:spcAft>
                  <a:spcPct val="0"/>
                </a:spcAft>
                <a:defRPr/>
              </a:pPr>
              <a:r>
                <a:rPr lang="en-US" sz="1200" b="1" dirty="0">
                  <a:solidFill>
                    <a:prstClr val="black"/>
                  </a:solidFill>
                  <a:latin typeface="Arial" charset="0"/>
                </a:rPr>
                <a:t>Partnership </a:t>
              </a:r>
            </a:p>
            <a:p>
              <a:pPr algn="ctr" fontAlgn="base">
                <a:spcBef>
                  <a:spcPct val="0"/>
                </a:spcBef>
                <a:spcAft>
                  <a:spcPct val="0"/>
                </a:spcAft>
                <a:defRPr/>
              </a:pPr>
              <a:r>
                <a:rPr lang="en-US" sz="1200" b="1" dirty="0">
                  <a:solidFill>
                    <a:prstClr val="black"/>
                  </a:solidFill>
                  <a:latin typeface="Arial" charset="0"/>
                </a:rPr>
                <a:t>HOA </a:t>
              </a:r>
              <a:r>
                <a:rPr lang="en-US" sz="1200" b="1" dirty="0" smtClean="0">
                  <a:solidFill>
                    <a:prstClr val="black"/>
                  </a:solidFill>
                  <a:latin typeface="Arial" charset="0"/>
                </a:rPr>
                <a:t>Purchase  </a:t>
              </a:r>
              <a:endParaRPr lang="en-US" sz="1200" b="1" dirty="0">
                <a:solidFill>
                  <a:prstClr val="black"/>
                </a:solidFill>
                <a:latin typeface="Arial" charset="0"/>
              </a:endParaRPr>
            </a:p>
          </p:txBody>
        </p:sp>
        <p:cxnSp>
          <p:nvCxnSpPr>
            <p:cNvPr id="63" name="Straight Arrow Connector 62"/>
            <p:cNvCxnSpPr/>
            <p:nvPr/>
          </p:nvCxnSpPr>
          <p:spPr>
            <a:xfrm>
              <a:off x="7286625" y="2749551"/>
              <a:ext cx="646113" cy="4349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7283450" y="4000501"/>
              <a:ext cx="547688" cy="2365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36"/>
            <p:cNvSpPr txBox="1">
              <a:spLocks noChangeArrowheads="1"/>
            </p:cNvSpPr>
            <p:nvPr/>
          </p:nvSpPr>
          <p:spPr bwMode="auto">
            <a:xfrm>
              <a:off x="64392" y="3064601"/>
              <a:ext cx="1812828" cy="1060750"/>
            </a:xfrm>
            <a:prstGeom prst="rect">
              <a:avLst/>
            </a:prstGeom>
            <a:solidFill>
              <a:schemeClr val="accent1">
                <a:lumMod val="20000"/>
                <a:lumOff val="80000"/>
                <a:alpha val="70000"/>
              </a:schemeClr>
            </a:solidFill>
            <a:ln w="9525">
              <a:solidFill>
                <a:schemeClr val="tx1"/>
              </a:solidFill>
              <a:miter lim="800000"/>
              <a:headEnd/>
              <a:tailEnd/>
            </a:ln>
          </p:spPr>
          <p:txBody>
            <a:bodyPr wrap="square">
              <a:spAutoFit/>
            </a:bodyPr>
            <a:lstStyle/>
            <a:p>
              <a:pPr algn="ctr" fontAlgn="base">
                <a:spcBef>
                  <a:spcPct val="0"/>
                </a:spcBef>
                <a:spcAft>
                  <a:spcPct val="0"/>
                </a:spcAft>
                <a:defRPr/>
              </a:pPr>
              <a:r>
                <a:rPr lang="en-CA" b="1" dirty="0">
                  <a:solidFill>
                    <a:prstClr val="black"/>
                  </a:solidFill>
                </a:rPr>
                <a:t>Example House Price:  $200,000</a:t>
              </a:r>
            </a:p>
          </p:txBody>
        </p:sp>
        <p:sp>
          <p:nvSpPr>
            <p:cNvPr id="67" name="TextBox 40"/>
            <p:cNvSpPr txBox="1">
              <a:spLocks noChangeArrowheads="1"/>
            </p:cNvSpPr>
            <p:nvPr/>
          </p:nvSpPr>
          <p:spPr bwMode="auto">
            <a:xfrm>
              <a:off x="3763169" y="1574801"/>
              <a:ext cx="1673225" cy="530375"/>
            </a:xfrm>
            <a:prstGeom prst="rect">
              <a:avLst/>
            </a:prstGeom>
            <a:solidFill>
              <a:schemeClr val="accent1">
                <a:lumMod val="20000"/>
                <a:lumOff val="80000"/>
                <a:alpha val="60000"/>
              </a:schemeClr>
            </a:solidFill>
            <a:ln w="9525">
              <a:solidFill>
                <a:schemeClr val="tx1"/>
              </a:solidFill>
              <a:miter lim="800000"/>
              <a:headEnd/>
              <a:tailEnd/>
            </a:ln>
          </p:spPr>
          <p:txBody>
            <a:bodyPr>
              <a:spAutoFit/>
            </a:bodyPr>
            <a:lstStyle/>
            <a:p>
              <a:pPr algn="ctr" fontAlgn="base">
                <a:spcBef>
                  <a:spcPct val="0"/>
                </a:spcBef>
                <a:spcAft>
                  <a:spcPct val="0"/>
                </a:spcAft>
                <a:defRPr/>
              </a:pPr>
              <a:r>
                <a:rPr lang="en-US" sz="1200" b="1" dirty="0">
                  <a:solidFill>
                    <a:prstClr val="black"/>
                  </a:solidFill>
                  <a:latin typeface="Arial" charset="0"/>
                </a:rPr>
                <a:t>Standard HOA </a:t>
              </a:r>
              <a:r>
                <a:rPr lang="en-US" sz="1200" b="1" dirty="0" smtClean="0">
                  <a:solidFill>
                    <a:prstClr val="black"/>
                  </a:solidFill>
                  <a:latin typeface="Arial" charset="0"/>
                </a:rPr>
                <a:t>Purchase</a:t>
              </a:r>
              <a:endParaRPr lang="en-US" sz="1200" b="1" dirty="0">
                <a:solidFill>
                  <a:prstClr val="black"/>
                </a:solidFill>
                <a:latin typeface="Arial" charset="0"/>
              </a:endParaRPr>
            </a:p>
          </p:txBody>
        </p:sp>
        <p:sp>
          <p:nvSpPr>
            <p:cNvPr id="68" name="TextBox 67"/>
            <p:cNvSpPr txBox="1"/>
            <p:nvPr/>
          </p:nvSpPr>
          <p:spPr>
            <a:xfrm>
              <a:off x="3786188" y="2219326"/>
              <a:ext cx="1492250" cy="523875"/>
            </a:xfrm>
            <a:prstGeom prst="rect">
              <a:avLst/>
            </a:prstGeom>
            <a:solidFill>
              <a:schemeClr val="accent3">
                <a:lumMod val="75000"/>
                <a:alpha val="70000"/>
              </a:schemeClr>
            </a:solidFill>
          </p:spPr>
          <p:txBody>
            <a:bodyPr>
              <a:spAutoFit/>
            </a:bodyPr>
            <a:lstStyle/>
            <a:p>
              <a:pPr algn="ctr">
                <a:defRPr/>
              </a:pPr>
              <a:r>
                <a:rPr lang="en-CA" sz="1400" b="1" dirty="0">
                  <a:solidFill>
                    <a:prstClr val="black"/>
                  </a:solidFill>
                </a:rPr>
                <a:t>$10,000</a:t>
              </a:r>
            </a:p>
            <a:p>
              <a:pPr algn="ctr">
                <a:defRPr/>
              </a:pPr>
              <a:r>
                <a:rPr lang="en-CA" sz="1400" b="1" dirty="0">
                  <a:solidFill>
                    <a:prstClr val="black"/>
                  </a:solidFill>
                </a:rPr>
                <a:t>5% Down</a:t>
              </a:r>
            </a:p>
          </p:txBody>
        </p:sp>
        <p:sp>
          <p:nvSpPr>
            <p:cNvPr id="69" name="TextBox 68"/>
            <p:cNvSpPr txBox="1">
              <a:spLocks noChangeArrowheads="1"/>
            </p:cNvSpPr>
            <p:nvPr/>
          </p:nvSpPr>
          <p:spPr bwMode="auto">
            <a:xfrm>
              <a:off x="3763170" y="2746376"/>
              <a:ext cx="1507330" cy="848600"/>
            </a:xfrm>
            <a:prstGeom prst="rect">
              <a:avLst/>
            </a:prstGeom>
            <a:solidFill>
              <a:srgbClr val="FFFF99">
                <a:alpha val="70195"/>
              </a:srgbClr>
            </a:solidFill>
            <a:ln w="9525">
              <a:solidFill>
                <a:schemeClr val="tx1"/>
              </a:solidFill>
              <a:prstDash val="sysDot"/>
              <a:miter lim="800000"/>
              <a:headEnd/>
              <a:tailEnd/>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CA" sz="1400" b="1" dirty="0">
                  <a:solidFill>
                    <a:prstClr val="black"/>
                  </a:solidFill>
                  <a:latin typeface="Calibri" pitchFamily="34" charset="0"/>
                </a:rPr>
                <a:t>HOA Standard </a:t>
              </a:r>
              <a:r>
                <a:rPr lang="en-CA" sz="1400" b="1" dirty="0" smtClean="0">
                  <a:solidFill>
                    <a:prstClr val="black"/>
                  </a:solidFill>
                  <a:latin typeface="Calibri" pitchFamily="34" charset="0"/>
                </a:rPr>
                <a:t>2nd  Mtge. </a:t>
              </a:r>
              <a:r>
                <a:rPr lang="en-CA" sz="1400" b="1" dirty="0">
                  <a:solidFill>
                    <a:prstClr val="black"/>
                  </a:solidFill>
                  <a:latin typeface="Calibri" pitchFamily="34" charset="0"/>
                </a:rPr>
                <a:t/>
              </a:r>
              <a:br>
                <a:rPr lang="en-CA" sz="1400" b="1" dirty="0">
                  <a:solidFill>
                    <a:prstClr val="black"/>
                  </a:solidFill>
                  <a:latin typeface="Calibri" pitchFamily="34" charset="0"/>
                </a:rPr>
              </a:br>
              <a:r>
                <a:rPr lang="en-CA" sz="1400" b="1" dirty="0">
                  <a:solidFill>
                    <a:prstClr val="black"/>
                  </a:solidFill>
                  <a:latin typeface="Calibri" pitchFamily="34" charset="0"/>
                </a:rPr>
                <a:t>$30,000</a:t>
              </a:r>
            </a:p>
          </p:txBody>
        </p:sp>
        <p:sp>
          <p:nvSpPr>
            <p:cNvPr id="70" name="TextBox 69"/>
            <p:cNvSpPr txBox="1">
              <a:spLocks noChangeArrowheads="1"/>
            </p:cNvSpPr>
            <p:nvPr/>
          </p:nvSpPr>
          <p:spPr bwMode="auto">
            <a:xfrm>
              <a:off x="3714750" y="3857626"/>
              <a:ext cx="16287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CA" sz="1400" b="1">
                  <a:solidFill>
                    <a:prstClr val="black"/>
                  </a:solidFill>
                  <a:latin typeface="Calibri" pitchFamily="34" charset="0"/>
                </a:rPr>
                <a:t>Conventional Mortgage </a:t>
              </a:r>
              <a:r>
                <a:rPr lang="en-CA" b="1">
                  <a:solidFill>
                    <a:prstClr val="black"/>
                  </a:solidFill>
                  <a:latin typeface="Calibri" pitchFamily="34" charset="0"/>
                </a:rPr>
                <a:t>$160,000</a:t>
              </a:r>
            </a:p>
          </p:txBody>
        </p:sp>
        <p:sp>
          <p:nvSpPr>
            <p:cNvPr id="71" name="TextBox 70"/>
            <p:cNvSpPr txBox="1">
              <a:spLocks noChangeArrowheads="1"/>
            </p:cNvSpPr>
            <p:nvPr/>
          </p:nvSpPr>
          <p:spPr bwMode="auto">
            <a:xfrm>
              <a:off x="3781425" y="6165851"/>
              <a:ext cx="1381125" cy="5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r>
                <a:rPr lang="en-CA" sz="2400" b="1" dirty="0">
                  <a:solidFill>
                    <a:prstClr val="black"/>
                  </a:solidFill>
                  <a:latin typeface="Calibri" pitchFamily="34" charset="0"/>
                </a:rPr>
                <a:t>$53,700</a:t>
              </a:r>
            </a:p>
          </p:txBody>
        </p:sp>
        <p:sp>
          <p:nvSpPr>
            <p:cNvPr id="72" name="TextBox 43"/>
            <p:cNvSpPr txBox="1">
              <a:spLocks noChangeArrowheads="1"/>
            </p:cNvSpPr>
            <p:nvPr/>
          </p:nvSpPr>
          <p:spPr bwMode="auto">
            <a:xfrm>
              <a:off x="7443788" y="3232151"/>
              <a:ext cx="1368425" cy="760412"/>
            </a:xfrm>
            <a:prstGeom prst="rect">
              <a:avLst/>
            </a:prstGeom>
            <a:solidFill>
              <a:srgbClr val="FFFF00"/>
            </a:solidFill>
            <a:ln w="952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pPr>
              <a:r>
                <a:rPr lang="en-US" sz="1400" b="1">
                  <a:solidFill>
                    <a:prstClr val="black"/>
                  </a:solidFill>
                </a:rPr>
                <a:t>HOA 2</a:t>
              </a:r>
              <a:r>
                <a:rPr lang="en-US" sz="1400" b="1" baseline="30000">
                  <a:solidFill>
                    <a:prstClr val="black"/>
                  </a:solidFill>
                </a:rPr>
                <a:t>nd</a:t>
              </a:r>
              <a:r>
                <a:rPr lang="en-US" sz="1400" b="1">
                  <a:solidFill>
                    <a:prstClr val="black"/>
                  </a:solidFill>
                </a:rPr>
                <a:t> Mortgage</a:t>
              </a:r>
            </a:p>
            <a:p>
              <a:pPr algn="ctr" eaLnBrk="1" fontAlgn="base" hangingPunct="1">
                <a:spcBef>
                  <a:spcPct val="0"/>
                </a:spcBef>
                <a:spcAft>
                  <a:spcPct val="0"/>
                </a:spcAft>
              </a:pPr>
              <a:r>
                <a:rPr lang="en-US" sz="1400" b="1">
                  <a:solidFill>
                    <a:prstClr val="black"/>
                  </a:solidFill>
                </a:rPr>
                <a:t>$60,000</a:t>
              </a:r>
            </a:p>
          </p:txBody>
        </p:sp>
        <p:sp>
          <p:nvSpPr>
            <p:cNvPr id="73" name="Down Arrow 72"/>
            <p:cNvSpPr/>
            <p:nvPr/>
          </p:nvSpPr>
          <p:spPr>
            <a:xfrm>
              <a:off x="2076450" y="5727701"/>
              <a:ext cx="1182688" cy="376237"/>
            </a:xfrm>
            <a:prstGeom prst="downArrow">
              <a:avLst>
                <a:gd name="adj1" fmla="val 64545"/>
                <a:gd name="adj2" fmla="val 5000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4" name="Down Arrow 73"/>
            <p:cNvSpPr/>
            <p:nvPr/>
          </p:nvSpPr>
          <p:spPr>
            <a:xfrm>
              <a:off x="3895725" y="5716588"/>
              <a:ext cx="1182688" cy="377825"/>
            </a:xfrm>
            <a:prstGeom prst="downArrow">
              <a:avLst>
                <a:gd name="adj1" fmla="val 64545"/>
                <a:gd name="adj2" fmla="val 5000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5" name="Down Arrow 74"/>
            <p:cNvSpPr/>
            <p:nvPr/>
          </p:nvSpPr>
          <p:spPr>
            <a:xfrm>
              <a:off x="5897563" y="5695951"/>
              <a:ext cx="1182687" cy="376237"/>
            </a:xfrm>
            <a:prstGeom prst="downArrow">
              <a:avLst>
                <a:gd name="adj1" fmla="val 64545"/>
                <a:gd name="adj2" fmla="val 5000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grpSp>
      <p:pic>
        <p:nvPicPr>
          <p:cNvPr id="7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4379" y="6389103"/>
            <a:ext cx="1638695" cy="307876"/>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Arrow Connector 45"/>
          <p:cNvCxnSpPr>
            <a:stCxn id="55" idx="1"/>
            <a:endCxn id="66" idx="0"/>
          </p:cNvCxnSpPr>
          <p:nvPr/>
        </p:nvCxnSpPr>
        <p:spPr>
          <a:xfrm flipH="1">
            <a:off x="1457962" y="3097114"/>
            <a:ext cx="893388" cy="5119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287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476</Words>
  <Application>Microsoft Office PowerPoint</Application>
  <PresentationFormat>On-screen Show (4:3)</PresentationFormat>
  <Paragraphs>129</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Gregory  Banfield</dc:creator>
  <cp:lastModifiedBy>Gregory  Banfield</cp:lastModifiedBy>
  <cp:revision>27</cp:revision>
  <dcterms:created xsi:type="dcterms:W3CDTF">2013-04-18T13:29:08Z</dcterms:created>
  <dcterms:modified xsi:type="dcterms:W3CDTF">2013-04-25T13:24:55Z</dcterms:modified>
</cp:coreProperties>
</file>