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4" r:id="rId3"/>
    <p:sldMasterId id="2147483652" r:id="rId4"/>
  </p:sldMasterIdLst>
  <p:notesMasterIdLst>
    <p:notesMasterId r:id="rId49"/>
  </p:notesMasterIdLst>
  <p:sldIdLst>
    <p:sldId id="256" r:id="rId5"/>
    <p:sldId id="263" r:id="rId6"/>
    <p:sldId id="258" r:id="rId7"/>
    <p:sldId id="304" r:id="rId8"/>
    <p:sldId id="260" r:id="rId9"/>
    <p:sldId id="261" r:id="rId10"/>
    <p:sldId id="264" r:id="rId11"/>
    <p:sldId id="305" r:id="rId12"/>
    <p:sldId id="309" r:id="rId13"/>
    <p:sldId id="268" r:id="rId14"/>
    <p:sldId id="307" r:id="rId15"/>
    <p:sldId id="316" r:id="rId16"/>
    <p:sldId id="310" r:id="rId17"/>
    <p:sldId id="312" r:id="rId18"/>
    <p:sldId id="314" r:id="rId19"/>
    <p:sldId id="271" r:id="rId20"/>
    <p:sldId id="306" r:id="rId21"/>
    <p:sldId id="313" r:id="rId22"/>
    <p:sldId id="278" r:id="rId23"/>
    <p:sldId id="275" r:id="rId24"/>
    <p:sldId id="293" r:id="rId25"/>
    <p:sldId id="277" r:id="rId26"/>
    <p:sldId id="322" r:id="rId27"/>
    <p:sldId id="320" r:id="rId28"/>
    <p:sldId id="274" r:id="rId29"/>
    <p:sldId id="301" r:id="rId30"/>
    <p:sldId id="294" r:id="rId31"/>
    <p:sldId id="302" r:id="rId32"/>
    <p:sldId id="298" r:id="rId33"/>
    <p:sldId id="300" r:id="rId34"/>
    <p:sldId id="321" r:id="rId35"/>
    <p:sldId id="280" r:id="rId36"/>
    <p:sldId id="283" r:id="rId37"/>
    <p:sldId id="295" r:id="rId38"/>
    <p:sldId id="296" r:id="rId39"/>
    <p:sldId id="297" r:id="rId40"/>
    <p:sldId id="286" r:id="rId41"/>
    <p:sldId id="284" r:id="rId42"/>
    <p:sldId id="288" r:id="rId43"/>
    <p:sldId id="289" r:id="rId44"/>
    <p:sldId id="290" r:id="rId45"/>
    <p:sldId id="291" r:id="rId46"/>
    <p:sldId id="317" r:id="rId47"/>
    <p:sldId id="31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 Bac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C333B"/>
    <a:srgbClr val="586470"/>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4" autoAdjust="0"/>
    <p:restoredTop sz="94660"/>
  </p:normalViewPr>
  <p:slideViewPr>
    <p:cSldViewPr>
      <p:cViewPr>
        <p:scale>
          <a:sx n="80" d="100"/>
          <a:sy n="80" d="100"/>
        </p:scale>
        <p:origin x="-586" y="52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81583552056007E-2"/>
          <c:y val="9.8916572928384003E-2"/>
          <c:w val="0.89680730533683295"/>
          <c:h val="0.77140926134233201"/>
        </c:manualLayout>
      </c:layout>
      <c:barChart>
        <c:barDir val="col"/>
        <c:grouping val="clustered"/>
        <c:varyColors val="0"/>
        <c:ser>
          <c:idx val="0"/>
          <c:order val="0"/>
          <c:tx>
            <c:strRef>
              <c:f>Sheet1!$A$2</c:f>
              <c:strCache>
                <c:ptCount val="1"/>
                <c:pt idx="0">
                  <c:v>Didn't move (n=192)</c:v>
                </c:pt>
              </c:strCache>
            </c:strRef>
          </c:tx>
          <c:spPr>
            <a:solidFill>
              <a:schemeClr val="accent3"/>
            </a:solidFill>
            <a:ln>
              <a:solidFill>
                <a:schemeClr val="tx1"/>
              </a:solidFill>
            </a:ln>
          </c:spPr>
          <c:invertIfNegative val="0"/>
          <c:dLbls>
            <c:dLbl>
              <c:idx val="0"/>
              <c:layout/>
              <c:tx>
                <c:rich>
                  <a:bodyPr/>
                  <a:lstStyle/>
                  <a:p>
                    <a:r>
                      <a:rPr lang="en-US" b="1" dirty="0" smtClean="0"/>
                      <a:t>12%</a:t>
                    </a:r>
                    <a:endParaRPr lang="en-US" dirty="0"/>
                  </a:p>
                </c:rich>
              </c:tx>
              <c:dLblPos val="inEnd"/>
              <c:showLegendKey val="0"/>
              <c:showVal val="1"/>
              <c:showCatName val="0"/>
              <c:showSerName val="0"/>
              <c:showPercent val="0"/>
              <c:showBubbleSize val="0"/>
            </c:dLbl>
            <c:dLbl>
              <c:idx val="1"/>
              <c:tx>
                <c:rich>
                  <a:bodyPr/>
                  <a:lstStyle/>
                  <a:p>
                    <a:r>
                      <a:rPr lang="en-US" b="1" smtClean="0"/>
                      <a:t>14</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b="1" smtClean="0"/>
                      <a:t>13</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b="1" smtClean="0"/>
                      <a:t>12</a:t>
                    </a:r>
                    <a:r>
                      <a:rPr lang="en-US" sz="14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Sheet1!$B$2</c:f>
              <c:numCache>
                <c:formatCode>General</c:formatCode>
                <c:ptCount val="1"/>
                <c:pt idx="0">
                  <c:v>12</c:v>
                </c:pt>
              </c:numCache>
            </c:numRef>
          </c:val>
        </c:ser>
        <c:ser>
          <c:idx val="1"/>
          <c:order val="1"/>
          <c:tx>
            <c:strRef>
              <c:f>Sheet1!$A$3</c:f>
              <c:strCache>
                <c:ptCount val="1"/>
                <c:pt idx="0">
                  <c:v>Moved once (n=86)</c:v>
                </c:pt>
              </c:strCache>
            </c:strRef>
          </c:tx>
          <c:spPr>
            <a:solidFill>
              <a:srgbClr val="FFC000"/>
            </a:solidFill>
            <a:ln>
              <a:solidFill>
                <a:schemeClr val="tx1"/>
              </a:solidFill>
            </a:ln>
          </c:spPr>
          <c:invertIfNegative val="0"/>
          <c:dLbls>
            <c:dLbl>
              <c:idx val="0"/>
              <c:layout/>
              <c:tx>
                <c:rich>
                  <a:bodyPr/>
                  <a:lstStyle/>
                  <a:p>
                    <a:r>
                      <a:rPr lang="en-US" b="1" dirty="0" smtClean="0"/>
                      <a:t>13%</a:t>
                    </a:r>
                    <a:endParaRPr lang="en-US" dirty="0"/>
                  </a:p>
                </c:rich>
              </c:tx>
              <c:dLblPos val="inEnd"/>
              <c:showLegendKey val="0"/>
              <c:showVal val="1"/>
              <c:showCatName val="0"/>
              <c:showSerName val="0"/>
              <c:showPercent val="0"/>
              <c:showBubbleSize val="0"/>
            </c:dLbl>
            <c:dLbl>
              <c:idx val="1"/>
              <c:tx>
                <c:rich>
                  <a:bodyPr/>
                  <a:lstStyle/>
                  <a:p>
                    <a:r>
                      <a:rPr lang="en-US" b="1" smtClean="0"/>
                      <a:t>20</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b="1" smtClean="0"/>
                      <a:t>11</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b="1" smtClean="0"/>
                      <a:t>13</a:t>
                    </a:r>
                    <a:r>
                      <a:rPr lang="en-US" sz="14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Sheet1!$B$3</c:f>
              <c:numCache>
                <c:formatCode>General</c:formatCode>
                <c:ptCount val="1"/>
                <c:pt idx="0">
                  <c:v>13</c:v>
                </c:pt>
              </c:numCache>
            </c:numRef>
          </c:val>
        </c:ser>
        <c:ser>
          <c:idx val="2"/>
          <c:order val="2"/>
          <c:tx>
            <c:strRef>
              <c:f>Sheet1!$A$4</c:f>
              <c:strCache>
                <c:ptCount val="1"/>
                <c:pt idx="0">
                  <c:v>Moved twice or more (n=65)</c:v>
                </c:pt>
              </c:strCache>
            </c:strRef>
          </c:tx>
          <c:spPr>
            <a:solidFill>
              <a:schemeClr val="accent2"/>
            </a:solidFill>
            <a:ln>
              <a:solidFill>
                <a:schemeClr val="tx1"/>
              </a:solidFill>
            </a:ln>
          </c:spPr>
          <c:invertIfNegative val="0"/>
          <c:dLbls>
            <c:dLbl>
              <c:idx val="0"/>
              <c:layout/>
              <c:tx>
                <c:rich>
                  <a:bodyPr/>
                  <a:lstStyle/>
                  <a:p>
                    <a:r>
                      <a:rPr lang="en-US" b="1" dirty="0" smtClean="0"/>
                      <a:t>37%</a:t>
                    </a:r>
                    <a:endParaRPr lang="en-US" dirty="0"/>
                  </a:p>
                </c:rich>
              </c:tx>
              <c:dLblPos val="inEnd"/>
              <c:showLegendKey val="0"/>
              <c:showVal val="1"/>
              <c:showCatName val="0"/>
              <c:showSerName val="0"/>
              <c:showPercent val="0"/>
              <c:showBubbleSize val="0"/>
            </c:dLbl>
            <c:dLbl>
              <c:idx val="1"/>
              <c:tx>
                <c:rich>
                  <a:bodyPr/>
                  <a:lstStyle/>
                  <a:p>
                    <a:r>
                      <a:rPr lang="en-US" b="1" smtClean="0"/>
                      <a:t>43</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b="1" smtClean="0"/>
                      <a:t>44</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b="1" smtClean="0"/>
                      <a:t>37</a:t>
                    </a:r>
                    <a:r>
                      <a:rPr lang="en-US" sz="1400" b="1" i="0" u="none" strike="noStrike" baseline="0" smtClean="0">
                        <a:effectLst/>
                      </a:rPr>
                      <a:t>%</a:t>
                    </a:r>
                    <a:endParaRPr lang="en-US"/>
                  </a:p>
                </c:rich>
              </c:tx>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Sheet1!$B$4</c:f>
              <c:numCache>
                <c:formatCode>General</c:formatCode>
                <c:ptCount val="1"/>
                <c:pt idx="0">
                  <c:v>37</c:v>
                </c:pt>
              </c:numCache>
            </c:numRef>
          </c:val>
        </c:ser>
        <c:dLbls>
          <c:showLegendKey val="0"/>
          <c:showVal val="0"/>
          <c:showCatName val="0"/>
          <c:showSerName val="0"/>
          <c:showPercent val="0"/>
          <c:showBubbleSize val="0"/>
        </c:dLbls>
        <c:gapWidth val="75"/>
        <c:axId val="34610176"/>
        <c:axId val="34636544"/>
      </c:barChart>
      <c:catAx>
        <c:axId val="34610176"/>
        <c:scaling>
          <c:orientation val="minMax"/>
        </c:scaling>
        <c:delete val="0"/>
        <c:axPos val="b"/>
        <c:majorTickMark val="out"/>
        <c:minorTickMark val="none"/>
        <c:tickLblPos val="nextTo"/>
        <c:txPr>
          <a:bodyPr/>
          <a:lstStyle/>
          <a:p>
            <a:pPr>
              <a:defRPr b="1"/>
            </a:pPr>
            <a:endParaRPr lang="en-US"/>
          </a:p>
        </c:txPr>
        <c:crossAx val="34636544"/>
        <c:crosses val="autoZero"/>
        <c:auto val="1"/>
        <c:lblAlgn val="ctr"/>
        <c:lblOffset val="100"/>
        <c:noMultiLvlLbl val="0"/>
      </c:catAx>
      <c:valAx>
        <c:axId val="34636544"/>
        <c:scaling>
          <c:orientation val="minMax"/>
          <c:max val="60"/>
        </c:scaling>
        <c:delete val="0"/>
        <c:axPos val="l"/>
        <c:majorGridlines/>
        <c:title>
          <c:tx>
            <c:rich>
              <a:bodyPr rot="0" vert="wordArtVert"/>
              <a:lstStyle/>
              <a:p>
                <a:pPr>
                  <a:defRPr b="1"/>
                </a:pPr>
                <a:r>
                  <a:rPr lang="en-CA" b="1" dirty="0" smtClean="0"/>
                  <a:t>% </a:t>
                </a:r>
                <a:endParaRPr lang="en-CA" b="1" dirty="0"/>
              </a:p>
            </c:rich>
          </c:tx>
          <c:layout>
            <c:manualLayout>
              <c:xMode val="edge"/>
              <c:yMode val="edge"/>
              <c:x val="2.57403762029746E-3"/>
              <c:y val="0.41283933258342698"/>
            </c:manualLayout>
          </c:layout>
          <c:overlay val="0"/>
        </c:title>
        <c:numFmt formatCode="General" sourceLinked="1"/>
        <c:majorTickMark val="out"/>
        <c:minorTickMark val="none"/>
        <c:tickLblPos val="nextTo"/>
        <c:crossAx val="34610176"/>
        <c:crosses val="autoZero"/>
        <c:crossBetween val="between"/>
        <c:majorUnit val="10"/>
        <c:minorUnit val="1"/>
      </c:valAx>
    </c:plotArea>
    <c:legend>
      <c:legendPos val="r"/>
      <c:layout>
        <c:manualLayout>
          <c:xMode val="edge"/>
          <c:yMode val="edge"/>
          <c:x val="0.19268394575678"/>
          <c:y val="0.113873828271466"/>
          <c:w val="0.77792083880367202"/>
          <c:h val="9.3640063343299704E-2"/>
        </c:manualLayout>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81583552056007E-2"/>
          <c:y val="0.111177092446777"/>
          <c:w val="0.89680730533683295"/>
          <c:h val="0.75077446048410701"/>
        </c:manualLayout>
      </c:layout>
      <c:barChart>
        <c:barDir val="col"/>
        <c:grouping val="clustered"/>
        <c:varyColors val="0"/>
        <c:ser>
          <c:idx val="0"/>
          <c:order val="0"/>
          <c:tx>
            <c:strRef>
              <c:f>Sheet1!$A$2</c:f>
              <c:strCache>
                <c:ptCount val="1"/>
                <c:pt idx="0">
                  <c:v>Didn't move (n=192)</c:v>
                </c:pt>
              </c:strCache>
            </c:strRef>
          </c:tx>
          <c:spPr>
            <a:solidFill>
              <a:schemeClr val="accent3"/>
            </a:solidFill>
            <a:ln>
              <a:solidFill>
                <a:schemeClr val="tx1"/>
              </a:solidFill>
            </a:ln>
          </c:spPr>
          <c:invertIfNegative val="0"/>
          <c:dLbls>
            <c:dLbl>
              <c:idx val="0"/>
              <c:layout>
                <c:manualLayout>
                  <c:x val="1.6330645420539801E-3"/>
                  <c:y val="6.3035676644783697E-2"/>
                </c:manualLayout>
              </c:layout>
              <c:tx>
                <c:rich>
                  <a:bodyPr/>
                  <a:lstStyle/>
                  <a:p>
                    <a:r>
                      <a:rPr lang="en-US" dirty="0" smtClean="0"/>
                      <a:t>93%</a:t>
                    </a:r>
                    <a:endParaRPr lang="en-US" dirty="0"/>
                  </a:p>
                </c:rich>
              </c:tx>
              <c:dLblPos val="outEnd"/>
              <c:showLegendKey val="0"/>
              <c:showVal val="1"/>
              <c:showCatName val="0"/>
              <c:showSerName val="0"/>
              <c:showPercent val="0"/>
              <c:showBubbleSize val="0"/>
            </c:dLbl>
            <c:dLbl>
              <c:idx val="1"/>
              <c:tx>
                <c:rich>
                  <a:bodyPr/>
                  <a:lstStyle/>
                  <a:p>
                    <a:r>
                      <a:rPr lang="en-US" smtClean="0"/>
                      <a:t>88</a:t>
                    </a:r>
                    <a:r>
                      <a:rPr lang="en-US" sz="1400" b="1" i="0" u="none" strike="noStrike" baseline="0" smtClean="0">
                        <a:effectLst/>
                      </a:rPr>
                      <a:t>%</a:t>
                    </a:r>
                    <a:endParaRPr lang="en-US" dirty="0"/>
                  </a:p>
                </c:rich>
              </c:tx>
              <c:dLblPos val="inEnd"/>
              <c:showLegendKey val="0"/>
              <c:showVal val="1"/>
              <c:showCatName val="0"/>
              <c:showSerName val="0"/>
              <c:showPercent val="0"/>
              <c:showBubbleSize val="0"/>
            </c:dLbl>
            <c:dLbl>
              <c:idx val="2"/>
              <c:tx>
                <c:rich>
                  <a:bodyPr/>
                  <a:lstStyle/>
                  <a:p>
                    <a:r>
                      <a:rPr lang="en-US" smtClean="0"/>
                      <a:t>91</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smtClean="0"/>
                      <a:t>93</a:t>
                    </a:r>
                    <a:r>
                      <a:rPr lang="en-US" sz="14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Sheet1!$B$2</c:f>
              <c:numCache>
                <c:formatCode>General</c:formatCode>
                <c:ptCount val="1"/>
                <c:pt idx="0">
                  <c:v>93</c:v>
                </c:pt>
              </c:numCache>
            </c:numRef>
          </c:val>
        </c:ser>
        <c:ser>
          <c:idx val="1"/>
          <c:order val="1"/>
          <c:tx>
            <c:strRef>
              <c:f>Sheet1!$A$3</c:f>
              <c:strCache>
                <c:ptCount val="1"/>
                <c:pt idx="0">
                  <c:v>Moved once (n=86)</c:v>
                </c:pt>
              </c:strCache>
            </c:strRef>
          </c:tx>
          <c:spPr>
            <a:solidFill>
              <a:srgbClr val="FFC000"/>
            </a:solidFill>
            <a:ln>
              <a:solidFill>
                <a:schemeClr val="tx1"/>
              </a:solidFill>
            </a:ln>
          </c:spPr>
          <c:invertIfNegative val="0"/>
          <c:dLbls>
            <c:dLbl>
              <c:idx val="0"/>
              <c:tx>
                <c:rich>
                  <a:bodyPr/>
                  <a:lstStyle/>
                  <a:p>
                    <a:r>
                      <a:rPr lang="en-US" dirty="0" smtClean="0"/>
                      <a:t>87</a:t>
                    </a:r>
                    <a:r>
                      <a:rPr lang="en-US" sz="1400" b="1" i="0" u="none" strike="noStrike" baseline="0" dirty="0" smtClean="0">
                        <a:effectLst/>
                      </a:rPr>
                      <a:t>%</a:t>
                    </a:r>
                    <a:endParaRPr lang="en-US" dirty="0"/>
                  </a:p>
                </c:rich>
              </c:tx>
              <c:dLblPos val="inEnd"/>
              <c:showLegendKey val="0"/>
              <c:showVal val="1"/>
              <c:showCatName val="0"/>
              <c:showSerName val="0"/>
              <c:showPercent val="0"/>
              <c:showBubbleSize val="0"/>
            </c:dLbl>
            <c:dLbl>
              <c:idx val="1"/>
              <c:tx>
                <c:rich>
                  <a:bodyPr/>
                  <a:lstStyle/>
                  <a:p>
                    <a:r>
                      <a:rPr lang="en-US" smtClean="0"/>
                      <a:t>80</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89</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smtClean="0"/>
                      <a:t>87</a:t>
                    </a:r>
                    <a:r>
                      <a:rPr lang="en-US" sz="14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Sheet1!$B$3</c:f>
              <c:numCache>
                <c:formatCode>General</c:formatCode>
                <c:ptCount val="1"/>
                <c:pt idx="0">
                  <c:v>87</c:v>
                </c:pt>
              </c:numCache>
            </c:numRef>
          </c:val>
        </c:ser>
        <c:ser>
          <c:idx val="2"/>
          <c:order val="2"/>
          <c:tx>
            <c:strRef>
              <c:f>Sheet1!$A$4</c:f>
              <c:strCache>
                <c:ptCount val="1"/>
                <c:pt idx="0">
                  <c:v>Moved twice or more (n=65)</c:v>
                </c:pt>
              </c:strCache>
            </c:strRef>
          </c:tx>
          <c:spPr>
            <a:solidFill>
              <a:schemeClr val="accent2"/>
            </a:solidFill>
            <a:ln>
              <a:solidFill>
                <a:schemeClr val="tx1"/>
              </a:solidFill>
            </a:ln>
          </c:spPr>
          <c:invertIfNegative val="0"/>
          <c:dLbls>
            <c:dLbl>
              <c:idx val="0"/>
              <c:tx>
                <c:rich>
                  <a:bodyPr/>
                  <a:lstStyle/>
                  <a:p>
                    <a:r>
                      <a:rPr lang="en-US" smtClean="0"/>
                      <a:t>83</a:t>
                    </a:r>
                    <a:r>
                      <a:rPr lang="en-US" sz="1400" b="1" i="0" u="none" strike="noStrike" baseline="0" smtClean="0">
                        <a:effectLst/>
                      </a:rPr>
                      <a:t>%</a:t>
                    </a:r>
                    <a:endParaRPr lang="en-US" dirty="0"/>
                  </a:p>
                </c:rich>
              </c:tx>
              <c:dLblPos val="inEnd"/>
              <c:showLegendKey val="0"/>
              <c:showVal val="1"/>
              <c:showCatName val="0"/>
              <c:showSerName val="0"/>
              <c:showPercent val="0"/>
              <c:showBubbleSize val="0"/>
            </c:dLbl>
            <c:dLbl>
              <c:idx val="1"/>
              <c:tx>
                <c:rich>
                  <a:bodyPr/>
                  <a:lstStyle/>
                  <a:p>
                    <a:r>
                      <a:rPr lang="en-US" smtClean="0"/>
                      <a:t>72</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2"/>
              <c:tx>
                <c:rich>
                  <a:bodyPr/>
                  <a:lstStyle/>
                  <a:p>
                    <a:r>
                      <a:rPr lang="en-US" smtClean="0"/>
                      <a:t>73</a:t>
                    </a:r>
                    <a:r>
                      <a:rPr lang="en-US" sz="1400" b="1" i="0" u="none" strike="noStrike" baseline="0" smtClean="0">
                        <a:effectLst/>
                      </a:rPr>
                      <a:t>%</a:t>
                    </a:r>
                    <a:endParaRPr lang="en-US"/>
                  </a:p>
                </c:rich>
              </c:tx>
              <c:dLblPos val="inEnd"/>
              <c:showLegendKey val="0"/>
              <c:showVal val="1"/>
              <c:showCatName val="0"/>
              <c:showSerName val="0"/>
              <c:showPercent val="0"/>
              <c:showBubbleSize val="0"/>
            </c:dLbl>
            <c:dLbl>
              <c:idx val="3"/>
              <c:tx>
                <c:rich>
                  <a:bodyPr/>
                  <a:lstStyle/>
                  <a:p>
                    <a:r>
                      <a:rPr lang="en-US" smtClean="0"/>
                      <a:t>83</a:t>
                    </a:r>
                    <a:r>
                      <a:rPr lang="en-US" sz="1400" b="1" i="0" u="none" strike="noStrike" baseline="0" smtClean="0">
                        <a:effectLst/>
                      </a:rPr>
                      <a:t>%</a:t>
                    </a:r>
                    <a:endParaRPr lang="en-US"/>
                  </a:p>
                </c:rich>
              </c:tx>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Sheet1!$B$1</c:f>
              <c:strCache>
                <c:ptCount val="1"/>
                <c:pt idx="0">
                  <c:v>5-year follow-up*</c:v>
                </c:pt>
              </c:strCache>
            </c:strRef>
          </c:cat>
          <c:val>
            <c:numRef>
              <c:f>Sheet1!$B$4</c:f>
              <c:numCache>
                <c:formatCode>General</c:formatCode>
                <c:ptCount val="1"/>
                <c:pt idx="0">
                  <c:v>83</c:v>
                </c:pt>
              </c:numCache>
            </c:numRef>
          </c:val>
        </c:ser>
        <c:dLbls>
          <c:showLegendKey val="0"/>
          <c:showVal val="0"/>
          <c:showCatName val="0"/>
          <c:showSerName val="0"/>
          <c:showPercent val="0"/>
          <c:showBubbleSize val="0"/>
        </c:dLbls>
        <c:gapWidth val="75"/>
        <c:axId val="37124352"/>
        <c:axId val="37154816"/>
      </c:barChart>
      <c:catAx>
        <c:axId val="37124352"/>
        <c:scaling>
          <c:orientation val="minMax"/>
        </c:scaling>
        <c:delete val="0"/>
        <c:axPos val="b"/>
        <c:majorTickMark val="out"/>
        <c:minorTickMark val="none"/>
        <c:tickLblPos val="nextTo"/>
        <c:txPr>
          <a:bodyPr/>
          <a:lstStyle/>
          <a:p>
            <a:pPr>
              <a:defRPr b="1"/>
            </a:pPr>
            <a:endParaRPr lang="en-US"/>
          </a:p>
        </c:txPr>
        <c:crossAx val="37154816"/>
        <c:crosses val="autoZero"/>
        <c:auto val="1"/>
        <c:lblAlgn val="ctr"/>
        <c:lblOffset val="100"/>
        <c:noMultiLvlLbl val="0"/>
      </c:catAx>
      <c:valAx>
        <c:axId val="37154816"/>
        <c:scaling>
          <c:orientation val="minMax"/>
          <c:max val="100"/>
          <c:min val="50"/>
        </c:scaling>
        <c:delete val="0"/>
        <c:axPos val="l"/>
        <c:majorGridlines/>
        <c:title>
          <c:tx>
            <c:rich>
              <a:bodyPr rot="-5400000" vert="horz"/>
              <a:lstStyle/>
              <a:p>
                <a:pPr>
                  <a:defRPr/>
                </a:pPr>
                <a:r>
                  <a:rPr lang="en-CA" dirty="0" smtClean="0"/>
                  <a:t>% on ARV therapy</a:t>
                </a:r>
                <a:endParaRPr lang="en-CA" dirty="0"/>
              </a:p>
            </c:rich>
          </c:tx>
          <c:layout>
            <c:manualLayout>
              <c:xMode val="edge"/>
              <c:yMode val="edge"/>
              <c:x val="0"/>
              <c:y val="0.355783391659376"/>
            </c:manualLayout>
          </c:layout>
          <c:overlay val="0"/>
        </c:title>
        <c:numFmt formatCode="General" sourceLinked="1"/>
        <c:majorTickMark val="out"/>
        <c:minorTickMark val="none"/>
        <c:tickLblPos val="nextTo"/>
        <c:txPr>
          <a:bodyPr/>
          <a:lstStyle/>
          <a:p>
            <a:pPr>
              <a:defRPr b="0"/>
            </a:pPr>
            <a:endParaRPr lang="en-US"/>
          </a:p>
        </c:txPr>
        <c:crossAx val="37124352"/>
        <c:crosses val="autoZero"/>
        <c:crossBetween val="between"/>
        <c:majorUnit val="10"/>
        <c:minorUnit val="1"/>
      </c:valAx>
    </c:plotArea>
    <c:legend>
      <c:legendPos val="r"/>
      <c:layout>
        <c:manualLayout>
          <c:xMode val="edge"/>
          <c:yMode val="edge"/>
          <c:x val="0.17472025371828501"/>
          <c:y val="0.13846675415573101"/>
          <c:w val="0.75995712884107702"/>
          <c:h val="5.4982691694524598E-2"/>
        </c:manualLayout>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F4628-9705-496D-8695-FA0FE6757CD7}" type="datetimeFigureOut">
              <a:rPr lang="en-CA" smtClean="0"/>
              <a:pPr/>
              <a:t>02/05/2013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3737C-D7B5-4378-AE4D-21BB0EDE818B}" type="slidenum">
              <a:rPr lang="en-CA" smtClean="0"/>
              <a:pPr/>
              <a:t>‹#›</a:t>
            </a:fld>
            <a:endParaRPr lang="en-CA"/>
          </a:p>
        </p:txBody>
      </p:sp>
    </p:spTree>
    <p:extLst>
      <p:ext uri="{BB962C8B-B14F-4D97-AF65-F5344CB8AC3E}">
        <p14:creationId xmlns:p14="http://schemas.microsoft.com/office/powerpoint/2010/main" val="5562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32</a:t>
            </a:fld>
            <a:endParaRPr lang="en-CA"/>
          </a:p>
        </p:txBody>
      </p:sp>
    </p:spTree>
    <p:extLst>
      <p:ext uri="{BB962C8B-B14F-4D97-AF65-F5344CB8AC3E}">
        <p14:creationId xmlns:p14="http://schemas.microsoft.com/office/powerpoint/2010/main" val="48023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33</a:t>
            </a:fld>
            <a:endParaRPr lang="en-CA"/>
          </a:p>
        </p:txBody>
      </p:sp>
    </p:spTree>
    <p:extLst>
      <p:ext uri="{BB962C8B-B14F-4D97-AF65-F5344CB8AC3E}">
        <p14:creationId xmlns:p14="http://schemas.microsoft.com/office/powerpoint/2010/main" val="48023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37</a:t>
            </a:fld>
            <a:endParaRPr lang="en-CA"/>
          </a:p>
        </p:txBody>
      </p:sp>
    </p:spTree>
    <p:extLst>
      <p:ext uri="{BB962C8B-B14F-4D97-AF65-F5344CB8AC3E}">
        <p14:creationId xmlns:p14="http://schemas.microsoft.com/office/powerpoint/2010/main" val="48023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38</a:t>
            </a:fld>
            <a:endParaRPr lang="en-CA"/>
          </a:p>
        </p:txBody>
      </p:sp>
    </p:spTree>
    <p:extLst>
      <p:ext uri="{BB962C8B-B14F-4D97-AF65-F5344CB8AC3E}">
        <p14:creationId xmlns:p14="http://schemas.microsoft.com/office/powerpoint/2010/main" val="48023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39</a:t>
            </a:fld>
            <a:endParaRPr lang="en-CA"/>
          </a:p>
        </p:txBody>
      </p:sp>
    </p:spTree>
    <p:extLst>
      <p:ext uri="{BB962C8B-B14F-4D97-AF65-F5344CB8AC3E}">
        <p14:creationId xmlns:p14="http://schemas.microsoft.com/office/powerpoint/2010/main" val="48023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F743737C-D7B5-4378-AE4D-21BB0EDE818B}" type="slidenum">
              <a:rPr lang="en-CA" smtClean="0"/>
              <a:pPr/>
              <a:t>40</a:t>
            </a:fld>
            <a:endParaRPr lang="en-CA"/>
          </a:p>
        </p:txBody>
      </p:sp>
    </p:spTree>
    <p:extLst>
      <p:ext uri="{BB962C8B-B14F-4D97-AF65-F5344CB8AC3E}">
        <p14:creationId xmlns:p14="http://schemas.microsoft.com/office/powerpoint/2010/main" val="48023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88720"/>
            <a:ext cx="4023360" cy="1828800"/>
          </a:xfrm>
          <a:prstGeom prst="rect">
            <a:avLst/>
          </a:prstGeom>
        </p:spPr>
        <p:txBody>
          <a:bodyPr lIns="182880" tIns="91440" rIns="182880" bIns="91440"/>
          <a:lstStyle>
            <a:lvl1pPr algn="l">
              <a:defRPr sz="3200">
                <a:solidFill>
                  <a:srgbClr val="FFC000"/>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0" y="3017520"/>
            <a:ext cx="4023360" cy="1752600"/>
          </a:xfrm>
          <a:prstGeom prst="rect">
            <a:avLst/>
          </a:prstGeom>
        </p:spPr>
        <p:txBody>
          <a:bodyPr lIns="182880" tIns="91440" rIns="182880" bIns="91440"/>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16823083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0"/>
            <a:ext cx="3200400" cy="1905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p:cNvSpPr>
            <a:spLocks noGrp="1"/>
          </p:cNvSpPr>
          <p:nvPr>
            <p:ph type="ctrTitle" hasCustomPrompt="1"/>
          </p:nvPr>
        </p:nvSpPr>
        <p:spPr>
          <a:xfrm>
            <a:off x="3200400" y="0"/>
            <a:ext cx="5943600" cy="1905000"/>
          </a:xfrm>
          <a:prstGeom prst="rect">
            <a:avLst/>
          </a:prstGeom>
        </p:spPr>
        <p:txBody>
          <a:bodyPr lIns="182880" tIns="91440" rIns="182880" bIns="91440"/>
          <a:lstStyle>
            <a:lvl1pPr algn="l">
              <a:defRPr sz="240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13" name="Subtitle 2"/>
          <p:cNvSpPr>
            <a:spLocks noGrp="1"/>
          </p:cNvSpPr>
          <p:nvPr>
            <p:ph type="subTitle" idx="10"/>
          </p:nvPr>
        </p:nvSpPr>
        <p:spPr>
          <a:xfrm>
            <a:off x="609600" y="2362200"/>
            <a:ext cx="2590800" cy="3810000"/>
          </a:xfrm>
          <a:prstGeom prst="rect">
            <a:avLst/>
          </a:prstGeom>
        </p:spPr>
        <p:txBody>
          <a:bodyPr lIns="0" tIns="91440" rIns="182880" bIns="91440"/>
          <a:lstStyle>
            <a:lvl1pPr marL="0" indent="0" algn="l">
              <a:buNone/>
              <a:defRPr sz="1600" b="0" i="1">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5" name="TextBox 14"/>
          <p:cNvSpPr txBox="1"/>
          <p:nvPr userDrawn="1"/>
        </p:nvSpPr>
        <p:spPr>
          <a:xfrm>
            <a:off x="0" y="2133600"/>
            <a:ext cx="609600" cy="1200329"/>
          </a:xfrm>
          <a:prstGeom prst="rect">
            <a:avLst/>
          </a:prstGeom>
          <a:noFill/>
        </p:spPr>
        <p:txBody>
          <a:bodyPr wrap="square" rtlCol="0">
            <a:spAutoFit/>
          </a:bodyPr>
          <a:lstStyle/>
          <a:p>
            <a:r>
              <a:rPr lang="en-CA" sz="7200" dirty="0" smtClean="0">
                <a:solidFill>
                  <a:schemeClr val="bg1">
                    <a:lumMod val="65000"/>
                  </a:schemeClr>
                </a:solidFill>
              </a:rPr>
              <a:t>“</a:t>
            </a:r>
            <a:endParaRPr lang="en-CA" sz="7200" dirty="0">
              <a:solidFill>
                <a:schemeClr val="bg1">
                  <a:lumMod val="65000"/>
                </a:schemeClr>
              </a:solidFill>
            </a:endParaRPr>
          </a:p>
        </p:txBody>
      </p:sp>
      <p:cxnSp>
        <p:nvCxnSpPr>
          <p:cNvPr id="17" name="Straight Connector 16"/>
          <p:cNvCxnSpPr/>
          <p:nvPr userDrawn="1"/>
        </p:nvCxnSpPr>
        <p:spPr>
          <a:xfrm>
            <a:off x="0" y="1905000"/>
            <a:ext cx="914400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p:nvPr>
        </p:nvSpPr>
        <p:spPr>
          <a:xfrm>
            <a:off x="3200400" y="1905000"/>
            <a:ext cx="5943600" cy="4267200"/>
          </a:xfrm>
          <a:prstGeom prst="rect">
            <a:avLst/>
          </a:prstGeom>
        </p:spPr>
        <p:txBody>
          <a:bodyPr lIns="182880" tIns="91440" rIns="182880" bIns="91440"/>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Click to edit Master text styles</a:t>
            </a:r>
          </a:p>
        </p:txBody>
      </p:sp>
      <p:cxnSp>
        <p:nvCxnSpPr>
          <p:cNvPr id="8" name="Straight Connector 7"/>
          <p:cNvCxnSpPr/>
          <p:nvPr userDrawn="1"/>
        </p:nvCxnSpPr>
        <p:spPr>
          <a:xfrm>
            <a:off x="3200400" y="0"/>
            <a:ext cx="0" cy="617220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537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0" y="0"/>
            <a:ext cx="9144000" cy="685800"/>
          </a:xfrm>
          <a:prstGeom prst="rect">
            <a:avLst/>
          </a:prstGeom>
        </p:spPr>
        <p:txBody>
          <a:bodyPr lIns="182880" tIns="91440" rIns="182880" bIns="91440" anchor="ctr"/>
          <a:lstStyle>
            <a:lvl1pPr algn="l">
              <a:defRPr sz="2400" b="1">
                <a:solidFill>
                  <a:srgbClr val="FFC000"/>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19" name="Text Placeholder 18"/>
          <p:cNvSpPr>
            <a:spLocks noGrp="1"/>
          </p:cNvSpPr>
          <p:nvPr>
            <p:ph type="body" sz="quarter" idx="11"/>
          </p:nvPr>
        </p:nvSpPr>
        <p:spPr>
          <a:xfrm>
            <a:off x="0" y="685800"/>
            <a:ext cx="9144000" cy="5486400"/>
          </a:xfrm>
          <a:prstGeom prst="rect">
            <a:avLst/>
          </a:prstGeom>
        </p:spPr>
        <p:txBody>
          <a:bodyPr lIns="182880" tIns="91440" rIns="182880" bIns="91440"/>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502266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0" y="0"/>
            <a:ext cx="9144000" cy="685800"/>
          </a:xfrm>
          <a:prstGeom prst="rect">
            <a:avLst/>
          </a:prstGeom>
        </p:spPr>
        <p:txBody>
          <a:bodyPr lIns="182880" tIns="91440" rIns="182880" bIns="91440" anchor="ctr"/>
          <a:lstStyle>
            <a:lvl1pPr algn="l">
              <a:defRPr sz="2400" b="1">
                <a:solidFill>
                  <a:srgbClr val="FFC000"/>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
        <p:nvSpPr>
          <p:cNvPr id="2" name="Rectangle 1"/>
          <p:cNvSpPr/>
          <p:nvPr userDrawn="1"/>
        </p:nvSpPr>
        <p:spPr>
          <a:xfrm>
            <a:off x="0" y="709549"/>
            <a:ext cx="9144000" cy="5453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367572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4572000" cy="1143000"/>
          </a:xfrm>
          <a:prstGeom prst="rect">
            <a:avLst/>
          </a:prstGeom>
        </p:spPr>
        <p:txBody>
          <a:bodyPr lIns="0" tIns="0" rIns="0" bIns="0"/>
          <a:lstStyle>
            <a:lvl1pPr algn="l">
              <a:defRPr sz="2800" b="1">
                <a:solidFill>
                  <a:srgbClr val="FFC000"/>
                </a:solidFill>
                <a:effectLst>
                  <a:outerShdw blurRad="38100" dist="38100" dir="2700000" algn="tl">
                    <a:srgbClr val="000000">
                      <a:alpha val="43137"/>
                    </a:srgbClr>
                  </a:outerShdw>
                </a:effectLst>
              </a:defRPr>
            </a:lvl1pPr>
          </a:lstStyle>
          <a:p>
            <a:r>
              <a:rPr lang="en-US" dirty="0" smtClean="0"/>
              <a:t>Click to edit Master title style</a:t>
            </a:r>
            <a:endParaRPr lang="en-CA" dirty="0"/>
          </a:p>
        </p:txBody>
      </p:sp>
    </p:spTree>
    <p:extLst>
      <p:ext uri="{BB962C8B-B14F-4D97-AF65-F5344CB8AC3E}">
        <p14:creationId xmlns:p14="http://schemas.microsoft.com/office/powerpoint/2010/main" val="27354192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17239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3200400" y="0"/>
            <a:ext cx="5943600" cy="6172200"/>
          </a:xfrm>
          <a:prstGeom prst="rect">
            <a:avLst/>
          </a:prstGeom>
          <a:solidFill>
            <a:srgbClr val="586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0" y="0"/>
            <a:ext cx="3200400" cy="6172200"/>
          </a:xfrm>
          <a:prstGeom prst="rect">
            <a:avLst/>
          </a:prstGeom>
          <a:solidFill>
            <a:srgbClr val="2C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2" descr="C:\Users\jhelbig\Desktop\policy-presentation\HH-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6200775"/>
            <a:ext cx="457200" cy="62345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0" y="6172200"/>
            <a:ext cx="914400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13834"/>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C:\Users\jhelbig\Desktop\policy-presentation\HH-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6200775"/>
            <a:ext cx="457200" cy="6234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685800"/>
            <a:ext cx="9144000" cy="5486400"/>
          </a:xfrm>
          <a:prstGeom prst="rect">
            <a:avLst/>
          </a:prstGeom>
          <a:solidFill>
            <a:srgbClr val="2C3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a:off x="0" y="685800"/>
            <a:ext cx="914400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6172200"/>
            <a:ext cx="9144000" cy="0"/>
          </a:xfrm>
          <a:prstGeom prst="line">
            <a:avLst/>
          </a:prstGeom>
          <a:ln w="63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43189"/>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104629"/>
      </p:ext>
    </p:extLst>
  </p:cSld>
  <p:clrMap bg1="dk1" tx1="lt1" bg2="dk2" tx2="lt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752600"/>
            <a:ext cx="4023360" cy="2209800"/>
          </a:xfrm>
        </p:spPr>
        <p:txBody>
          <a:bodyPr/>
          <a:lstStyle/>
          <a:p>
            <a:r>
              <a:rPr lang="en-CA" dirty="0" smtClean="0"/>
              <a:t>IS HOUSING THE BEST MEDICINE?</a:t>
            </a:r>
            <a:endParaRPr lang="en-CA" dirty="0"/>
          </a:p>
        </p:txBody>
      </p:sp>
      <p:sp>
        <p:nvSpPr>
          <p:cNvPr id="8" name="Subtitle 7"/>
          <p:cNvSpPr>
            <a:spLocks noGrp="1"/>
          </p:cNvSpPr>
          <p:nvPr>
            <p:ph type="subTitle" idx="1"/>
          </p:nvPr>
        </p:nvSpPr>
        <p:spPr>
          <a:xfrm>
            <a:off x="-9525" y="3048000"/>
            <a:ext cx="4505326" cy="3276600"/>
          </a:xfrm>
        </p:spPr>
        <p:txBody>
          <a:bodyPr/>
          <a:lstStyle/>
          <a:p>
            <a:r>
              <a:rPr lang="en-CA" dirty="0"/>
              <a:t>The Role of </a:t>
            </a:r>
            <a:r>
              <a:rPr lang="en-CA" dirty="0" smtClean="0"/>
              <a:t>Housing</a:t>
            </a:r>
            <a:br>
              <a:rPr lang="en-CA" dirty="0" smtClean="0"/>
            </a:br>
            <a:r>
              <a:rPr lang="en-CA" dirty="0" smtClean="0"/>
              <a:t>in Chronic Disease Management</a:t>
            </a:r>
          </a:p>
          <a:p>
            <a:endParaRPr lang="en-CA" dirty="0"/>
          </a:p>
          <a:p>
            <a:r>
              <a:rPr lang="en-CA" dirty="0"/>
              <a:t>Keith Hambly and Floyd </a:t>
            </a:r>
            <a:r>
              <a:rPr lang="en-CA" dirty="0" smtClean="0"/>
              <a:t>Visser</a:t>
            </a:r>
            <a:br>
              <a:rPr lang="en-CA" dirty="0" smtClean="0"/>
            </a:br>
            <a:r>
              <a:rPr lang="en-CA" sz="1800" dirty="0" smtClean="0"/>
              <a:t>Co-Chairs</a:t>
            </a:r>
          </a:p>
          <a:p>
            <a:r>
              <a:rPr lang="en-CA" sz="1800" dirty="0" smtClean="0"/>
              <a:t>National </a:t>
            </a:r>
            <a:r>
              <a:rPr lang="en-CA" sz="1800" dirty="0"/>
              <a:t>HIV and Housing Collaborative</a:t>
            </a:r>
          </a:p>
          <a:p>
            <a:endParaRPr lang="en-CA" dirty="0"/>
          </a:p>
        </p:txBody>
      </p:sp>
    </p:spTree>
    <p:extLst>
      <p:ext uri="{BB962C8B-B14F-4D97-AF65-F5344CB8AC3E}">
        <p14:creationId xmlns:p14="http://schemas.microsoft.com/office/powerpoint/2010/main" val="32006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LIVING WITH HIV? </a:t>
            </a:r>
            <a:r>
              <a:rPr lang="en-CA" dirty="0"/>
              <a:t>UNSTABLE HOUSING IS BAD FOR YOUR HEALTH</a:t>
            </a:r>
          </a:p>
        </p:txBody>
      </p:sp>
      <p:graphicFrame>
        <p:nvGraphicFramePr>
          <p:cNvPr id="4" name="Content Placeholder 3"/>
          <p:cNvGraphicFramePr>
            <a:graphicFrameLocks/>
          </p:cNvGraphicFramePr>
          <p:nvPr>
            <p:extLst>
              <p:ext uri="{D42A27DB-BD31-4B8C-83A1-F6EECF244321}">
                <p14:modId xmlns:p14="http://schemas.microsoft.com/office/powerpoint/2010/main" val="4054909928"/>
              </p:ext>
            </p:extLst>
          </p:nvPr>
        </p:nvGraphicFramePr>
        <p:xfrm>
          <a:off x="0" y="762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p:nvPr/>
        </p:nvSpPr>
        <p:spPr>
          <a:xfrm>
            <a:off x="6477000" y="5867400"/>
            <a:ext cx="256076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000" dirty="0" smtClean="0"/>
              <a:t>*Difference is statistically significant (p&lt;0.05)</a:t>
            </a:r>
            <a:endParaRPr lang="en-CA" sz="1000" dirty="0"/>
          </a:p>
        </p:txBody>
      </p:sp>
      <p:sp>
        <p:nvSpPr>
          <p:cNvPr id="6" name="Rectangle 5"/>
          <p:cNvSpPr/>
          <p:nvPr/>
        </p:nvSpPr>
        <p:spPr>
          <a:xfrm>
            <a:off x="0" y="773668"/>
            <a:ext cx="9144000" cy="307777"/>
          </a:xfrm>
          <a:prstGeom prst="rect">
            <a:avLst/>
          </a:prstGeom>
        </p:spPr>
        <p:txBody>
          <a:bodyPr wrap="square">
            <a:spAutoFit/>
          </a:bodyPr>
          <a:lstStyle/>
          <a:p>
            <a:pPr algn="ctr"/>
            <a:r>
              <a:rPr lang="en-CA" sz="1400" b="1" dirty="0" smtClean="0"/>
              <a:t>Housing instability (number of times moved since baseline) and harmful drug use over time</a:t>
            </a:r>
            <a:endParaRPr lang="en-CA" sz="1400" b="1" dirty="0"/>
          </a:p>
        </p:txBody>
      </p:sp>
    </p:spTree>
    <p:extLst>
      <p:ext uri="{BB962C8B-B14F-4D97-AF65-F5344CB8AC3E}">
        <p14:creationId xmlns:p14="http://schemas.microsoft.com/office/powerpoint/2010/main" val="331358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
        <p:nvSpPr>
          <p:cNvPr id="2" name="Title 1"/>
          <p:cNvSpPr>
            <a:spLocks noGrp="1"/>
          </p:cNvSpPr>
          <p:nvPr>
            <p:ph type="ctrTitle"/>
          </p:nvPr>
        </p:nvSpPr>
        <p:spPr/>
        <p:txBody>
          <a:bodyPr/>
          <a:lstStyle/>
          <a:p>
            <a:r>
              <a:rPr lang="en-CA" dirty="0" smtClean="0"/>
              <a:t>HOUSING IS…</a:t>
            </a:r>
            <a:endParaRPr lang="en-CA" dirty="0"/>
          </a:p>
        </p:txBody>
      </p:sp>
      <p:sp>
        <p:nvSpPr>
          <p:cNvPr id="4" name="Rectangle 3"/>
          <p:cNvSpPr/>
          <p:nvPr/>
        </p:nvSpPr>
        <p:spPr>
          <a:xfrm>
            <a:off x="7246288" y="838200"/>
            <a:ext cx="1516712" cy="5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Clr>
                <a:prstClr val="white"/>
              </a:buClr>
              <a:buSzPct val="66000"/>
            </a:pPr>
            <a:r>
              <a:rPr lang="en-CA" sz="3200" b="1" dirty="0" smtClean="0">
                <a:solidFill>
                  <a:prstClr val="white"/>
                </a:solidFill>
                <a:effectLst>
                  <a:outerShdw blurRad="38100" dist="38100" dir="2700000" algn="tl">
                    <a:srgbClr val="000000">
                      <a:alpha val="43137"/>
                    </a:srgbClr>
                  </a:outerShdw>
                </a:effectLst>
              </a:rPr>
              <a:t>HEALTH</a:t>
            </a:r>
            <a:endParaRPr lang="en-CA" sz="3200" b="1" dirty="0">
              <a:solidFill>
                <a:prstClr val="white"/>
              </a:solidFill>
              <a:effectLst>
                <a:outerShdw blurRad="38100" dist="38100" dir="2700000" algn="tl">
                  <a:srgbClr val="000000">
                    <a:alpha val="43137"/>
                  </a:srgbClr>
                </a:outerShdw>
              </a:effectLst>
            </a:endParaRPr>
          </a:p>
        </p:txBody>
      </p:sp>
      <p:cxnSp>
        <p:nvCxnSpPr>
          <p:cNvPr id="5" name="Elbow Connector 4"/>
          <p:cNvCxnSpPr>
            <a:stCxn id="4" idx="2"/>
          </p:cNvCxnSpPr>
          <p:nvPr/>
        </p:nvCxnSpPr>
        <p:spPr>
          <a:xfrm rot="5400000">
            <a:off x="5806605" y="1095790"/>
            <a:ext cx="1877834" cy="251824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8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THE HEALTH BENEFITS OF HOUSING</a:t>
            </a:r>
            <a:endParaRPr lang="en-CA" dirty="0"/>
          </a:p>
        </p:txBody>
      </p:sp>
      <p:sp>
        <p:nvSpPr>
          <p:cNvPr id="4" name="Subtitle 3"/>
          <p:cNvSpPr>
            <a:spLocks noGrp="1"/>
          </p:cNvSpPr>
          <p:nvPr>
            <p:ph type="subTitle" idx="10"/>
          </p:nvPr>
        </p:nvSpPr>
        <p:spPr/>
        <p:txBody>
          <a:bodyPr/>
          <a:lstStyle/>
          <a:p>
            <a:r>
              <a:rPr lang="en-CA" dirty="0" smtClean="0"/>
              <a:t>Each new HIV infection prevented through increased housing stability saves over $300,000 in lifetime medical costs…</a:t>
            </a:r>
            <a:endParaRPr lang="en-CA" dirty="0"/>
          </a:p>
        </p:txBody>
      </p:sp>
      <p:sp>
        <p:nvSpPr>
          <p:cNvPr id="2" name="Text Placeholder 1"/>
          <p:cNvSpPr>
            <a:spLocks noGrp="1"/>
          </p:cNvSpPr>
          <p:nvPr>
            <p:ph type="body" sz="quarter" idx="11"/>
          </p:nvPr>
        </p:nvSpPr>
        <p:spPr/>
        <p:txBody>
          <a:bodyPr/>
          <a:lstStyle/>
          <a:p>
            <a:pPr marL="688975">
              <a:spcBef>
                <a:spcPts val="0"/>
              </a:spcBef>
            </a:pPr>
            <a:r>
              <a:rPr lang="en-CA" dirty="0"/>
              <a:t>Supportive housing </a:t>
            </a:r>
            <a:r>
              <a:rPr lang="en-CA" dirty="0" smtClean="0"/>
              <a:t>associated </a:t>
            </a:r>
            <a:r>
              <a:rPr lang="en-CA" dirty="0"/>
              <a:t>with an 80% reduction in mortality</a:t>
            </a:r>
            <a:endParaRPr lang="en-CA" dirty="0">
              <a:solidFill>
                <a:prstClr val="white"/>
              </a:solidFill>
            </a:endParaRPr>
          </a:p>
          <a:p>
            <a:pPr marL="914400" lvl="0" indent="-225425">
              <a:spcBef>
                <a:spcPts val="0"/>
              </a:spcBef>
            </a:pPr>
            <a:endParaRPr lang="en-CA" b="1" dirty="0">
              <a:solidFill>
                <a:prstClr val="white"/>
              </a:solidFill>
            </a:endParaRPr>
          </a:p>
          <a:p>
            <a:pPr marL="914400" lvl="0" indent="-225425">
              <a:spcBef>
                <a:spcPts val="0"/>
              </a:spcBef>
            </a:pPr>
            <a:r>
              <a:rPr lang="en-CA" b="1" dirty="0" smtClean="0">
                <a:solidFill>
                  <a:prstClr val="white"/>
                </a:solidFill>
              </a:rPr>
              <a:t>BETTER HEALTH</a:t>
            </a:r>
          </a:p>
          <a:p>
            <a:pPr marL="914400" lvl="1" indent="-225425">
              <a:spcBef>
                <a:spcPts val="0"/>
              </a:spcBef>
              <a:buFont typeface="Calibri" pitchFamily="34" charset="0"/>
              <a:buChar char="»"/>
            </a:pPr>
            <a:r>
              <a:rPr lang="en-CA" sz="1400" dirty="0">
                <a:solidFill>
                  <a:prstClr val="white"/>
                </a:solidFill>
              </a:rPr>
              <a:t>Reduced </a:t>
            </a:r>
            <a:r>
              <a:rPr lang="en-CA" sz="1400" dirty="0" smtClean="0">
                <a:solidFill>
                  <a:prstClr val="white"/>
                </a:solidFill>
              </a:rPr>
              <a:t>mortality</a:t>
            </a:r>
          </a:p>
          <a:p>
            <a:pPr marL="914400" lvl="1" indent="-225425">
              <a:spcBef>
                <a:spcPts val="0"/>
              </a:spcBef>
              <a:buFont typeface="Calibri" pitchFamily="34" charset="0"/>
              <a:buChar char="»"/>
            </a:pPr>
            <a:r>
              <a:rPr lang="en-CA" sz="1400" dirty="0">
                <a:solidFill>
                  <a:prstClr val="white"/>
                </a:solidFill>
              </a:rPr>
              <a:t>Viral suppression</a:t>
            </a:r>
            <a:endParaRPr lang="en-CA" sz="1400" dirty="0" smtClean="0">
              <a:solidFill>
                <a:prstClr val="white"/>
              </a:solidFill>
            </a:endParaRPr>
          </a:p>
          <a:p>
            <a:pPr marL="914400" lvl="1" indent="-225425">
              <a:spcBef>
                <a:spcPts val="0"/>
              </a:spcBef>
              <a:buFont typeface="Calibri" pitchFamily="34" charset="0"/>
              <a:buChar char="»"/>
            </a:pPr>
            <a:r>
              <a:rPr lang="en-CA" sz="1400" dirty="0" smtClean="0">
                <a:solidFill>
                  <a:prstClr val="white"/>
                </a:solidFill>
              </a:rPr>
              <a:t>Reduced co-infections</a:t>
            </a:r>
          </a:p>
          <a:p>
            <a:pPr marL="914400" lvl="1" indent="-225425">
              <a:spcBef>
                <a:spcPts val="0"/>
              </a:spcBef>
              <a:buFont typeface="Calibri" pitchFamily="34" charset="0"/>
              <a:buChar char="»"/>
            </a:pPr>
            <a:r>
              <a:rPr lang="en-CA" sz="1400" dirty="0">
                <a:solidFill>
                  <a:prstClr val="white"/>
                </a:solidFill>
              </a:rPr>
              <a:t>Reduced risk behaviours</a:t>
            </a:r>
          </a:p>
          <a:p>
            <a:pPr marL="914400" lvl="1" indent="-225425">
              <a:spcBef>
                <a:spcPts val="0"/>
              </a:spcBef>
            </a:pPr>
            <a:endParaRPr lang="en-CA" sz="1400" dirty="0" smtClean="0">
              <a:solidFill>
                <a:prstClr val="white"/>
              </a:solidFill>
            </a:endParaRPr>
          </a:p>
          <a:p>
            <a:pPr marL="914400" lvl="0" indent="-225425">
              <a:spcBef>
                <a:spcPts val="0"/>
              </a:spcBef>
            </a:pPr>
            <a:r>
              <a:rPr lang="en-CA" b="1" dirty="0" smtClean="0">
                <a:solidFill>
                  <a:prstClr val="white"/>
                </a:solidFill>
              </a:rPr>
              <a:t>BETTER HEALTH CARE</a:t>
            </a:r>
          </a:p>
          <a:p>
            <a:pPr marL="914400" lvl="1" indent="-225425">
              <a:spcBef>
                <a:spcPts val="0"/>
              </a:spcBef>
              <a:buFont typeface="Calibri" pitchFamily="34" charset="0"/>
              <a:buChar char="»"/>
            </a:pPr>
            <a:r>
              <a:rPr lang="en-CA" sz="1400" dirty="0">
                <a:solidFill>
                  <a:prstClr val="white"/>
                </a:solidFill>
              </a:rPr>
              <a:t>Effective HIV/AIDS Health Care (</a:t>
            </a:r>
            <a:r>
              <a:rPr lang="en-CA" sz="1400" dirty="0" smtClean="0">
                <a:solidFill>
                  <a:prstClr val="white"/>
                </a:solidFill>
              </a:rPr>
              <a:t>ART) adherence</a:t>
            </a:r>
            <a:endParaRPr lang="en-CA" sz="1400" dirty="0">
              <a:solidFill>
                <a:prstClr val="white"/>
              </a:solidFill>
            </a:endParaRPr>
          </a:p>
          <a:p>
            <a:pPr marL="914400" lvl="1" indent="-225425">
              <a:spcBef>
                <a:spcPts val="0"/>
              </a:spcBef>
              <a:buFont typeface="Calibri" pitchFamily="34" charset="0"/>
              <a:buChar char="»"/>
            </a:pPr>
            <a:r>
              <a:rPr lang="en-CA" sz="1400" dirty="0" smtClean="0">
                <a:solidFill>
                  <a:prstClr val="white"/>
                </a:solidFill>
              </a:rPr>
              <a:t>Less likely to access costly emergency medical access</a:t>
            </a:r>
            <a:endParaRPr lang="en-CA" sz="1000" dirty="0">
              <a:solidFill>
                <a:prstClr val="white"/>
              </a:solidFill>
            </a:endParaRPr>
          </a:p>
          <a:p>
            <a:pPr marL="914400" lvl="1" indent="-225425">
              <a:spcBef>
                <a:spcPts val="0"/>
              </a:spcBef>
              <a:buFont typeface="Calibri" pitchFamily="34" charset="0"/>
              <a:buChar char="»"/>
            </a:pPr>
            <a:r>
              <a:rPr lang="en-CA" sz="1400" dirty="0">
                <a:solidFill>
                  <a:prstClr val="white"/>
                </a:solidFill>
              </a:rPr>
              <a:t>More likely to access </a:t>
            </a:r>
            <a:r>
              <a:rPr lang="en-CA" sz="1400" dirty="0" smtClean="0">
                <a:solidFill>
                  <a:prstClr val="white"/>
                </a:solidFill>
              </a:rPr>
              <a:t>ongoing medical </a:t>
            </a:r>
            <a:r>
              <a:rPr lang="en-CA" sz="1400" dirty="0">
                <a:solidFill>
                  <a:prstClr val="white"/>
                </a:solidFill>
              </a:rPr>
              <a:t>services and treatment </a:t>
            </a:r>
            <a:r>
              <a:rPr lang="en-CA" sz="1400" dirty="0" smtClean="0">
                <a:solidFill>
                  <a:prstClr val="white"/>
                </a:solidFill>
              </a:rPr>
              <a:t>regimens, reducing risk of transmission and increasing overall health</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33" b="8333"/>
          <a:stretch>
            <a:fillRect/>
          </a:stretch>
        </p:blipFill>
        <p:spPr/>
      </p:pic>
      <p:sp>
        <p:nvSpPr>
          <p:cNvPr id="7" name="Text Placeholder 1"/>
          <p:cNvSpPr txBox="1">
            <a:spLocks/>
          </p:cNvSpPr>
          <p:nvPr/>
        </p:nvSpPr>
        <p:spPr>
          <a:xfrm>
            <a:off x="3200400" y="1905000"/>
            <a:ext cx="5943600" cy="4267200"/>
          </a:xfrm>
          <a:prstGeom prst="rect">
            <a:avLst/>
          </a:prstGeom>
        </p:spPr>
        <p:txBody>
          <a:bodyPr lIns="182880" tIns="91440" rIns="182880" bIns="91440"/>
          <a:lstStyle>
            <a:lvl1pPr marL="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5338"/>
            <a:endParaRPr lang="en-CA" sz="1600" b="1" dirty="0"/>
          </a:p>
        </p:txBody>
      </p:sp>
      <p:sp>
        <p:nvSpPr>
          <p:cNvPr id="8" name="TextBox 7"/>
          <p:cNvSpPr txBox="1"/>
          <p:nvPr/>
        </p:nvSpPr>
        <p:spPr>
          <a:xfrm>
            <a:off x="3191727" y="1905000"/>
            <a:ext cx="914400" cy="707886"/>
          </a:xfrm>
          <a:prstGeom prst="rect">
            <a:avLst/>
          </a:prstGeom>
          <a:noFill/>
        </p:spPr>
        <p:txBody>
          <a:bodyPr wrap="square" rtlCol="0">
            <a:spAutoFit/>
          </a:bodyPr>
          <a:lstStyle/>
          <a:p>
            <a:pPr algn="ctr"/>
            <a:r>
              <a:rPr lang="en-CA" sz="4000" dirty="0">
                <a:solidFill>
                  <a:srgbClr val="FF0000"/>
                </a:solidFill>
              </a:rPr>
              <a:t>✔</a:t>
            </a:r>
            <a:endParaRPr lang="en-CA" sz="4000" b="1" dirty="0">
              <a:solidFill>
                <a:srgbClr val="FF0000"/>
              </a:solidFill>
            </a:endParaRPr>
          </a:p>
        </p:txBody>
      </p:sp>
    </p:spTree>
    <p:extLst>
      <p:ext uri="{BB962C8B-B14F-4D97-AF65-F5344CB8AC3E}">
        <p14:creationId xmlns:p14="http://schemas.microsoft.com/office/powerpoint/2010/main" val="165430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
        <p:nvSpPr>
          <p:cNvPr id="2" name="Title 1"/>
          <p:cNvSpPr>
            <a:spLocks noGrp="1"/>
          </p:cNvSpPr>
          <p:nvPr>
            <p:ph type="ctrTitle"/>
          </p:nvPr>
        </p:nvSpPr>
        <p:spPr/>
        <p:txBody>
          <a:bodyPr/>
          <a:lstStyle/>
          <a:p>
            <a:r>
              <a:rPr lang="en-CA" dirty="0" smtClean="0"/>
              <a:t>HOUSING IS…</a:t>
            </a:r>
            <a:endParaRPr lang="en-CA" dirty="0"/>
          </a:p>
        </p:txBody>
      </p:sp>
      <p:sp>
        <p:nvSpPr>
          <p:cNvPr id="6" name="Rectangle 5"/>
          <p:cNvSpPr/>
          <p:nvPr/>
        </p:nvSpPr>
        <p:spPr>
          <a:xfrm>
            <a:off x="457200" y="838200"/>
            <a:ext cx="2455627" cy="5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schemeClr val="bg1"/>
              </a:buClr>
              <a:buSzPct val="66000"/>
            </a:pPr>
            <a:r>
              <a:rPr lang="en-CA" sz="3200" b="1" dirty="0" smtClean="0">
                <a:effectLst>
                  <a:outerShdw blurRad="38100" dist="38100" dir="2700000" algn="tl">
                    <a:srgbClr val="000000">
                      <a:alpha val="43137"/>
                    </a:srgbClr>
                  </a:outerShdw>
                </a:effectLst>
              </a:rPr>
              <a:t>PREVENTION</a:t>
            </a:r>
            <a:endParaRPr lang="en-CA" sz="3200" b="1" dirty="0">
              <a:effectLst>
                <a:outerShdw blurRad="38100" dist="38100" dir="2700000" algn="tl">
                  <a:srgbClr val="000000">
                    <a:alpha val="43137"/>
                  </a:srgbClr>
                </a:outerShdw>
              </a:effectLst>
            </a:endParaRPr>
          </a:p>
        </p:txBody>
      </p:sp>
      <p:cxnSp>
        <p:nvCxnSpPr>
          <p:cNvPr id="8" name="Elbow Connector 7"/>
          <p:cNvCxnSpPr>
            <a:stCxn id="6" idx="2"/>
          </p:cNvCxnSpPr>
          <p:nvPr/>
        </p:nvCxnSpPr>
        <p:spPr>
          <a:xfrm rot="16200000" flipH="1">
            <a:off x="2312505" y="788503"/>
            <a:ext cx="1479604" cy="2734587"/>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a:t>PEOPLE AT RISK OF HIV </a:t>
            </a:r>
            <a:r>
              <a:rPr lang="en-CA" dirty="0" smtClean="0"/>
              <a:t>MORE </a:t>
            </a:r>
            <a:r>
              <a:rPr lang="en-CA" dirty="0"/>
              <a:t>LIKELY TO BECOME INFECTED IF THEY LACK STABLE HOUSING</a:t>
            </a:r>
          </a:p>
        </p:txBody>
      </p:sp>
      <p:sp>
        <p:nvSpPr>
          <p:cNvPr id="4" name="Subtitle 3"/>
          <p:cNvSpPr>
            <a:spLocks noGrp="1"/>
          </p:cNvSpPr>
          <p:nvPr>
            <p:ph type="subTitle" idx="10"/>
          </p:nvPr>
        </p:nvSpPr>
        <p:spPr/>
        <p:txBody>
          <a:bodyPr/>
          <a:lstStyle/>
          <a:p>
            <a:r>
              <a:rPr lang="en-CA" dirty="0"/>
              <a:t>With no transitional housing to go to, my addictions are being triggered by street </a:t>
            </a:r>
            <a:r>
              <a:rPr lang="en-CA" dirty="0" smtClean="0"/>
              <a:t>life…</a:t>
            </a:r>
            <a:endParaRPr lang="en-CA" dirty="0"/>
          </a:p>
        </p:txBody>
      </p:sp>
      <p:sp>
        <p:nvSpPr>
          <p:cNvPr id="2" name="Text Placeholder 1"/>
          <p:cNvSpPr>
            <a:spLocks noGrp="1"/>
          </p:cNvSpPr>
          <p:nvPr>
            <p:ph type="body" sz="quarter" idx="11"/>
          </p:nvPr>
        </p:nvSpPr>
        <p:spPr/>
        <p:txBody>
          <a:bodyPr/>
          <a:lstStyle/>
          <a:p>
            <a:pPr marL="795338">
              <a:spcBef>
                <a:spcPts val="0"/>
              </a:spcBef>
            </a:pPr>
            <a:r>
              <a:rPr lang="en-CA" sz="1600" dirty="0" smtClean="0">
                <a:solidFill>
                  <a:prstClr val="white"/>
                </a:solidFill>
              </a:rPr>
              <a:t>PEOPLE WHO HAVE RECENTLY EXPERIENCED HOMELESSNESS ARE:</a:t>
            </a:r>
          </a:p>
          <a:p>
            <a:pPr marL="1033463" indent="-238125">
              <a:spcBef>
                <a:spcPts val="0"/>
              </a:spcBef>
              <a:buFont typeface="Calibri" pitchFamily="34" charset="0"/>
              <a:buChar char="»"/>
            </a:pPr>
            <a:r>
              <a:rPr lang="en-CA" sz="1400" b="1" dirty="0" smtClean="0">
                <a:solidFill>
                  <a:prstClr val="white"/>
                </a:solidFill>
              </a:rPr>
              <a:t>2x more </a:t>
            </a:r>
            <a:r>
              <a:rPr lang="en-CA" sz="1400" b="1" dirty="0">
                <a:solidFill>
                  <a:prstClr val="white"/>
                </a:solidFill>
              </a:rPr>
              <a:t>likely </a:t>
            </a:r>
            <a:r>
              <a:rPr lang="en-CA" sz="1400" dirty="0" smtClean="0">
                <a:solidFill>
                  <a:prstClr val="white"/>
                </a:solidFill>
              </a:rPr>
              <a:t>to </a:t>
            </a:r>
            <a:r>
              <a:rPr lang="en-CA" sz="1400" dirty="0">
                <a:solidFill>
                  <a:prstClr val="white"/>
                </a:solidFill>
              </a:rPr>
              <a:t>have a new HIV </a:t>
            </a:r>
            <a:r>
              <a:rPr lang="en-CA" sz="1400" dirty="0" smtClean="0">
                <a:solidFill>
                  <a:prstClr val="white"/>
                </a:solidFill>
              </a:rPr>
              <a:t>infection</a:t>
            </a:r>
          </a:p>
          <a:p>
            <a:pPr marL="1033463" indent="-238125">
              <a:spcBef>
                <a:spcPts val="0"/>
              </a:spcBef>
              <a:buFont typeface="Calibri" pitchFamily="34" charset="0"/>
              <a:buChar char="»"/>
            </a:pPr>
            <a:r>
              <a:rPr lang="en-CA" sz="1400" b="1" dirty="0">
                <a:solidFill>
                  <a:prstClr val="white"/>
                </a:solidFill>
              </a:rPr>
              <a:t>3x more likely </a:t>
            </a:r>
            <a:r>
              <a:rPr lang="en-CA" sz="1400" dirty="0">
                <a:solidFill>
                  <a:prstClr val="white"/>
                </a:solidFill>
              </a:rPr>
              <a:t>to engage in </a:t>
            </a:r>
            <a:r>
              <a:rPr lang="en-CA" sz="1400">
                <a:solidFill>
                  <a:prstClr val="white"/>
                </a:solidFill>
              </a:rPr>
              <a:t>sex </a:t>
            </a:r>
            <a:r>
              <a:rPr lang="en-CA" sz="1400" smtClean="0">
                <a:solidFill>
                  <a:prstClr val="white"/>
                </a:solidFill>
              </a:rPr>
              <a:t>exchange</a:t>
            </a:r>
          </a:p>
          <a:p>
            <a:pPr marL="1033463" indent="-238125">
              <a:spcBef>
                <a:spcPts val="0"/>
              </a:spcBef>
              <a:buFont typeface="Calibri" pitchFamily="34" charset="0"/>
              <a:buChar char="»"/>
            </a:pPr>
            <a:r>
              <a:rPr lang="en-CA" sz="1400" b="1" smtClean="0">
                <a:solidFill>
                  <a:prstClr val="white"/>
                </a:solidFill>
              </a:rPr>
              <a:t>2x </a:t>
            </a:r>
            <a:r>
              <a:rPr lang="en-CA" sz="1400" b="1" dirty="0">
                <a:solidFill>
                  <a:prstClr val="white"/>
                </a:solidFill>
              </a:rPr>
              <a:t>more likely </a:t>
            </a:r>
            <a:r>
              <a:rPr lang="en-CA" sz="1400" dirty="0">
                <a:solidFill>
                  <a:prstClr val="white"/>
                </a:solidFill>
              </a:rPr>
              <a:t>to use drugs</a:t>
            </a:r>
          </a:p>
          <a:p>
            <a:pPr marL="1033463" indent="-238125">
              <a:spcBef>
                <a:spcPts val="0"/>
              </a:spcBef>
              <a:buFont typeface="Calibri" pitchFamily="34" charset="0"/>
              <a:buChar char="»"/>
            </a:pPr>
            <a:r>
              <a:rPr lang="en-CA" sz="1400" b="1" dirty="0">
                <a:solidFill>
                  <a:prstClr val="white"/>
                </a:solidFill>
              </a:rPr>
              <a:t>3x more likely </a:t>
            </a:r>
            <a:r>
              <a:rPr lang="en-CA" sz="1400" dirty="0">
                <a:solidFill>
                  <a:prstClr val="white"/>
                </a:solidFill>
              </a:rPr>
              <a:t>to inject </a:t>
            </a:r>
            <a:r>
              <a:rPr lang="en-CA" sz="1400" dirty="0" smtClean="0">
                <a:solidFill>
                  <a:prstClr val="white"/>
                </a:solidFill>
              </a:rPr>
              <a:t>drugs</a:t>
            </a:r>
          </a:p>
          <a:p>
            <a:pPr marL="1033463" indent="-238125">
              <a:spcBef>
                <a:spcPts val="0"/>
              </a:spcBef>
              <a:buFont typeface="Calibri" pitchFamily="34" charset="0"/>
              <a:buChar char="»"/>
            </a:pPr>
            <a:r>
              <a:rPr lang="en-CA" sz="1400" b="1" dirty="0">
                <a:solidFill>
                  <a:prstClr val="white"/>
                </a:solidFill>
              </a:rPr>
              <a:t>2x more likely </a:t>
            </a:r>
            <a:r>
              <a:rPr lang="en-CA" sz="1400" dirty="0">
                <a:solidFill>
                  <a:prstClr val="white"/>
                </a:solidFill>
              </a:rPr>
              <a:t>to have unprotected sex </a:t>
            </a:r>
            <a:r>
              <a:rPr lang="en-CA" sz="1400" dirty="0" smtClean="0">
                <a:solidFill>
                  <a:prstClr val="white"/>
                </a:solidFill>
              </a:rPr>
              <a:t>with a partner whose HIV status is unknown</a:t>
            </a:r>
            <a:endParaRPr lang="en-CA" sz="1400" baseline="30000" dirty="0" smtClean="0">
              <a:solidFill>
                <a:prstClr val="white"/>
              </a:solidFill>
            </a:endParaRPr>
          </a:p>
          <a:p>
            <a:pPr marL="795338">
              <a:spcBef>
                <a:spcPts val="0"/>
              </a:spcBef>
            </a:pPr>
            <a:endParaRPr lang="en-CA" sz="1600" baseline="30000" dirty="0">
              <a:solidFill>
                <a:prstClr val="white"/>
              </a:solidFill>
            </a:endParaRPr>
          </a:p>
          <a:p>
            <a:pPr marL="795338">
              <a:spcBef>
                <a:spcPts val="0"/>
              </a:spcBef>
            </a:pPr>
            <a:endParaRPr lang="en-CA" sz="1600" dirty="0" smtClean="0">
              <a:solidFill>
                <a:prstClr val="white"/>
              </a:solidFill>
            </a:endParaRPr>
          </a:p>
          <a:p>
            <a:pPr marL="795338">
              <a:spcBef>
                <a:spcPts val="0"/>
              </a:spcBef>
            </a:pPr>
            <a:r>
              <a:rPr lang="en-CA" sz="1600" dirty="0" smtClean="0">
                <a:solidFill>
                  <a:prstClr val="white"/>
                </a:solidFill>
              </a:rPr>
              <a:t>People </a:t>
            </a:r>
            <a:r>
              <a:rPr lang="en-CA" sz="1600" dirty="0">
                <a:solidFill>
                  <a:prstClr val="white"/>
                </a:solidFill>
              </a:rPr>
              <a:t>with HIV who lack stable housing </a:t>
            </a:r>
            <a:r>
              <a:rPr lang="en-CA" sz="1600" dirty="0" smtClean="0">
                <a:solidFill>
                  <a:prstClr val="white"/>
                </a:solidFill>
              </a:rPr>
              <a:t>are </a:t>
            </a:r>
            <a:r>
              <a:rPr lang="en-CA" sz="1600" b="1" dirty="0" smtClean="0">
                <a:solidFill>
                  <a:prstClr val="white"/>
                </a:solidFill>
              </a:rPr>
              <a:t>less </a:t>
            </a:r>
            <a:r>
              <a:rPr lang="en-CA" sz="1600" b="1" dirty="0">
                <a:solidFill>
                  <a:prstClr val="white"/>
                </a:solidFill>
              </a:rPr>
              <a:t>likely</a:t>
            </a:r>
            <a:r>
              <a:rPr lang="en-CA" sz="1600" dirty="0">
                <a:solidFill>
                  <a:prstClr val="white"/>
                </a:solidFill>
              </a:rPr>
              <a:t> </a:t>
            </a:r>
            <a:r>
              <a:rPr lang="en-CA" sz="1600" dirty="0" smtClean="0">
                <a:solidFill>
                  <a:prstClr val="white"/>
                </a:solidFill>
              </a:rPr>
              <a:t>to receive regular care, receive optimal antiretroviral therapy or adhere </a:t>
            </a:r>
            <a:r>
              <a:rPr lang="en-CA" sz="1600" dirty="0">
                <a:solidFill>
                  <a:prstClr val="white"/>
                </a:solidFill>
              </a:rPr>
              <a:t>to </a:t>
            </a:r>
            <a:r>
              <a:rPr lang="en-CA" sz="1600" dirty="0" smtClean="0">
                <a:solidFill>
                  <a:prstClr val="white"/>
                </a:solidFill>
              </a:rPr>
              <a:t>therapy. They are </a:t>
            </a:r>
            <a:r>
              <a:rPr lang="en-CA" sz="1600" b="1" dirty="0" smtClean="0">
                <a:solidFill>
                  <a:prstClr val="white"/>
                </a:solidFill>
              </a:rPr>
              <a:t>more likely </a:t>
            </a:r>
            <a:r>
              <a:rPr lang="en-CA" sz="1600" dirty="0" smtClean="0">
                <a:solidFill>
                  <a:prstClr val="white"/>
                </a:solidFill>
              </a:rPr>
              <a:t>to delay entering care.</a:t>
            </a:r>
            <a:endParaRPr lang="en-CA" sz="1600" dirty="0">
              <a:solidFill>
                <a:prstClr val="white"/>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894" y="1981200"/>
            <a:ext cx="610066" cy="610066"/>
          </a:xfrm>
          <a:prstGeom prst="rect">
            <a:avLst/>
          </a:prstGeom>
        </p:spPr>
      </p:pic>
      <p:pic>
        <p:nvPicPr>
          <p:cNvPr id="26" name="Picture Placeholder 2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8333" b="8333"/>
          <a:stretch>
            <a:fillRect/>
          </a:stretch>
        </p:blipFill>
        <p:spPr/>
      </p:pic>
      <p:sp>
        <p:nvSpPr>
          <p:cNvPr id="27" name="TextBox 26"/>
          <p:cNvSpPr txBox="1"/>
          <p:nvPr/>
        </p:nvSpPr>
        <p:spPr>
          <a:xfrm>
            <a:off x="3191727" y="3904689"/>
            <a:ext cx="914400" cy="707886"/>
          </a:xfrm>
          <a:prstGeom prst="rect">
            <a:avLst/>
          </a:prstGeom>
          <a:noFill/>
        </p:spPr>
        <p:txBody>
          <a:bodyPr wrap="square" rtlCol="0">
            <a:spAutoFit/>
          </a:bodyPr>
          <a:lstStyle/>
          <a:p>
            <a:pPr algn="ctr"/>
            <a:r>
              <a:rPr lang="en-CA" sz="4000" b="1" dirty="0" smtClean="0">
                <a:solidFill>
                  <a:srgbClr val="FF0000"/>
                </a:solidFill>
              </a:rPr>
              <a:t>-</a:t>
            </a:r>
            <a:endParaRPr lang="en-CA" sz="4000" b="1" dirty="0">
              <a:solidFill>
                <a:srgbClr val="FF0000"/>
              </a:solidFill>
            </a:endParaRPr>
          </a:p>
        </p:txBody>
      </p:sp>
    </p:spTree>
    <p:extLst>
      <p:ext uri="{BB962C8B-B14F-4D97-AF65-F5344CB8AC3E}">
        <p14:creationId xmlns:p14="http://schemas.microsoft.com/office/powerpoint/2010/main" val="19202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
        <p:nvSpPr>
          <p:cNvPr id="2" name="Title 1"/>
          <p:cNvSpPr>
            <a:spLocks noGrp="1"/>
          </p:cNvSpPr>
          <p:nvPr>
            <p:ph type="ctrTitle"/>
          </p:nvPr>
        </p:nvSpPr>
        <p:spPr/>
        <p:txBody>
          <a:bodyPr/>
          <a:lstStyle/>
          <a:p>
            <a:r>
              <a:rPr lang="en-CA" dirty="0" smtClean="0"/>
              <a:t>HOUSING IS…</a:t>
            </a:r>
            <a:endParaRPr lang="en-CA" dirty="0"/>
          </a:p>
        </p:txBody>
      </p:sp>
      <p:sp>
        <p:nvSpPr>
          <p:cNvPr id="9" name="Rectangle 8"/>
          <p:cNvSpPr/>
          <p:nvPr/>
        </p:nvSpPr>
        <p:spPr>
          <a:xfrm>
            <a:off x="457200" y="4521642"/>
            <a:ext cx="2311178" cy="1516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prstClr val="white"/>
              </a:buClr>
              <a:buSzPct val="66000"/>
            </a:pPr>
            <a:r>
              <a:rPr lang="en-CA" sz="3200" b="1" dirty="0" smtClean="0">
                <a:solidFill>
                  <a:prstClr val="white"/>
                </a:solidFill>
                <a:effectLst>
                  <a:outerShdw blurRad="38100" dist="38100" dir="2700000" algn="tl">
                    <a:srgbClr val="000000">
                      <a:alpha val="43137"/>
                    </a:srgbClr>
                  </a:outerShdw>
                </a:effectLst>
              </a:rPr>
              <a:t>GOOD HEALTH</a:t>
            </a:r>
          </a:p>
          <a:p>
            <a:pPr lvl="0" algn="ctr">
              <a:buClr>
                <a:prstClr val="white"/>
              </a:buClr>
              <a:buSzPct val="66000"/>
            </a:pPr>
            <a:r>
              <a:rPr lang="en-CA" sz="3200" b="1" dirty="0" smtClean="0">
                <a:solidFill>
                  <a:prstClr val="white"/>
                </a:solidFill>
                <a:effectLst>
                  <a:outerShdw blurRad="38100" dist="38100" dir="2700000" algn="tl">
                    <a:srgbClr val="000000">
                      <a:alpha val="43137"/>
                    </a:srgbClr>
                  </a:outerShdw>
                </a:effectLst>
              </a:rPr>
              <a:t>CARE</a:t>
            </a:r>
            <a:endParaRPr lang="en-CA" sz="3200" b="1" dirty="0">
              <a:solidFill>
                <a:prstClr val="white"/>
              </a:solidFill>
              <a:effectLst>
                <a:outerShdw blurRad="38100" dist="38100" dir="2700000" algn="tl">
                  <a:srgbClr val="000000">
                    <a:alpha val="43137"/>
                  </a:srgbClr>
                </a:outerShdw>
              </a:effectLst>
            </a:endParaRPr>
          </a:p>
        </p:txBody>
      </p:sp>
      <p:cxnSp>
        <p:nvCxnSpPr>
          <p:cNvPr id="10" name="Elbow Connector 9"/>
          <p:cNvCxnSpPr>
            <a:endCxn id="9" idx="0"/>
          </p:cNvCxnSpPr>
          <p:nvPr/>
        </p:nvCxnSpPr>
        <p:spPr>
          <a:xfrm rot="10800000" flipV="1">
            <a:off x="1612790" y="3886200"/>
            <a:ext cx="2502013" cy="635442"/>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69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LIVING WITH HIV? </a:t>
            </a:r>
            <a:r>
              <a:rPr lang="en-CA" dirty="0" smtClean="0"/>
              <a:t>HOUSING IMPROVES HEALTH CARE</a:t>
            </a:r>
            <a:endParaRPr lang="en-CA" dirty="0"/>
          </a:p>
        </p:txBody>
      </p:sp>
      <p:sp>
        <p:nvSpPr>
          <p:cNvPr id="5" name="TextBox 6"/>
          <p:cNvSpPr txBox="1"/>
          <p:nvPr/>
        </p:nvSpPr>
        <p:spPr>
          <a:xfrm>
            <a:off x="6477000" y="5867400"/>
            <a:ext cx="2560765"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000" dirty="0" smtClean="0"/>
              <a:t>*Difference is statistically significant (p&lt;0.05)</a:t>
            </a:r>
            <a:endParaRPr lang="en-CA" sz="1000" dirty="0"/>
          </a:p>
        </p:txBody>
      </p:sp>
      <p:sp>
        <p:nvSpPr>
          <p:cNvPr id="6" name="Rectangle 5"/>
          <p:cNvSpPr/>
          <p:nvPr/>
        </p:nvSpPr>
        <p:spPr>
          <a:xfrm>
            <a:off x="0" y="773668"/>
            <a:ext cx="9144000" cy="307777"/>
          </a:xfrm>
          <a:prstGeom prst="rect">
            <a:avLst/>
          </a:prstGeom>
        </p:spPr>
        <p:txBody>
          <a:bodyPr wrap="square">
            <a:spAutoFit/>
          </a:bodyPr>
          <a:lstStyle/>
          <a:p>
            <a:pPr algn="ctr"/>
            <a:r>
              <a:rPr lang="en-CA" sz="1400" b="1" dirty="0"/>
              <a:t>Housing instability (number of times moved since </a:t>
            </a:r>
            <a:r>
              <a:rPr lang="en-CA" sz="1400" b="1" dirty="0" smtClean="0"/>
              <a:t>baseline) and </a:t>
            </a:r>
            <a:r>
              <a:rPr lang="en-CA" sz="1400" b="1" dirty="0"/>
              <a:t>ARV therapy </a:t>
            </a:r>
          </a:p>
        </p:txBody>
      </p:sp>
      <p:graphicFrame>
        <p:nvGraphicFramePr>
          <p:cNvPr id="7" name="Content Placeholder 3"/>
          <p:cNvGraphicFramePr>
            <a:graphicFrameLocks/>
          </p:cNvGraphicFramePr>
          <p:nvPr>
            <p:extLst>
              <p:ext uri="{D42A27DB-BD31-4B8C-83A1-F6EECF244321}">
                <p14:modId xmlns:p14="http://schemas.microsoft.com/office/powerpoint/2010/main" val="1148864269"/>
              </p:ext>
            </p:extLst>
          </p:nvPr>
        </p:nvGraphicFramePr>
        <p:xfrm>
          <a:off x="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50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BETTER HOUSING STATUS = BETTER ACCESS TO AND USE OF HEALTH CARE</a:t>
            </a:r>
            <a:endParaRPr lang="en-CA" dirty="0"/>
          </a:p>
        </p:txBody>
      </p:sp>
      <p:sp>
        <p:nvSpPr>
          <p:cNvPr id="4" name="Subtitle 3"/>
          <p:cNvSpPr>
            <a:spLocks noGrp="1"/>
          </p:cNvSpPr>
          <p:nvPr>
            <p:ph type="subTitle" idx="10"/>
          </p:nvPr>
        </p:nvSpPr>
        <p:spPr/>
        <p:txBody>
          <a:bodyPr/>
          <a:lstStyle/>
          <a:p>
            <a:r>
              <a:rPr lang="en-CA" dirty="0"/>
              <a:t>I</a:t>
            </a:r>
            <a:r>
              <a:rPr lang="en-CA" dirty="0" smtClean="0"/>
              <a:t>f </a:t>
            </a:r>
            <a:r>
              <a:rPr lang="en-CA" dirty="0"/>
              <a:t>it’s not the hydro and it’s not the housing where you’re living in, it’s going to be a medication and if it’s not the medication it’s going to be about the food and if it’s not about the food it’s always about </a:t>
            </a:r>
            <a:r>
              <a:rPr lang="en-CA" dirty="0" smtClean="0"/>
              <a:t>something. it’s </a:t>
            </a:r>
            <a:r>
              <a:rPr lang="en-CA" dirty="0"/>
              <a:t>something different everyday so you have to learn to choose and pick your </a:t>
            </a:r>
            <a:r>
              <a:rPr lang="en-CA" dirty="0" smtClean="0"/>
              <a:t>battle…</a:t>
            </a:r>
            <a:endParaRPr lang="en-CA" dirty="0"/>
          </a:p>
        </p:txBody>
      </p:sp>
      <p:sp>
        <p:nvSpPr>
          <p:cNvPr id="2" name="Text Placeholder 1"/>
          <p:cNvSpPr>
            <a:spLocks noGrp="1"/>
          </p:cNvSpPr>
          <p:nvPr>
            <p:ph type="body" sz="quarter" idx="11"/>
          </p:nvPr>
        </p:nvSpPr>
        <p:spPr/>
        <p:txBody>
          <a:bodyPr/>
          <a:lstStyle/>
          <a:p>
            <a:pPr marL="795338"/>
            <a:r>
              <a:rPr lang="en-CA" sz="1600" b="1" dirty="0">
                <a:solidFill>
                  <a:prstClr val="white"/>
                </a:solidFill>
              </a:rPr>
              <a:t>PEOPLE WITH HIV WHO ARE STABLY HOUSED </a:t>
            </a:r>
            <a:r>
              <a:rPr lang="en-CA" sz="1600" b="1" dirty="0" smtClean="0">
                <a:solidFill>
                  <a:prstClr val="white"/>
                </a:solidFill>
              </a:rPr>
              <a:t>ARE MORE LIKELY TO:</a:t>
            </a:r>
            <a:endParaRPr lang="en-CA" sz="1600" b="1" dirty="0">
              <a:solidFill>
                <a:prstClr val="white"/>
              </a:solidFill>
            </a:endParaRPr>
          </a:p>
          <a:p>
            <a:pPr marL="1033463" indent="-238125">
              <a:spcBef>
                <a:spcPts val="0"/>
              </a:spcBef>
              <a:buFont typeface="Calibri" pitchFamily="34" charset="0"/>
              <a:buChar char="»"/>
            </a:pPr>
            <a:r>
              <a:rPr lang="en-CA" sz="1400" dirty="0">
                <a:solidFill>
                  <a:prstClr val="white"/>
                </a:solidFill>
              </a:rPr>
              <a:t>A</a:t>
            </a:r>
            <a:r>
              <a:rPr lang="en-CA" sz="1400" dirty="0" smtClean="0">
                <a:solidFill>
                  <a:prstClr val="white"/>
                </a:solidFill>
              </a:rPr>
              <a:t>ccess </a:t>
            </a:r>
            <a:r>
              <a:rPr lang="en-CA" sz="1400" dirty="0">
                <a:solidFill>
                  <a:prstClr val="white"/>
                </a:solidFill>
              </a:rPr>
              <a:t>HIV primary </a:t>
            </a:r>
            <a:r>
              <a:rPr lang="en-CA" sz="1400" dirty="0" smtClean="0">
                <a:solidFill>
                  <a:prstClr val="white"/>
                </a:solidFill>
              </a:rPr>
              <a:t>care and adhere </a:t>
            </a:r>
            <a:r>
              <a:rPr lang="en-CA" sz="1400" dirty="0">
                <a:solidFill>
                  <a:prstClr val="white"/>
                </a:solidFill>
              </a:rPr>
              <a:t>to </a:t>
            </a:r>
            <a:r>
              <a:rPr lang="en-CA" sz="1400" dirty="0" smtClean="0">
                <a:solidFill>
                  <a:prstClr val="white"/>
                </a:solidFill>
              </a:rPr>
              <a:t>medications </a:t>
            </a:r>
          </a:p>
          <a:p>
            <a:pPr marL="1033463" indent="-238125">
              <a:spcBef>
                <a:spcPts val="0"/>
              </a:spcBef>
              <a:buFont typeface="Calibri" pitchFamily="34" charset="0"/>
              <a:buChar char="»"/>
            </a:pPr>
            <a:r>
              <a:rPr lang="en-CA" sz="1400" dirty="0">
                <a:solidFill>
                  <a:prstClr val="white"/>
                </a:solidFill>
              </a:rPr>
              <a:t>U</a:t>
            </a:r>
            <a:r>
              <a:rPr lang="en-CA" sz="1400" dirty="0" smtClean="0">
                <a:solidFill>
                  <a:prstClr val="white"/>
                </a:solidFill>
              </a:rPr>
              <a:t>tilize </a:t>
            </a:r>
            <a:r>
              <a:rPr lang="en-CA" sz="1400" dirty="0">
                <a:solidFill>
                  <a:prstClr val="white"/>
                </a:solidFill>
              </a:rPr>
              <a:t>health and social services</a:t>
            </a:r>
          </a:p>
          <a:p>
            <a:pPr marL="1033463" indent="-238125">
              <a:spcBef>
                <a:spcPts val="0"/>
              </a:spcBef>
              <a:buFont typeface="Calibri" pitchFamily="34" charset="0"/>
              <a:buChar char="»"/>
            </a:pPr>
            <a:r>
              <a:rPr lang="en-CA" sz="1400" dirty="0">
                <a:solidFill>
                  <a:prstClr val="white"/>
                </a:solidFill>
              </a:rPr>
              <a:t>S</a:t>
            </a:r>
            <a:r>
              <a:rPr lang="en-CA" sz="1400" dirty="0" smtClean="0">
                <a:solidFill>
                  <a:prstClr val="white"/>
                </a:solidFill>
              </a:rPr>
              <a:t>tay </a:t>
            </a:r>
            <a:r>
              <a:rPr lang="en-CA" sz="1400" dirty="0">
                <a:solidFill>
                  <a:prstClr val="white"/>
                </a:solidFill>
              </a:rPr>
              <a:t>in continuous care</a:t>
            </a:r>
          </a:p>
          <a:p>
            <a:pPr marL="1033463" indent="-238125">
              <a:spcBef>
                <a:spcPts val="0"/>
              </a:spcBef>
              <a:buFont typeface="Calibri" pitchFamily="34" charset="0"/>
              <a:buChar char="»"/>
            </a:pPr>
            <a:r>
              <a:rPr lang="en-CA" sz="1400" dirty="0" smtClean="0">
                <a:solidFill>
                  <a:prstClr val="white"/>
                </a:solidFill>
              </a:rPr>
              <a:t>Receive </a:t>
            </a:r>
            <a:r>
              <a:rPr lang="en-CA" sz="1400" dirty="0">
                <a:solidFill>
                  <a:prstClr val="white"/>
                </a:solidFill>
              </a:rPr>
              <a:t>care that meets clinical practice standards</a:t>
            </a:r>
          </a:p>
          <a:p>
            <a:pPr marL="795338">
              <a:spcBef>
                <a:spcPts val="0"/>
              </a:spcBef>
            </a:pPr>
            <a:endParaRPr lang="en-CA" sz="1400" dirty="0" smtClean="0">
              <a:solidFill>
                <a:prstClr val="white"/>
              </a:solidFill>
            </a:endParaRPr>
          </a:p>
          <a:p>
            <a:pPr marL="795338">
              <a:spcBef>
                <a:spcPts val="0"/>
              </a:spcBef>
            </a:pPr>
            <a:endParaRPr lang="en-CA" sz="1400" dirty="0">
              <a:solidFill>
                <a:prstClr val="white"/>
              </a:solidFill>
            </a:endParaRPr>
          </a:p>
          <a:p>
            <a:pPr marL="795338">
              <a:spcBef>
                <a:spcPts val="0"/>
              </a:spcBef>
            </a:pPr>
            <a:r>
              <a:rPr lang="en-CA" sz="1600" b="1" dirty="0">
                <a:solidFill>
                  <a:prstClr val="white"/>
                </a:solidFill>
              </a:rPr>
              <a:t>HOMELESS PERSONS WITH HIV WHO RECEIVED A HOUSING PLACEMENT WERE:</a:t>
            </a:r>
          </a:p>
          <a:p>
            <a:pPr marL="1033463" indent="-238125">
              <a:spcBef>
                <a:spcPts val="0"/>
              </a:spcBef>
              <a:buFont typeface="Calibri" pitchFamily="34" charset="0"/>
              <a:buChar char="»"/>
            </a:pPr>
            <a:r>
              <a:rPr lang="en-CA" sz="1400" b="1" dirty="0" smtClean="0">
                <a:solidFill>
                  <a:prstClr val="white"/>
                </a:solidFill>
              </a:rPr>
              <a:t>2x more likely </a:t>
            </a:r>
            <a:r>
              <a:rPr lang="en-CA" sz="1400" dirty="0">
                <a:solidFill>
                  <a:prstClr val="white"/>
                </a:solidFill>
              </a:rPr>
              <a:t>to achieve an undetectable viral load as those who remained homeless</a:t>
            </a:r>
          </a:p>
          <a:p>
            <a:pPr marL="1033463" indent="-238125">
              <a:spcBef>
                <a:spcPts val="0"/>
              </a:spcBef>
              <a:buFont typeface="Calibri" pitchFamily="34" charset="0"/>
              <a:buChar char="»"/>
            </a:pPr>
            <a:r>
              <a:rPr lang="en-CA" sz="1400" b="1" dirty="0" smtClean="0">
                <a:solidFill>
                  <a:prstClr val="white"/>
                </a:solidFill>
              </a:rPr>
              <a:t>4x more likely </a:t>
            </a:r>
            <a:r>
              <a:rPr lang="en-CA" sz="1400" dirty="0">
                <a:solidFill>
                  <a:prstClr val="white"/>
                </a:solidFill>
              </a:rPr>
              <a:t>to enter into medical care as those who do not receive </a:t>
            </a:r>
            <a:r>
              <a:rPr lang="en-CA" sz="1400" dirty="0" smtClean="0">
                <a:solidFill>
                  <a:prstClr val="white"/>
                </a:solidFill>
              </a:rPr>
              <a:t>assistance</a:t>
            </a:r>
          </a:p>
          <a:p>
            <a:pPr marL="1033463" indent="-238125">
              <a:spcBef>
                <a:spcPts val="0"/>
              </a:spcBef>
              <a:buFont typeface="Calibri" pitchFamily="34" charset="0"/>
              <a:buChar char="»"/>
            </a:pPr>
            <a:r>
              <a:rPr lang="en-CA" sz="1400" b="1" dirty="0" smtClean="0">
                <a:solidFill>
                  <a:prstClr val="white"/>
                </a:solidFill>
              </a:rPr>
              <a:t>5x more </a:t>
            </a:r>
            <a:r>
              <a:rPr lang="en-CA" sz="1400" b="1" dirty="0">
                <a:solidFill>
                  <a:prstClr val="white"/>
                </a:solidFill>
              </a:rPr>
              <a:t>likely </a:t>
            </a:r>
            <a:r>
              <a:rPr lang="en-CA" sz="1400" dirty="0">
                <a:solidFill>
                  <a:prstClr val="white"/>
                </a:solidFill>
              </a:rPr>
              <a:t>to report a recent HIV outpatient visit than people whose housing status did not improve</a:t>
            </a:r>
          </a:p>
          <a:p>
            <a:pPr marL="1033463" indent="-238125">
              <a:spcBef>
                <a:spcPts val="0"/>
              </a:spcBef>
              <a:buFont typeface="Calibri" pitchFamily="34" charset="0"/>
              <a:buChar char="»"/>
            </a:pPr>
            <a:r>
              <a:rPr lang="en-CA" sz="1400" b="1" dirty="0" smtClean="0">
                <a:solidFill>
                  <a:prstClr val="white"/>
                </a:solidFill>
              </a:rPr>
              <a:t>6x more </a:t>
            </a:r>
            <a:r>
              <a:rPr lang="en-CA" sz="1400" b="1" dirty="0">
                <a:solidFill>
                  <a:prstClr val="white"/>
                </a:solidFill>
              </a:rPr>
              <a:t>likely </a:t>
            </a:r>
            <a:r>
              <a:rPr lang="en-CA" sz="1400" dirty="0">
                <a:solidFill>
                  <a:prstClr val="white"/>
                </a:solidFill>
              </a:rPr>
              <a:t>to be receiving HAART as those who remain homeless or unstably </a:t>
            </a:r>
            <a:r>
              <a:rPr lang="en-CA" sz="1400" dirty="0" smtClean="0">
                <a:solidFill>
                  <a:prstClr val="white"/>
                </a:solidFill>
              </a:rPr>
              <a:t>housed</a:t>
            </a:r>
            <a:endParaRPr lang="en-CA" sz="1400" dirty="0">
              <a:solidFill>
                <a:prstClr val="white"/>
              </a:solidFill>
            </a:endParaRPr>
          </a:p>
        </p:txBody>
      </p:sp>
      <p:sp>
        <p:nvSpPr>
          <p:cNvPr id="27" name="TextBox 26"/>
          <p:cNvSpPr txBox="1"/>
          <p:nvPr/>
        </p:nvSpPr>
        <p:spPr>
          <a:xfrm>
            <a:off x="3191727" y="3545775"/>
            <a:ext cx="914400" cy="707886"/>
          </a:xfrm>
          <a:prstGeom prst="rect">
            <a:avLst/>
          </a:prstGeom>
          <a:noFill/>
        </p:spPr>
        <p:txBody>
          <a:bodyPr wrap="square" rtlCol="0">
            <a:spAutoFit/>
          </a:bodyPr>
          <a:lstStyle/>
          <a:p>
            <a:pPr algn="ctr"/>
            <a:r>
              <a:rPr lang="en-CA" sz="4000" b="1" dirty="0" smtClean="0">
                <a:solidFill>
                  <a:srgbClr val="FF0000"/>
                </a:solidFill>
              </a:rPr>
              <a:t>+</a:t>
            </a:r>
            <a:endParaRPr lang="en-CA" sz="4000" b="1" dirty="0">
              <a:solidFill>
                <a:srgbClr val="FF0000"/>
              </a:solidFill>
            </a:endParaRPr>
          </a:p>
        </p:txBody>
      </p:sp>
      <p:pic>
        <p:nvPicPr>
          <p:cNvPr id="29" name="Picture Placeholder 2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33" b="8333"/>
          <a:stretch>
            <a:fillRect/>
          </a:stretch>
        </p:blipFill>
        <p:spPr/>
      </p:pic>
      <p:sp>
        <p:nvSpPr>
          <p:cNvPr id="30" name="TextBox 29"/>
          <p:cNvSpPr txBox="1"/>
          <p:nvPr/>
        </p:nvSpPr>
        <p:spPr>
          <a:xfrm>
            <a:off x="3191727" y="1905000"/>
            <a:ext cx="914400" cy="707886"/>
          </a:xfrm>
          <a:prstGeom prst="rect">
            <a:avLst/>
          </a:prstGeom>
          <a:noFill/>
        </p:spPr>
        <p:txBody>
          <a:bodyPr wrap="square" rtlCol="0">
            <a:spAutoFit/>
          </a:bodyPr>
          <a:lstStyle/>
          <a:p>
            <a:pPr algn="ctr"/>
            <a:r>
              <a:rPr lang="en-CA" sz="4000" dirty="0">
                <a:solidFill>
                  <a:srgbClr val="FF0000"/>
                </a:solidFill>
              </a:rPr>
              <a:t>✔</a:t>
            </a:r>
            <a:endParaRPr lang="en-CA" sz="4000" b="1" dirty="0">
              <a:solidFill>
                <a:srgbClr val="FF0000"/>
              </a:solidFill>
            </a:endParaRPr>
          </a:p>
        </p:txBody>
      </p:sp>
    </p:spTree>
    <p:extLst>
      <p:ext uri="{BB962C8B-B14F-4D97-AF65-F5344CB8AC3E}">
        <p14:creationId xmlns:p14="http://schemas.microsoft.com/office/powerpoint/2010/main" val="20303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152400" y="0"/>
            <a:ext cx="5257800" cy="6858000"/>
          </a:xfrm>
        </p:spPr>
        <p:txBody>
          <a:bodyPr anchor="ctr"/>
          <a:lstStyle/>
          <a:p>
            <a:r>
              <a:rPr lang="en-CA" sz="4400" b="1" dirty="0">
                <a:solidFill>
                  <a:srgbClr val="FFC000"/>
                </a:solidFill>
                <a:effectLst>
                  <a:outerShdw blurRad="38100" dist="38100" dir="2700000" algn="tl">
                    <a:srgbClr val="000000">
                      <a:alpha val="43137"/>
                    </a:srgbClr>
                  </a:outerShdw>
                </a:effectLst>
              </a:rPr>
              <a:t>WHAT </a:t>
            </a:r>
            <a:r>
              <a:rPr lang="en-CA" sz="4400" b="1" dirty="0" smtClean="0">
                <a:solidFill>
                  <a:srgbClr val="FFC000"/>
                </a:solidFill>
                <a:effectLst>
                  <a:outerShdw blurRad="38100" dist="38100" dir="2700000" algn="tl">
                    <a:srgbClr val="000000">
                      <a:alpha val="43137"/>
                    </a:srgbClr>
                  </a:outerShdw>
                </a:effectLst>
              </a:rPr>
              <a:t>OUR CLIENTS</a:t>
            </a:r>
            <a:br>
              <a:rPr lang="en-CA" sz="4400" b="1" dirty="0" smtClean="0">
                <a:solidFill>
                  <a:srgbClr val="FFC000"/>
                </a:solidFill>
                <a:effectLst>
                  <a:outerShdw blurRad="38100" dist="38100" dir="2700000" algn="tl">
                    <a:srgbClr val="000000">
                      <a:alpha val="43137"/>
                    </a:srgbClr>
                  </a:outerShdw>
                </a:effectLst>
              </a:rPr>
            </a:br>
            <a:r>
              <a:rPr lang="en-CA" sz="4400" b="1" dirty="0" smtClean="0">
                <a:solidFill>
                  <a:srgbClr val="FFC000"/>
                </a:solidFill>
                <a:effectLst>
                  <a:outerShdw blurRad="38100" dist="38100" dir="2700000" algn="tl">
                    <a:srgbClr val="000000">
                      <a:alpha val="43137"/>
                    </a:srgbClr>
                  </a:outerShdw>
                </a:effectLst>
              </a:rPr>
              <a:t>TELLS </a:t>
            </a:r>
            <a:r>
              <a:rPr lang="en-CA" sz="4400" b="1" dirty="0">
                <a:solidFill>
                  <a:srgbClr val="FFC000"/>
                </a:solidFill>
                <a:effectLst>
                  <a:outerShdw blurRad="38100" dist="38100" dir="2700000" algn="tl">
                    <a:srgbClr val="000000">
                      <a:alpha val="43137"/>
                    </a:srgbClr>
                  </a:outerShdw>
                </a:effectLst>
              </a:rPr>
              <a:t>US</a:t>
            </a:r>
            <a:endParaRPr lang="en-CA" sz="4400" dirty="0"/>
          </a:p>
        </p:txBody>
      </p:sp>
    </p:spTree>
    <p:extLst>
      <p:ext uri="{BB962C8B-B14F-4D97-AF65-F5344CB8AC3E}">
        <p14:creationId xmlns:p14="http://schemas.microsoft.com/office/powerpoint/2010/main" val="243715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838200"/>
            <a:ext cx="1075936" cy="2646878"/>
          </a:xfrm>
          <a:prstGeom prst="rect">
            <a:avLst/>
          </a:prstGeom>
        </p:spPr>
        <p:txBody>
          <a:bodyPr wrap="none">
            <a:spAutoFit/>
          </a:bodyPr>
          <a:lstStyle/>
          <a:p>
            <a:pPr lvl="0"/>
            <a:r>
              <a:rPr lang="en-CA" sz="16600" dirty="0">
                <a:solidFill>
                  <a:srgbClr val="6F6F6F"/>
                </a:solidFill>
              </a:rPr>
              <a:t>“</a:t>
            </a:r>
            <a:endParaRPr lang="en-CA" sz="4000" dirty="0">
              <a:solidFill>
                <a:srgbClr val="6F6F6F"/>
              </a:solidFill>
            </a:endParaRPr>
          </a:p>
        </p:txBody>
      </p:sp>
      <p:sp>
        <p:nvSpPr>
          <p:cNvPr id="2" name="Title 1"/>
          <p:cNvSpPr>
            <a:spLocks noGrp="1"/>
          </p:cNvSpPr>
          <p:nvPr>
            <p:ph type="ctrTitle"/>
          </p:nvPr>
        </p:nvSpPr>
        <p:spPr/>
        <p:txBody>
          <a:bodyPr/>
          <a:lstStyle/>
          <a:p>
            <a:r>
              <a:rPr lang="en-CA" dirty="0"/>
              <a:t>HOUSING IS </a:t>
            </a:r>
            <a:r>
              <a:rPr lang="en-CA" dirty="0" smtClean="0"/>
              <a:t>HEALTH CARE</a:t>
            </a:r>
            <a:endParaRPr lang="en-CA" dirty="0"/>
          </a:p>
        </p:txBody>
      </p:sp>
      <p:sp>
        <p:nvSpPr>
          <p:cNvPr id="4" name="Text Placeholder 3"/>
          <p:cNvSpPr>
            <a:spLocks noGrp="1"/>
          </p:cNvSpPr>
          <p:nvPr>
            <p:ph type="body" sz="quarter" idx="11"/>
          </p:nvPr>
        </p:nvSpPr>
        <p:spPr/>
        <p:txBody>
          <a:bodyPr anchor="ctr"/>
          <a:lstStyle/>
          <a:p>
            <a:pPr marL="463550"/>
            <a:r>
              <a:rPr lang="en-CA" sz="2400" dirty="0" smtClean="0"/>
              <a:t>My mental health changed and also my physical health changed, yes I started to look better physically and mentally I start to think clear, I have my own space, I have my own time. I became more focused and I started to look for other problems like how to deal with my HIV rather than housing. I felt more safe towards housing, nobody knock on my door or somebody will bash me or ask me for money or something like that so feeling secure and have my own kitchen and my own space I start to feel much more stronger and more mentally stable and then I focus on other issues - education and work instead of thinking of my depression, my death I start to think of the future.</a:t>
            </a:r>
            <a:endParaRPr lang="en-CA" sz="2400" dirty="0"/>
          </a:p>
        </p:txBody>
      </p:sp>
    </p:spTree>
    <p:extLst>
      <p:ext uri="{BB962C8B-B14F-4D97-AF65-F5344CB8AC3E}">
        <p14:creationId xmlns:p14="http://schemas.microsoft.com/office/powerpoint/2010/main" val="40779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NATIONAL HIV AND HOUSING COLLABORATIVE</a:t>
            </a:r>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8" name="Rounded Rectangle 7"/>
          <p:cNvSpPr/>
          <p:nvPr/>
        </p:nvSpPr>
        <p:spPr>
          <a:xfrm>
            <a:off x="2590800" y="825724"/>
            <a:ext cx="6400800" cy="1688876"/>
          </a:xfrm>
          <a:prstGeom prst="roundRect">
            <a:avLst>
              <a:gd name="adj" fmla="val 7019"/>
            </a:avLst>
          </a:prstGeom>
          <a:solidFill>
            <a:srgbClr val="000000">
              <a:alpha val="69804"/>
            </a:srgbClr>
          </a:solidFill>
        </p:spPr>
        <p:txBody>
          <a:bodyPr wrap="square">
            <a:noAutofit/>
          </a:bodyPr>
          <a:lstStyle/>
          <a:p>
            <a:r>
              <a:rPr lang="en-CA" sz="2400" dirty="0" smtClean="0">
                <a:solidFill>
                  <a:schemeClr val="bg1"/>
                </a:solidFill>
              </a:rPr>
              <a:t>A </a:t>
            </a:r>
            <a:r>
              <a:rPr lang="en-CA" sz="2400" dirty="0">
                <a:solidFill>
                  <a:schemeClr val="bg1"/>
                </a:solidFill>
              </a:rPr>
              <a:t>national collaborative of people living with HIV, housing and support organizations, researchers, service providers, policy makers and other stakeholders</a:t>
            </a:r>
            <a:r>
              <a:rPr lang="en-CA" sz="2400" dirty="0" smtClean="0">
                <a:solidFill>
                  <a:schemeClr val="bg1"/>
                </a:solidFill>
              </a:rPr>
              <a:t>.</a:t>
            </a:r>
          </a:p>
        </p:txBody>
      </p:sp>
      <p:sp>
        <p:nvSpPr>
          <p:cNvPr id="11" name="Rounded Rectangle 10"/>
          <p:cNvSpPr/>
          <p:nvPr/>
        </p:nvSpPr>
        <p:spPr>
          <a:xfrm>
            <a:off x="2590800" y="825724"/>
            <a:ext cx="6400800" cy="1384076"/>
          </a:xfrm>
          <a:prstGeom prst="roundRect">
            <a:avLst>
              <a:gd name="adj" fmla="val 7019"/>
            </a:avLst>
          </a:prstGeom>
          <a:solidFill>
            <a:srgbClr val="000000">
              <a:alpha val="69804"/>
            </a:srgbClr>
          </a:solidFill>
        </p:spPr>
        <p:txBody>
          <a:bodyPr wrap="square">
            <a:noAutofit/>
          </a:bodyPr>
          <a:lstStyle/>
          <a:p>
            <a:r>
              <a:rPr lang="en-CA" sz="2400" b="1" dirty="0" smtClean="0">
                <a:solidFill>
                  <a:schemeClr val="bg1"/>
                </a:solidFill>
              </a:rPr>
              <a:t>OUR VISION</a:t>
            </a:r>
            <a:endParaRPr lang="en-CA" sz="2400" b="1" dirty="0">
              <a:solidFill>
                <a:schemeClr val="bg1"/>
              </a:solidFill>
            </a:endParaRPr>
          </a:p>
          <a:p>
            <a:r>
              <a:rPr lang="en-CA" dirty="0">
                <a:solidFill>
                  <a:schemeClr val="bg1"/>
                </a:solidFill>
              </a:rPr>
              <a:t>Home is where the health is. Canada is a place where all people living with HIV/AIDS have safe, supportive, secure, and affordable housing; un </a:t>
            </a:r>
            <a:r>
              <a:rPr lang="en-CA" dirty="0" err="1">
                <a:solidFill>
                  <a:schemeClr val="bg1"/>
                </a:solidFill>
              </a:rPr>
              <a:t>endroit</a:t>
            </a:r>
            <a:r>
              <a:rPr lang="en-CA" dirty="0">
                <a:solidFill>
                  <a:schemeClr val="bg1"/>
                </a:solidFill>
              </a:rPr>
              <a:t> </a:t>
            </a:r>
            <a:r>
              <a:rPr lang="en-CA" dirty="0" err="1">
                <a:solidFill>
                  <a:schemeClr val="bg1"/>
                </a:solidFill>
              </a:rPr>
              <a:t>qu’on</a:t>
            </a:r>
            <a:r>
              <a:rPr lang="en-CA" dirty="0">
                <a:solidFill>
                  <a:schemeClr val="bg1"/>
                </a:solidFill>
              </a:rPr>
              <a:t> </a:t>
            </a:r>
            <a:r>
              <a:rPr lang="en-CA" dirty="0" err="1">
                <a:solidFill>
                  <a:schemeClr val="bg1"/>
                </a:solidFill>
              </a:rPr>
              <a:t>appelle</a:t>
            </a:r>
            <a:r>
              <a:rPr lang="en-CA" dirty="0">
                <a:solidFill>
                  <a:schemeClr val="bg1"/>
                </a:solidFill>
              </a:rPr>
              <a:t> chez-</a:t>
            </a:r>
            <a:r>
              <a:rPr lang="en-CA" dirty="0" err="1">
                <a:solidFill>
                  <a:schemeClr val="bg1"/>
                </a:solidFill>
              </a:rPr>
              <a:t>soi</a:t>
            </a:r>
            <a:r>
              <a:rPr lang="en-CA" dirty="0" smtClean="0">
                <a:solidFill>
                  <a:schemeClr val="bg1"/>
                </a:solidFill>
              </a:rPr>
              <a:t>.</a:t>
            </a:r>
            <a:endParaRPr lang="en-CA" dirty="0">
              <a:solidFill>
                <a:schemeClr val="bg1"/>
              </a:solidFill>
            </a:endParaRPr>
          </a:p>
        </p:txBody>
      </p:sp>
      <p:sp>
        <p:nvSpPr>
          <p:cNvPr id="12" name="Rounded Rectangle 11"/>
          <p:cNvSpPr/>
          <p:nvPr/>
        </p:nvSpPr>
        <p:spPr>
          <a:xfrm>
            <a:off x="2590800" y="825724"/>
            <a:ext cx="6400800" cy="2222275"/>
          </a:xfrm>
          <a:prstGeom prst="roundRect">
            <a:avLst>
              <a:gd name="adj" fmla="val 7019"/>
            </a:avLst>
          </a:prstGeom>
          <a:solidFill>
            <a:srgbClr val="000000">
              <a:alpha val="69804"/>
            </a:srgbClr>
          </a:solidFill>
        </p:spPr>
        <p:txBody>
          <a:bodyPr wrap="square">
            <a:noAutofit/>
          </a:bodyPr>
          <a:lstStyle/>
          <a:p>
            <a:r>
              <a:rPr lang="en-CA" sz="2400" b="1" dirty="0" smtClean="0">
                <a:solidFill>
                  <a:schemeClr val="bg1"/>
                </a:solidFill>
              </a:rPr>
              <a:t>OUR MISSION</a:t>
            </a:r>
          </a:p>
          <a:p>
            <a:pPr marL="225425" indent="-225425">
              <a:buFont typeface="Calibri" pitchFamily="34" charset="0"/>
              <a:buChar char="»"/>
            </a:pPr>
            <a:r>
              <a:rPr lang="en-CA" dirty="0">
                <a:solidFill>
                  <a:schemeClr val="bg1"/>
                </a:solidFill>
              </a:rPr>
              <a:t>Improve the health and well-being of people living with HIV by increasing access to </a:t>
            </a:r>
            <a:r>
              <a:rPr lang="en-CA" dirty="0" smtClean="0">
                <a:solidFill>
                  <a:schemeClr val="bg1"/>
                </a:solidFill>
              </a:rPr>
              <a:t>housing</a:t>
            </a:r>
            <a:endParaRPr lang="en-CA" dirty="0">
              <a:solidFill>
                <a:schemeClr val="bg1"/>
              </a:solidFill>
            </a:endParaRPr>
          </a:p>
          <a:p>
            <a:pPr marL="225425" indent="-225425">
              <a:buFont typeface="Calibri" pitchFamily="34" charset="0"/>
              <a:buChar char="»"/>
            </a:pPr>
            <a:r>
              <a:rPr lang="en-CA" dirty="0">
                <a:solidFill>
                  <a:schemeClr val="bg1"/>
                </a:solidFill>
              </a:rPr>
              <a:t>Work for policy change at the national, provincial, regional and local levels, and for innovative supportive housing programs</a:t>
            </a:r>
          </a:p>
          <a:p>
            <a:pPr marL="225425" indent="-225425">
              <a:buFont typeface="Calibri" pitchFamily="34" charset="0"/>
              <a:buChar char="»"/>
            </a:pPr>
            <a:r>
              <a:rPr lang="en-CA" dirty="0">
                <a:solidFill>
                  <a:schemeClr val="bg1"/>
                </a:solidFill>
              </a:rPr>
              <a:t>Demonstrate that housing is health and housing is effective health care – that home is where the health </a:t>
            </a:r>
            <a:r>
              <a:rPr lang="en-CA" dirty="0" smtClean="0">
                <a:solidFill>
                  <a:schemeClr val="bg1"/>
                </a:solidFill>
              </a:rPr>
              <a:t>is</a:t>
            </a:r>
            <a:endParaRPr lang="en-CA" dirty="0">
              <a:solidFill>
                <a:schemeClr val="bg1"/>
              </a:solidFill>
            </a:endParaRPr>
          </a:p>
        </p:txBody>
      </p:sp>
    </p:spTree>
    <p:extLst>
      <p:ext uri="{BB962C8B-B14F-4D97-AF65-F5344CB8AC3E}">
        <p14:creationId xmlns:p14="http://schemas.microsoft.com/office/powerpoint/2010/main" val="42806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1676400"/>
            <a:ext cx="5257800" cy="2209800"/>
          </a:xfrm>
        </p:spPr>
        <p:txBody>
          <a:bodyPr/>
          <a:lstStyle/>
          <a:p>
            <a:r>
              <a:rPr lang="en-CA" sz="4400" b="1" dirty="0">
                <a:solidFill>
                  <a:srgbClr val="FFC000"/>
                </a:solidFill>
                <a:effectLst>
                  <a:outerShdw blurRad="38100" dist="38100" dir="2700000" algn="tl">
                    <a:srgbClr val="000000">
                      <a:alpha val="43137"/>
                    </a:srgbClr>
                  </a:outerShdw>
                </a:effectLst>
              </a:rPr>
              <a:t>WHAT OUR </a:t>
            </a:r>
            <a:r>
              <a:rPr lang="en-CA" sz="4400" b="1" dirty="0" smtClean="0">
                <a:solidFill>
                  <a:srgbClr val="FFC000"/>
                </a:solidFill>
                <a:effectLst>
                  <a:outerShdw blurRad="38100" dist="38100" dir="2700000" algn="tl">
                    <a:srgbClr val="000000">
                      <a:alpha val="43137"/>
                    </a:srgbClr>
                  </a:outerShdw>
                </a:effectLst>
              </a:rPr>
              <a:t>PRACTICE</a:t>
            </a:r>
            <a:br>
              <a:rPr lang="en-CA" sz="4400" b="1" dirty="0" smtClean="0">
                <a:solidFill>
                  <a:srgbClr val="FFC000"/>
                </a:solidFill>
                <a:effectLst>
                  <a:outerShdw blurRad="38100" dist="38100" dir="2700000" algn="tl">
                    <a:srgbClr val="000000">
                      <a:alpha val="43137"/>
                    </a:srgbClr>
                  </a:outerShdw>
                </a:effectLst>
              </a:rPr>
            </a:br>
            <a:r>
              <a:rPr lang="en-CA" sz="4400" b="1" dirty="0" smtClean="0">
                <a:solidFill>
                  <a:srgbClr val="FFC000"/>
                </a:solidFill>
                <a:effectLst>
                  <a:outerShdw blurRad="38100" dist="38100" dir="2700000" algn="tl">
                    <a:srgbClr val="000000">
                      <a:alpha val="43137"/>
                    </a:srgbClr>
                  </a:outerShdw>
                </a:effectLst>
              </a:rPr>
              <a:t>EXPERIENCE</a:t>
            </a:r>
            <a:br>
              <a:rPr lang="en-CA" sz="4400" b="1" dirty="0" smtClean="0">
                <a:solidFill>
                  <a:srgbClr val="FFC000"/>
                </a:solidFill>
                <a:effectLst>
                  <a:outerShdw blurRad="38100" dist="38100" dir="2700000" algn="tl">
                    <a:srgbClr val="000000">
                      <a:alpha val="43137"/>
                    </a:srgbClr>
                  </a:outerShdw>
                </a:effectLst>
              </a:rPr>
            </a:br>
            <a:r>
              <a:rPr lang="en-CA" sz="4400" b="1" dirty="0" smtClean="0">
                <a:solidFill>
                  <a:srgbClr val="FFC000"/>
                </a:solidFill>
                <a:effectLst>
                  <a:outerShdw blurRad="38100" dist="38100" dir="2700000" algn="tl">
                    <a:srgbClr val="000000">
                      <a:alpha val="43137"/>
                    </a:srgbClr>
                  </a:outerShdw>
                </a:effectLst>
              </a:rPr>
              <a:t>TELLS </a:t>
            </a:r>
            <a:r>
              <a:rPr lang="en-CA" sz="4400" b="1" dirty="0">
                <a:solidFill>
                  <a:srgbClr val="FFC000"/>
                </a:solidFill>
                <a:effectLst>
                  <a:outerShdw blurRad="38100" dist="38100" dir="2700000" algn="tl">
                    <a:srgbClr val="000000">
                      <a:alpha val="43137"/>
                    </a:srgbClr>
                  </a:outerShdw>
                </a:effectLst>
              </a:rPr>
              <a:t>US</a:t>
            </a:r>
            <a:endParaRPr lang="en-CA" sz="4400" dirty="0"/>
          </a:p>
        </p:txBody>
      </p:sp>
    </p:spTree>
    <p:extLst>
      <p:ext uri="{BB962C8B-B14F-4D97-AF65-F5344CB8AC3E}">
        <p14:creationId xmlns:p14="http://schemas.microsoft.com/office/powerpoint/2010/main" val="1408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FIFE HOUSE</a:t>
            </a:r>
          </a:p>
        </p:txBody>
      </p:sp>
      <p:sp>
        <p:nvSpPr>
          <p:cNvPr id="3" name="Text Placeholder 2"/>
          <p:cNvSpPr>
            <a:spLocks noGrp="1"/>
          </p:cNvSpPr>
          <p:nvPr>
            <p:ph type="body" sz="quarter" idx="11"/>
          </p:nvPr>
        </p:nvSpPr>
        <p:spPr/>
        <p:txBody>
          <a:bodyPr/>
          <a:lstStyle/>
          <a:p>
            <a:pPr>
              <a:spcBef>
                <a:spcPts val="0"/>
              </a:spcBef>
            </a:pPr>
            <a:endParaRPr lang="en-CA" dirty="0" smtClean="0"/>
          </a:p>
          <a:p>
            <a:pPr>
              <a:spcBef>
                <a:spcPts val="0"/>
              </a:spcBef>
            </a:pPr>
            <a:r>
              <a:rPr lang="en-CA" b="1" dirty="0" smtClean="0"/>
              <a:t>About</a:t>
            </a:r>
          </a:p>
          <a:p>
            <a:pPr>
              <a:spcBef>
                <a:spcPts val="0"/>
              </a:spcBef>
            </a:pPr>
            <a:r>
              <a:rPr lang="en-CA" dirty="0" smtClean="0"/>
              <a:t>An </a:t>
            </a:r>
            <a:r>
              <a:rPr lang="en-CA" dirty="0"/>
              <a:t>innovative, client-focused provider of secure and supportive affordable housing and services to people living with HIV/AIDS in the Greater Toronto </a:t>
            </a:r>
            <a:r>
              <a:rPr lang="en-CA" dirty="0" smtClean="0"/>
              <a:t>Area</a:t>
            </a:r>
          </a:p>
          <a:p>
            <a:pPr>
              <a:spcBef>
                <a:spcPts val="0"/>
              </a:spcBef>
            </a:pPr>
            <a:endParaRPr lang="en-CA" dirty="0"/>
          </a:p>
          <a:p>
            <a:pPr>
              <a:spcBef>
                <a:spcPts val="0"/>
              </a:spcBef>
            </a:pPr>
            <a:r>
              <a:rPr lang="en-CA" b="1" dirty="0"/>
              <a:t>Mission</a:t>
            </a:r>
            <a:br>
              <a:rPr lang="en-CA" b="1" dirty="0"/>
            </a:br>
            <a:r>
              <a:rPr lang="en-CA" dirty="0"/>
              <a:t>To provide secure and affordable supportive housing and support services for persons living with </a:t>
            </a:r>
            <a:r>
              <a:rPr lang="en-CA" dirty="0" smtClean="0"/>
              <a:t>HIV/AIDS</a:t>
            </a:r>
          </a:p>
          <a:p>
            <a:pPr marL="225425" indent="-225425">
              <a:spcBef>
                <a:spcPts val="0"/>
              </a:spcBef>
              <a:buFont typeface="Calibri" pitchFamily="34" charset="0"/>
              <a:buChar char="»"/>
            </a:pPr>
            <a:endParaRPr lang="en-CA" dirty="0" smtClean="0"/>
          </a:p>
          <a:p>
            <a:pPr marL="688975" indent="-225425">
              <a:spcBef>
                <a:spcPts val="0"/>
              </a:spcBef>
              <a:buFont typeface="Calibri" pitchFamily="34" charset="0"/>
              <a:buChar char="»"/>
            </a:pPr>
            <a:r>
              <a:rPr lang="en-CA" sz="1600" dirty="0" smtClean="0"/>
              <a:t>Served </a:t>
            </a:r>
            <a:r>
              <a:rPr lang="en-CA" sz="1600" dirty="0"/>
              <a:t>600 residents &amp; </a:t>
            </a:r>
            <a:r>
              <a:rPr lang="en-CA" sz="1600" dirty="0" smtClean="0"/>
              <a:t>clients in 2012/2013</a:t>
            </a:r>
          </a:p>
          <a:p>
            <a:pPr marL="688975" indent="-225425">
              <a:spcBef>
                <a:spcPts val="0"/>
              </a:spcBef>
              <a:buFont typeface="Calibri" pitchFamily="34" charset="0"/>
              <a:buChar char="»"/>
            </a:pPr>
            <a:endParaRPr lang="en-CA" sz="1600" dirty="0"/>
          </a:p>
          <a:p>
            <a:pPr marL="688975" indent="-225425">
              <a:spcBef>
                <a:spcPts val="0"/>
              </a:spcBef>
              <a:buFont typeface="Calibri" pitchFamily="34" charset="0"/>
              <a:buChar char="»"/>
            </a:pPr>
            <a:r>
              <a:rPr lang="en-CA" sz="1600" dirty="0" smtClean="0"/>
              <a:t>Provided </a:t>
            </a:r>
            <a:r>
              <a:rPr lang="en-CA" sz="1600" dirty="0"/>
              <a:t>support services to more than 200 residents/clients through our Supportive &amp; Transitional Housing Programs and to an additional 390 clients, including 45 families, through our Homeless Outreach </a:t>
            </a:r>
            <a:r>
              <a:rPr lang="en-CA" sz="1600" dirty="0" smtClean="0"/>
              <a:t>Program</a:t>
            </a:r>
            <a:endParaRPr lang="en-CA" sz="1600" dirty="0"/>
          </a:p>
        </p:txBody>
      </p:sp>
      <p:pic>
        <p:nvPicPr>
          <p:cNvPr id="4" name="Picture 3" descr="C:\Users\jhelbig\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5261" y="5410200"/>
            <a:ext cx="947739"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CA" dirty="0"/>
              <a:t>FIFE HOUSE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17895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CA" dirty="0" smtClean="0"/>
              <a:t>FIFE HOUSE: COMPLEX CARE FOR PEOPLE LIVING WITH HIV</a:t>
            </a:r>
            <a:endParaRPr lang="en-CA" dirty="0"/>
          </a:p>
        </p:txBody>
      </p:sp>
      <p:sp>
        <p:nvSpPr>
          <p:cNvPr id="3" name="Text Placeholder 2"/>
          <p:cNvSpPr>
            <a:spLocks noGrp="1"/>
          </p:cNvSpPr>
          <p:nvPr>
            <p:ph type="body" sz="quarter" idx="11"/>
          </p:nvPr>
        </p:nvSpPr>
        <p:spPr/>
        <p:txBody>
          <a:bodyPr anchor="t"/>
          <a:lstStyle/>
          <a:p>
            <a:pPr lvl="0">
              <a:spcBef>
                <a:spcPts val="0"/>
              </a:spcBef>
            </a:pPr>
            <a:endParaRPr lang="en-CA" sz="2000" b="1" dirty="0" smtClean="0">
              <a:solidFill>
                <a:prstClr val="white"/>
              </a:solidFill>
            </a:endParaRPr>
          </a:p>
          <a:p>
            <a:pPr lvl="0">
              <a:spcBef>
                <a:spcPts val="0"/>
              </a:spcBef>
            </a:pPr>
            <a:r>
              <a:rPr lang="en-CA" sz="2000" b="1" dirty="0" smtClean="0">
                <a:solidFill>
                  <a:prstClr val="white"/>
                </a:solidFill>
              </a:rPr>
              <a:t>Fife </a:t>
            </a:r>
            <a:r>
              <a:rPr lang="en-CA" sz="2000" b="1" dirty="0">
                <a:solidFill>
                  <a:prstClr val="white"/>
                </a:solidFill>
              </a:rPr>
              <a:t>House and McEwan Housing and Support Services</a:t>
            </a:r>
          </a:p>
          <a:p>
            <a:pPr marL="225425" lvl="0" indent="-225425">
              <a:spcBef>
                <a:spcPts val="0"/>
              </a:spcBef>
              <a:buFont typeface="Calibri" pitchFamily="34" charset="0"/>
              <a:buChar char="»"/>
            </a:pPr>
            <a:r>
              <a:rPr lang="en-CA" dirty="0">
                <a:solidFill>
                  <a:prstClr val="white"/>
                </a:solidFill>
              </a:rPr>
              <a:t>increasing </a:t>
            </a:r>
            <a:r>
              <a:rPr lang="en-CA" b="1" dirty="0">
                <a:solidFill>
                  <a:prstClr val="white"/>
                </a:solidFill>
              </a:rPr>
              <a:t>demand and longer wait lists </a:t>
            </a:r>
            <a:r>
              <a:rPr lang="en-CA" dirty="0">
                <a:solidFill>
                  <a:prstClr val="white"/>
                </a:solidFill>
              </a:rPr>
              <a:t>for high support housing</a:t>
            </a:r>
          </a:p>
          <a:p>
            <a:pPr lvl="0">
              <a:spcBef>
                <a:spcPts val="0"/>
              </a:spcBef>
            </a:pPr>
            <a:endParaRPr lang="en-CA" dirty="0">
              <a:solidFill>
                <a:prstClr val="white"/>
              </a:solidFill>
            </a:endParaRPr>
          </a:p>
          <a:p>
            <a:pPr lvl="0">
              <a:spcBef>
                <a:spcPts val="0"/>
              </a:spcBef>
            </a:pPr>
            <a:r>
              <a:rPr lang="en-CA" sz="2000" b="1" dirty="0">
                <a:solidFill>
                  <a:prstClr val="white"/>
                </a:solidFill>
              </a:rPr>
              <a:t>McEwan Housing and Support Services</a:t>
            </a:r>
          </a:p>
          <a:p>
            <a:pPr marL="225425" lvl="0" indent="-225425">
              <a:spcBef>
                <a:spcPts val="0"/>
              </a:spcBef>
              <a:buFont typeface="Calibri" pitchFamily="34" charset="0"/>
              <a:buChar char="»"/>
            </a:pPr>
            <a:r>
              <a:rPr lang="en-CA" dirty="0">
                <a:solidFill>
                  <a:prstClr val="white"/>
                </a:solidFill>
              </a:rPr>
              <a:t>300% </a:t>
            </a:r>
            <a:r>
              <a:rPr lang="en-CA" b="1" dirty="0">
                <a:solidFill>
                  <a:prstClr val="white"/>
                </a:solidFill>
              </a:rPr>
              <a:t>increase in respite stays </a:t>
            </a:r>
            <a:r>
              <a:rPr lang="en-CA" dirty="0">
                <a:solidFill>
                  <a:prstClr val="white"/>
                </a:solidFill>
              </a:rPr>
              <a:t>over the last two years </a:t>
            </a:r>
            <a:br>
              <a:rPr lang="en-CA" dirty="0">
                <a:solidFill>
                  <a:prstClr val="white"/>
                </a:solidFill>
              </a:rPr>
            </a:br>
            <a:r>
              <a:rPr lang="en-CA" dirty="0">
                <a:solidFill>
                  <a:prstClr val="white"/>
                </a:solidFill>
              </a:rPr>
              <a:t>(mainly related to aging, accelerated aging, complex care and cognitive issues)</a:t>
            </a:r>
          </a:p>
          <a:p>
            <a:pPr lvl="0">
              <a:spcBef>
                <a:spcPts val="0"/>
              </a:spcBef>
            </a:pPr>
            <a:endParaRPr lang="en-CA" dirty="0">
              <a:solidFill>
                <a:prstClr val="white"/>
              </a:solidFill>
            </a:endParaRPr>
          </a:p>
          <a:p>
            <a:pPr lvl="0">
              <a:spcBef>
                <a:spcPts val="0"/>
              </a:spcBef>
            </a:pPr>
            <a:r>
              <a:rPr lang="en-CA" sz="2000" b="1" dirty="0">
                <a:solidFill>
                  <a:prstClr val="white"/>
                </a:solidFill>
              </a:rPr>
              <a:t>Casey House</a:t>
            </a:r>
            <a:endParaRPr lang="en-CA" sz="2000" dirty="0">
              <a:solidFill>
                <a:prstClr val="white"/>
              </a:solidFill>
            </a:endParaRPr>
          </a:p>
          <a:p>
            <a:pPr marL="225425" lvl="0" indent="-225425">
              <a:spcBef>
                <a:spcPts val="0"/>
              </a:spcBef>
              <a:buFont typeface="Calibri" pitchFamily="34" charset="0"/>
              <a:buChar char="»"/>
            </a:pPr>
            <a:r>
              <a:rPr lang="en-CA" dirty="0">
                <a:solidFill>
                  <a:prstClr val="white"/>
                </a:solidFill>
              </a:rPr>
              <a:t>more than 50% of clients are over 50</a:t>
            </a:r>
          </a:p>
          <a:p>
            <a:pPr marL="225425" lvl="0" indent="-225425">
              <a:spcBef>
                <a:spcPts val="0"/>
              </a:spcBef>
              <a:buFont typeface="Calibri" pitchFamily="34" charset="0"/>
              <a:buChar char="»"/>
            </a:pPr>
            <a:r>
              <a:rPr lang="en-CA" dirty="0">
                <a:solidFill>
                  <a:prstClr val="white"/>
                </a:solidFill>
              </a:rPr>
              <a:t>30% have HIV-related dementia</a:t>
            </a:r>
          </a:p>
          <a:p>
            <a:pPr marL="225425" lvl="0" indent="-225425">
              <a:spcBef>
                <a:spcPts val="0"/>
              </a:spcBef>
              <a:buFont typeface="Calibri" pitchFamily="34" charset="0"/>
              <a:buChar char="»"/>
            </a:pPr>
            <a:r>
              <a:rPr lang="en-CA" dirty="0">
                <a:solidFill>
                  <a:prstClr val="white"/>
                </a:solidFill>
              </a:rPr>
              <a:t>wait lists </a:t>
            </a:r>
            <a:r>
              <a:rPr lang="en-CA" dirty="0" smtClean="0">
                <a:solidFill>
                  <a:prstClr val="white"/>
                </a:solidFill>
              </a:rPr>
              <a:t>for </a:t>
            </a:r>
            <a:r>
              <a:rPr lang="en-CA" dirty="0">
                <a:solidFill>
                  <a:prstClr val="white"/>
                </a:solidFill>
              </a:rPr>
              <a:t>respite care and general admissions</a:t>
            </a:r>
          </a:p>
        </p:txBody>
      </p:sp>
    </p:spTree>
    <p:extLst>
      <p:ext uri="{BB962C8B-B14F-4D97-AF65-F5344CB8AC3E}">
        <p14:creationId xmlns:p14="http://schemas.microsoft.com/office/powerpoint/2010/main" val="252220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CA" dirty="0" smtClean="0"/>
              <a:t>FIFE HOUSE: COMPLEX CARE FOR PEOPLE LIVING WITH HIV</a:t>
            </a:r>
            <a:endParaRPr lang="en-CA" dirty="0"/>
          </a:p>
        </p:txBody>
      </p:sp>
      <p:sp>
        <p:nvSpPr>
          <p:cNvPr id="3" name="Text Placeholder 2"/>
          <p:cNvSpPr>
            <a:spLocks noGrp="1"/>
          </p:cNvSpPr>
          <p:nvPr>
            <p:ph type="body" sz="quarter" idx="11"/>
          </p:nvPr>
        </p:nvSpPr>
        <p:spPr/>
        <p:txBody>
          <a:bodyPr anchor="t"/>
          <a:lstStyle/>
          <a:p>
            <a:endParaRPr lang="en-CA" sz="2000" u="sng" dirty="0" smtClean="0"/>
          </a:p>
          <a:p>
            <a:r>
              <a:rPr lang="en-CA" sz="2000" b="1" dirty="0" smtClean="0"/>
              <a:t>Ministry of Health and Long-Term Care: Supportive Housing for People with Problematic Substance Use Program</a:t>
            </a:r>
          </a:p>
          <a:p>
            <a:pPr marL="225425" indent="-225425">
              <a:buFont typeface="Calibri" pitchFamily="34" charset="0"/>
              <a:buChar char="»"/>
            </a:pPr>
            <a:r>
              <a:rPr lang="en-CA" dirty="0" smtClean="0"/>
              <a:t>Provides funding and rent supplements to develop harm reduction supportive housing that provides flexible, client-centred supports, which are funded separately through the Local Health Integration Network</a:t>
            </a:r>
          </a:p>
          <a:p>
            <a:pPr marL="225425" indent="-225425">
              <a:buFont typeface="Calibri" pitchFamily="34" charset="0"/>
              <a:buChar char="»"/>
            </a:pPr>
            <a:endParaRPr lang="en-CA" dirty="0" smtClean="0"/>
          </a:p>
          <a:p>
            <a:pPr marL="225425" indent="-225425">
              <a:buFont typeface="Calibri" pitchFamily="34" charset="0"/>
              <a:buChar char="»"/>
            </a:pPr>
            <a:r>
              <a:rPr lang="en-CA" dirty="0" smtClean="0"/>
              <a:t>Goal: to improve the health and social outcomes of those who frequently use addiction treatment and emergency services by providing stable housing and appropriate supports.</a:t>
            </a:r>
          </a:p>
          <a:p>
            <a:pPr marL="225425" indent="-225425">
              <a:buFont typeface="Calibri" pitchFamily="34" charset="0"/>
              <a:buChar char="»"/>
            </a:pPr>
            <a:endParaRPr lang="en-CA" dirty="0" smtClean="0"/>
          </a:p>
          <a:p>
            <a:pPr marL="225425" indent="-225425">
              <a:buFont typeface="Calibri" pitchFamily="34" charset="0"/>
              <a:buChar char="»"/>
            </a:pPr>
            <a:r>
              <a:rPr lang="en-CA" dirty="0" smtClean="0"/>
              <a:t>Fife House and Mc Ewan Housing and Support Services ASH program: meets needs of  32 individuals living with HIV/AIDS who have histories of homelessness, problematic substance use issues, and a history of inpatient hospitalizations</a:t>
            </a:r>
            <a:endParaRPr lang="en-CA" dirty="0">
              <a:solidFill>
                <a:prstClr val="white"/>
              </a:solidFill>
            </a:endParaRPr>
          </a:p>
        </p:txBody>
      </p:sp>
    </p:spTree>
    <p:extLst>
      <p:ext uri="{BB962C8B-B14F-4D97-AF65-F5344CB8AC3E}">
        <p14:creationId xmlns:p14="http://schemas.microsoft.com/office/powerpoint/2010/main" val="252220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CA" dirty="0" smtClean="0"/>
              <a:t>FIFE HOUSE – HIV/AIDS COMPLEX CARE PILOT PROJECT</a:t>
            </a:r>
            <a:endParaRPr lang="en-CA" dirty="0"/>
          </a:p>
        </p:txBody>
      </p:sp>
      <p:sp>
        <p:nvSpPr>
          <p:cNvPr id="3" name="Text Placeholder 2"/>
          <p:cNvSpPr>
            <a:spLocks noGrp="1"/>
          </p:cNvSpPr>
          <p:nvPr>
            <p:ph type="body" sz="quarter" idx="11"/>
          </p:nvPr>
        </p:nvSpPr>
        <p:spPr/>
        <p:txBody>
          <a:bodyPr anchor="t"/>
          <a:lstStyle/>
          <a:p>
            <a:pPr>
              <a:spcBef>
                <a:spcPts val="0"/>
              </a:spcBef>
            </a:pPr>
            <a:endParaRPr lang="en-CA" sz="2000" dirty="0" smtClean="0"/>
          </a:p>
          <a:p>
            <a:pPr>
              <a:spcBef>
                <a:spcPts val="0"/>
              </a:spcBef>
            </a:pPr>
            <a:r>
              <a:rPr lang="en-CA" sz="2000" dirty="0" smtClean="0"/>
              <a:t>Developing </a:t>
            </a:r>
            <a:r>
              <a:rPr lang="en-CA" sz="2000" dirty="0"/>
              <a:t>a Continuum of Enhanced Care in the Community. </a:t>
            </a:r>
            <a:r>
              <a:rPr lang="en-CA" sz="2000" dirty="0" smtClean="0"/>
              <a:t>This </a:t>
            </a:r>
            <a:r>
              <a:rPr lang="en-CA" sz="2000" dirty="0"/>
              <a:t>is a multi-agency Pilot Project </a:t>
            </a:r>
            <a:r>
              <a:rPr lang="en-CA" sz="2000" dirty="0" smtClean="0"/>
              <a:t>to increase </a:t>
            </a:r>
            <a:r>
              <a:rPr lang="en-CA" sz="2000" dirty="0"/>
              <a:t>cross-sector collaboration and partnerships </a:t>
            </a:r>
            <a:r>
              <a:rPr lang="en-CA" sz="2000" dirty="0" smtClean="0"/>
              <a:t>to: </a:t>
            </a:r>
            <a:r>
              <a:rPr lang="en-CA" sz="2000" dirty="0"/>
              <a:t>address gaps in the service, care, and support needs of aging PHAs, and </a:t>
            </a:r>
            <a:r>
              <a:rPr lang="en-CA" sz="2000" dirty="0" smtClean="0"/>
              <a:t>develop </a:t>
            </a:r>
            <a:r>
              <a:rPr lang="en-CA" sz="2000" dirty="0"/>
              <a:t>coordinated models of care </a:t>
            </a:r>
            <a:r>
              <a:rPr lang="en-CA" sz="2000" dirty="0" smtClean="0"/>
              <a:t>that improve </a:t>
            </a:r>
            <a:r>
              <a:rPr lang="en-CA" sz="2000" dirty="0"/>
              <a:t>health outcomes. </a:t>
            </a:r>
            <a:endParaRPr lang="en-CA" sz="2000" dirty="0" smtClean="0"/>
          </a:p>
          <a:p>
            <a:pPr>
              <a:spcBef>
                <a:spcPts val="0"/>
              </a:spcBef>
            </a:pPr>
            <a:endParaRPr lang="en-CA" sz="2000" dirty="0" smtClean="0"/>
          </a:p>
          <a:p>
            <a:pPr>
              <a:spcBef>
                <a:spcPts val="0"/>
              </a:spcBef>
            </a:pPr>
            <a:endParaRPr lang="en-CA" sz="2000" dirty="0"/>
          </a:p>
          <a:p>
            <a:pPr>
              <a:spcBef>
                <a:spcPts val="0"/>
              </a:spcBef>
            </a:pPr>
            <a:endParaRPr lang="en-CA" sz="2000" dirty="0"/>
          </a:p>
          <a:p>
            <a:pPr>
              <a:spcBef>
                <a:spcPts val="0"/>
              </a:spcBef>
            </a:pPr>
            <a:r>
              <a:rPr lang="en-CA" sz="1400" dirty="0"/>
              <a:t>Toronto People With AIDS </a:t>
            </a:r>
            <a:r>
              <a:rPr lang="en-CA" sz="1400" dirty="0" smtClean="0"/>
              <a:t>Foundation	</a:t>
            </a:r>
            <a:r>
              <a:rPr lang="en-CA" sz="1400" smtClean="0"/>
              <a:t>		Casey </a:t>
            </a:r>
            <a:r>
              <a:rPr lang="en-CA" sz="1400" dirty="0"/>
              <a:t>House</a:t>
            </a:r>
          </a:p>
          <a:p>
            <a:pPr>
              <a:spcBef>
                <a:spcPts val="0"/>
              </a:spcBef>
            </a:pPr>
            <a:r>
              <a:rPr lang="en-CA" sz="1400" dirty="0" smtClean="0"/>
              <a:t>St Elizabeth					Toronto </a:t>
            </a:r>
            <a:r>
              <a:rPr lang="en-CA" sz="1400" dirty="0"/>
              <a:t>Community Housing</a:t>
            </a:r>
          </a:p>
          <a:p>
            <a:pPr>
              <a:spcBef>
                <a:spcPts val="0"/>
              </a:spcBef>
            </a:pPr>
            <a:r>
              <a:rPr lang="en-CA" sz="1400" dirty="0"/>
              <a:t>COTA Mental </a:t>
            </a:r>
            <a:r>
              <a:rPr lang="en-CA" sz="1400" dirty="0" smtClean="0"/>
              <a:t>Health				Toronto </a:t>
            </a:r>
            <a:r>
              <a:rPr lang="en-CA" sz="1400" dirty="0"/>
              <a:t>Central Community Care Access </a:t>
            </a:r>
            <a:r>
              <a:rPr lang="en-CA" sz="1400" dirty="0" smtClean="0"/>
              <a:t>Centre</a:t>
            </a:r>
          </a:p>
          <a:p>
            <a:pPr lvl="0"/>
            <a:r>
              <a:rPr lang="en-CA" sz="1400" dirty="0" smtClean="0"/>
              <a:t>Sherbourne Community Health </a:t>
            </a:r>
            <a:r>
              <a:rPr lang="en-CA" sz="1400" b="1" dirty="0" smtClean="0"/>
              <a:t>			</a:t>
            </a:r>
            <a:r>
              <a:rPr lang="en-CA" sz="1400" dirty="0" smtClean="0"/>
              <a:t>St. Michael’s  Hospita</a:t>
            </a:r>
            <a:r>
              <a:rPr lang="en-CA" sz="1400" b="1" dirty="0" smtClean="0"/>
              <a:t>l</a:t>
            </a:r>
          </a:p>
          <a:p>
            <a:r>
              <a:rPr lang="en-CA" sz="1400" dirty="0"/>
              <a:t>The Positive </a:t>
            </a:r>
            <a:r>
              <a:rPr lang="en-CA" sz="1400" dirty="0" smtClean="0"/>
              <a:t>Care				The </a:t>
            </a:r>
            <a:r>
              <a:rPr lang="en-CA" sz="1400" dirty="0"/>
              <a:t>Medical Psychiatry Program</a:t>
            </a:r>
          </a:p>
          <a:p>
            <a:r>
              <a:rPr lang="en-CA" sz="1400" dirty="0"/>
              <a:t>410 Sherbourne St Michael’s Family Health </a:t>
            </a:r>
            <a:r>
              <a:rPr lang="en-CA" sz="1400" dirty="0" smtClean="0"/>
              <a:t>Team</a:t>
            </a:r>
            <a:endParaRPr lang="en-CA" sz="1400" dirty="0"/>
          </a:p>
          <a:p>
            <a:r>
              <a:rPr lang="en-CA" sz="1400" dirty="0"/>
              <a:t>McEwan Housing and Support Services/Loft Community </a:t>
            </a:r>
            <a:r>
              <a:rPr lang="en-CA" sz="1400" dirty="0" smtClean="0"/>
              <a:t>Services</a:t>
            </a:r>
            <a:endParaRPr lang="en-CA" sz="2000" b="1" dirty="0" smtClean="0"/>
          </a:p>
        </p:txBody>
      </p:sp>
    </p:spTree>
    <p:extLst>
      <p:ext uri="{BB962C8B-B14F-4D97-AF65-F5344CB8AC3E}">
        <p14:creationId xmlns:p14="http://schemas.microsoft.com/office/powerpoint/2010/main" val="7538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a:t>
            </a:r>
            <a:r>
              <a:rPr lang="en-CA" dirty="0"/>
              <a:t>SHARP FOUNDATION </a:t>
            </a:r>
            <a:r>
              <a:rPr lang="en-CA" sz="1800" b="0" dirty="0" smtClean="0">
                <a:solidFill>
                  <a:schemeClr val="bg1"/>
                </a:solidFill>
              </a:rPr>
              <a:t>(Society </a:t>
            </a:r>
            <a:r>
              <a:rPr lang="en-CA" sz="1800" b="0" dirty="0">
                <a:solidFill>
                  <a:schemeClr val="bg1"/>
                </a:solidFill>
              </a:rPr>
              <a:t>Housing AIDS/HIV Restricted </a:t>
            </a:r>
            <a:r>
              <a:rPr lang="en-CA" sz="1800" b="0" dirty="0" smtClean="0">
                <a:solidFill>
                  <a:schemeClr val="bg1"/>
                </a:solidFill>
              </a:rPr>
              <a:t>Persons</a:t>
            </a:r>
            <a:r>
              <a:rPr lang="en-CA" sz="1800" b="0" dirty="0">
                <a:solidFill>
                  <a:schemeClr val="bg1"/>
                </a:solidFill>
              </a:rPr>
              <a:t>)</a:t>
            </a:r>
            <a:endParaRPr lang="en-CA" dirty="0"/>
          </a:p>
        </p:txBody>
      </p:sp>
      <p:sp>
        <p:nvSpPr>
          <p:cNvPr id="4" name="Text Placeholder 3"/>
          <p:cNvSpPr>
            <a:spLocks noGrp="1"/>
          </p:cNvSpPr>
          <p:nvPr>
            <p:ph type="body" sz="quarter" idx="11"/>
          </p:nvPr>
        </p:nvSpPr>
        <p:spPr/>
        <p:txBody>
          <a:bodyPr/>
          <a:lstStyle/>
          <a:p>
            <a:pPr>
              <a:spcBef>
                <a:spcPts val="0"/>
              </a:spcBef>
            </a:pPr>
            <a:endParaRPr lang="en-CA" dirty="0" smtClean="0"/>
          </a:p>
          <a:p>
            <a:pPr>
              <a:spcBef>
                <a:spcPts val="0"/>
              </a:spcBef>
            </a:pPr>
            <a:r>
              <a:rPr lang="en-CA" b="1" dirty="0" smtClean="0"/>
              <a:t>About</a:t>
            </a:r>
          </a:p>
          <a:p>
            <a:pPr>
              <a:spcBef>
                <a:spcPts val="0"/>
              </a:spcBef>
            </a:pPr>
            <a:r>
              <a:rPr lang="en-CA" dirty="0" smtClean="0"/>
              <a:t>Calgary </a:t>
            </a:r>
            <a:r>
              <a:rPr lang="en-CA" dirty="0"/>
              <a:t>based non-profit charitable organization with a mandate to provide a </a:t>
            </a:r>
            <a:r>
              <a:rPr lang="en-CA" dirty="0" smtClean="0"/>
              <a:t>‘holistic</a:t>
            </a:r>
            <a:r>
              <a:rPr lang="en-CA" dirty="0"/>
              <a:t>' (medical, physical, psychosocial, and spiritual aspects) continuum of care to people living with HIV or </a:t>
            </a:r>
            <a:r>
              <a:rPr lang="en-CA" dirty="0" smtClean="0"/>
              <a:t>AIDS</a:t>
            </a:r>
          </a:p>
          <a:p>
            <a:pPr>
              <a:spcBef>
                <a:spcPts val="0"/>
              </a:spcBef>
            </a:pPr>
            <a:endParaRPr lang="en-CA" dirty="0" smtClean="0"/>
          </a:p>
          <a:p>
            <a:pPr>
              <a:spcBef>
                <a:spcPts val="0"/>
              </a:spcBef>
            </a:pPr>
            <a:r>
              <a:rPr lang="en-CA" b="1" dirty="0" smtClean="0"/>
              <a:t>Mission</a:t>
            </a:r>
            <a:endParaRPr lang="en-CA" b="1" dirty="0"/>
          </a:p>
          <a:p>
            <a:pPr>
              <a:spcBef>
                <a:spcPts val="0"/>
              </a:spcBef>
            </a:pPr>
            <a:r>
              <a:rPr lang="en-CA" dirty="0" smtClean="0"/>
              <a:t>Our </a:t>
            </a:r>
            <a:r>
              <a:rPr lang="en-CA" dirty="0"/>
              <a:t>philosophy is to maintain or enhance quality of life by providing non-judgmental care and support with compassion</a:t>
            </a:r>
            <a:r>
              <a:rPr lang="en-CA" dirty="0" smtClean="0"/>
              <a:t>. </a:t>
            </a:r>
            <a:r>
              <a:rPr lang="en-CA" dirty="0"/>
              <a:t>Each person living with HIV/AIDS will have the supports to meet their needs. </a:t>
            </a:r>
            <a:endParaRPr lang="en-CA" dirty="0" smtClean="0"/>
          </a:p>
          <a:p>
            <a:pPr>
              <a:spcBef>
                <a:spcPts val="0"/>
              </a:spcBef>
            </a:pPr>
            <a:endParaRPr lang="en-CA" dirty="0"/>
          </a:p>
          <a:p>
            <a:pPr marL="688975" indent="-225425">
              <a:spcBef>
                <a:spcPts val="0"/>
              </a:spcBef>
              <a:buFont typeface="Calibri" pitchFamily="34" charset="0"/>
              <a:buChar char="»"/>
            </a:pPr>
            <a:r>
              <a:rPr lang="en-CA" sz="1600" dirty="0"/>
              <a:t>Provide a continuum of care including housing, healthcare, and support to those individuals infected or affected by </a:t>
            </a:r>
            <a:r>
              <a:rPr lang="en-CA" sz="1600" dirty="0" smtClean="0"/>
              <a:t>HIV/AIDS</a:t>
            </a:r>
          </a:p>
          <a:p>
            <a:pPr marL="463550">
              <a:spcBef>
                <a:spcPts val="0"/>
              </a:spcBef>
            </a:pPr>
            <a:r>
              <a:rPr lang="en-CA" sz="1600" dirty="0" smtClean="0"/>
              <a:t> </a:t>
            </a:r>
            <a:endParaRPr lang="en-CA" sz="1600" dirty="0"/>
          </a:p>
          <a:p>
            <a:pPr marL="688975" indent="-225425">
              <a:spcBef>
                <a:spcPts val="0"/>
              </a:spcBef>
              <a:buFont typeface="Calibri" pitchFamily="34" charset="0"/>
              <a:buChar char="»"/>
            </a:pPr>
            <a:r>
              <a:rPr lang="en-CA" sz="1600" dirty="0"/>
              <a:t>Develop services and programs for individuals requiring palliative, long term, intermediate, and independent living </a:t>
            </a:r>
            <a:r>
              <a:rPr lang="en-CA" sz="1600" dirty="0" smtClean="0"/>
              <a:t>support</a:t>
            </a:r>
            <a:endParaRPr lang="en-CA" sz="1600" dirty="0"/>
          </a:p>
          <a:p>
            <a:pPr marL="463550">
              <a:spcBef>
                <a:spcPts val="0"/>
              </a:spcBef>
            </a:pPr>
            <a:endParaRPr lang="en-CA" sz="1600" dirty="0"/>
          </a:p>
          <a:p>
            <a:pPr marL="688975" indent="-225425">
              <a:spcBef>
                <a:spcPts val="0"/>
              </a:spcBef>
              <a:buFont typeface="Calibri" pitchFamily="34" charset="0"/>
              <a:buChar char="»"/>
            </a:pPr>
            <a:r>
              <a:rPr lang="en-CA" sz="1600" dirty="0"/>
              <a:t>A case management team works together to address our client’s </a:t>
            </a:r>
            <a:r>
              <a:rPr lang="en-CA" sz="1600" dirty="0" smtClean="0"/>
              <a:t>needs</a:t>
            </a:r>
            <a:endParaRPr lang="en-CA" sz="1600" dirty="0"/>
          </a:p>
        </p:txBody>
      </p:sp>
      <p:pic>
        <p:nvPicPr>
          <p:cNvPr id="6" name="Picture 2" descr="C:\Users\jhelbig\Desktop\sHAR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454" y="5410200"/>
            <a:ext cx="830546" cy="6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07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SHARP FOUNDATION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14" t="15048" r="12180" b="43306"/>
          <a:stretch/>
        </p:blipFill>
        <p:spPr bwMode="auto">
          <a:xfrm>
            <a:off x="0" y="695696"/>
            <a:ext cx="9144000" cy="54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5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SHARP FOUNDATION</a:t>
            </a:r>
            <a:endParaRPr lang="en-CA" dirty="0"/>
          </a:p>
        </p:txBody>
      </p:sp>
      <p:sp>
        <p:nvSpPr>
          <p:cNvPr id="4" name="Text Placeholder 3"/>
          <p:cNvSpPr>
            <a:spLocks noGrp="1"/>
          </p:cNvSpPr>
          <p:nvPr>
            <p:ph type="body" sz="quarter" idx="11"/>
          </p:nvPr>
        </p:nvSpPr>
        <p:spPr/>
        <p:txBody>
          <a:bodyPr/>
          <a:lstStyle/>
          <a:p>
            <a:pPr>
              <a:spcBef>
                <a:spcPts val="0"/>
              </a:spcBef>
            </a:pPr>
            <a:endParaRPr lang="en-CA" b="1" dirty="0" smtClean="0"/>
          </a:p>
          <a:p>
            <a:pPr>
              <a:spcBef>
                <a:spcPts val="0"/>
              </a:spcBef>
            </a:pPr>
            <a:r>
              <a:rPr lang="en-CA" b="1" dirty="0" smtClean="0"/>
              <a:t>CLIENT PROFILE</a:t>
            </a:r>
          </a:p>
          <a:p>
            <a:pPr marL="285750" indent="-285750">
              <a:spcBef>
                <a:spcPts val="0"/>
              </a:spcBef>
              <a:buFont typeface="Calibri" pitchFamily="34" charset="0"/>
              <a:buChar char="»"/>
            </a:pPr>
            <a:r>
              <a:rPr lang="en-CA" sz="1600" dirty="0" smtClean="0"/>
              <a:t>First </a:t>
            </a:r>
            <a:r>
              <a:rPr lang="en-CA" sz="1600" dirty="0"/>
              <a:t>Nations (up to 30%)</a:t>
            </a:r>
          </a:p>
          <a:p>
            <a:pPr marL="285750" indent="-285750">
              <a:spcBef>
                <a:spcPts val="0"/>
              </a:spcBef>
              <a:buFont typeface="Calibri" pitchFamily="34" charset="0"/>
              <a:buChar char="»"/>
            </a:pPr>
            <a:r>
              <a:rPr lang="en-CA" sz="1600" dirty="0" smtClean="0"/>
              <a:t>Over </a:t>
            </a:r>
            <a:r>
              <a:rPr lang="en-CA" sz="1600" dirty="0"/>
              <a:t>50 years of age (40 – 50%)</a:t>
            </a:r>
          </a:p>
          <a:p>
            <a:pPr marL="285750" indent="-285750">
              <a:spcBef>
                <a:spcPts val="0"/>
              </a:spcBef>
              <a:buFont typeface="Calibri" pitchFamily="34" charset="0"/>
              <a:buChar char="»"/>
            </a:pPr>
            <a:r>
              <a:rPr lang="en-CA" sz="1600" dirty="0" smtClean="0"/>
              <a:t>Substance </a:t>
            </a:r>
            <a:r>
              <a:rPr lang="en-CA" sz="1600" dirty="0"/>
              <a:t>Abuse (60 – 75%)</a:t>
            </a:r>
          </a:p>
          <a:p>
            <a:pPr marL="285750" indent="-285750">
              <a:spcBef>
                <a:spcPts val="0"/>
              </a:spcBef>
              <a:buFont typeface="Calibri" pitchFamily="34" charset="0"/>
              <a:buChar char="»"/>
            </a:pPr>
            <a:r>
              <a:rPr lang="en-CA" sz="1600" dirty="0" smtClean="0"/>
              <a:t>HIV-related </a:t>
            </a:r>
            <a:r>
              <a:rPr lang="en-CA" sz="1600" dirty="0"/>
              <a:t>Neurological Disorders (up to 50%)</a:t>
            </a:r>
          </a:p>
          <a:p>
            <a:pPr marL="285750" indent="-285750">
              <a:spcBef>
                <a:spcPts val="0"/>
              </a:spcBef>
              <a:buFont typeface="Calibri" pitchFamily="34" charset="0"/>
              <a:buChar char="»"/>
            </a:pPr>
            <a:r>
              <a:rPr lang="en-CA" sz="1600" dirty="0" smtClean="0"/>
              <a:t>Mental </a:t>
            </a:r>
            <a:r>
              <a:rPr lang="en-CA" sz="1600" dirty="0"/>
              <a:t>Health (80 – 100%)</a:t>
            </a:r>
          </a:p>
          <a:p>
            <a:pPr marL="285750" indent="-285750">
              <a:spcBef>
                <a:spcPts val="0"/>
              </a:spcBef>
              <a:buFont typeface="Calibri" pitchFamily="34" charset="0"/>
              <a:buChar char="»"/>
            </a:pPr>
            <a:r>
              <a:rPr lang="en-CA" sz="1600" dirty="0" smtClean="0"/>
              <a:t>Sight </a:t>
            </a:r>
            <a:r>
              <a:rPr lang="en-CA" sz="1600" dirty="0"/>
              <a:t>Impairment (10%)</a:t>
            </a:r>
          </a:p>
          <a:p>
            <a:pPr marL="285750" indent="-285750">
              <a:spcBef>
                <a:spcPts val="0"/>
              </a:spcBef>
              <a:buFont typeface="Calibri" pitchFamily="34" charset="0"/>
              <a:buChar char="»"/>
            </a:pPr>
            <a:r>
              <a:rPr lang="en-CA" sz="1600" dirty="0" smtClean="0"/>
              <a:t>Below </a:t>
            </a:r>
            <a:r>
              <a:rPr lang="en-CA" sz="1600" dirty="0"/>
              <a:t>the Statistics Canada poverty line (income of less than $13,000 per year) (100</a:t>
            </a:r>
            <a:r>
              <a:rPr lang="en-CA" sz="1600" dirty="0" smtClean="0"/>
              <a:t>%)</a:t>
            </a:r>
          </a:p>
          <a:p>
            <a:pPr marL="285750" indent="-285750">
              <a:spcBef>
                <a:spcPts val="0"/>
              </a:spcBef>
              <a:buFont typeface="Calibri" pitchFamily="34" charset="0"/>
              <a:buChar char="»"/>
            </a:pPr>
            <a:endParaRPr lang="en-CA" sz="1600" dirty="0" smtClean="0"/>
          </a:p>
          <a:p>
            <a:pPr>
              <a:spcBef>
                <a:spcPts val="0"/>
              </a:spcBef>
            </a:pPr>
            <a:r>
              <a:rPr lang="en-CA" b="1" dirty="0" smtClean="0"/>
              <a:t>COMMUNITY PARTNERS</a:t>
            </a:r>
            <a:endParaRPr lang="en-CA" b="1" dirty="0"/>
          </a:p>
          <a:p>
            <a:pPr marL="285750" indent="-285750">
              <a:spcBef>
                <a:spcPts val="0"/>
              </a:spcBef>
              <a:buFont typeface="Calibri" pitchFamily="34" charset="0"/>
              <a:buChar char="»"/>
            </a:pPr>
            <a:r>
              <a:rPr lang="en-CA" sz="1600" dirty="0"/>
              <a:t>Alberta Provincial (HIV) Policy &amp; Funding Consortium</a:t>
            </a:r>
          </a:p>
          <a:p>
            <a:pPr marL="285750" indent="-285750">
              <a:spcBef>
                <a:spcPts val="0"/>
              </a:spcBef>
              <a:buFont typeface="Calibri" pitchFamily="34" charset="0"/>
              <a:buChar char="»"/>
            </a:pPr>
            <a:r>
              <a:rPr lang="en-CA" sz="1600" dirty="0"/>
              <a:t>Alberta Health Services (Harm Reduction, Southern Alberta</a:t>
            </a:r>
          </a:p>
          <a:p>
            <a:pPr marL="285750" indent="-285750">
              <a:spcBef>
                <a:spcPts val="0"/>
              </a:spcBef>
              <a:buFont typeface="Calibri" pitchFamily="34" charset="0"/>
              <a:buChar char="»"/>
            </a:pPr>
            <a:r>
              <a:rPr lang="en-CA" sz="1600" dirty="0"/>
              <a:t>Clinic, Transition Services, Addictions/Mental Health, Palliative Care)</a:t>
            </a:r>
          </a:p>
          <a:p>
            <a:pPr marL="285750" indent="-285750">
              <a:spcBef>
                <a:spcPts val="0"/>
              </a:spcBef>
              <a:buFont typeface="Calibri" pitchFamily="34" charset="0"/>
              <a:buChar char="»"/>
            </a:pPr>
            <a:r>
              <a:rPr lang="en-CA" sz="1600" dirty="0"/>
              <a:t>AIDS Calgary Awareness Association</a:t>
            </a:r>
          </a:p>
          <a:p>
            <a:pPr marL="285750" indent="-285750">
              <a:spcBef>
                <a:spcPts val="0"/>
              </a:spcBef>
              <a:buFont typeface="Calibri" pitchFamily="34" charset="0"/>
              <a:buChar char="»"/>
            </a:pPr>
            <a:r>
              <a:rPr lang="en-CA" sz="1600" dirty="0"/>
              <a:t>Alpha House</a:t>
            </a:r>
          </a:p>
          <a:p>
            <a:pPr marL="285750" indent="-285750">
              <a:spcBef>
                <a:spcPts val="0"/>
              </a:spcBef>
              <a:buFont typeface="Calibri" pitchFamily="34" charset="0"/>
              <a:buChar char="»"/>
            </a:pPr>
            <a:r>
              <a:rPr lang="en-CA" sz="1600" dirty="0"/>
              <a:t>Bow Valley College (Health Care Aides)</a:t>
            </a:r>
          </a:p>
          <a:p>
            <a:pPr marL="285750" indent="-285750">
              <a:spcBef>
                <a:spcPts val="0"/>
              </a:spcBef>
              <a:buFont typeface="Calibri" pitchFamily="34" charset="0"/>
              <a:buChar char="»"/>
            </a:pPr>
            <a:r>
              <a:rPr lang="en-CA" sz="1600" dirty="0"/>
              <a:t>Calgary Drop-In and Rehabilitation Centre</a:t>
            </a:r>
          </a:p>
          <a:p>
            <a:pPr marL="285750" indent="-285750">
              <a:spcBef>
                <a:spcPts val="0"/>
              </a:spcBef>
              <a:buFont typeface="Calibri" pitchFamily="34" charset="0"/>
              <a:buChar char="»"/>
            </a:pPr>
            <a:r>
              <a:rPr lang="en-CA" sz="1600" dirty="0"/>
              <a:t>Calgary Homeless Foundation</a:t>
            </a:r>
          </a:p>
          <a:p>
            <a:pPr marL="285750" indent="-285750">
              <a:spcBef>
                <a:spcPts val="0"/>
              </a:spcBef>
              <a:buFont typeface="Calibri" pitchFamily="34" charset="0"/>
              <a:buChar char="»"/>
            </a:pPr>
            <a:r>
              <a:rPr lang="en-CA" sz="1600" dirty="0"/>
              <a:t>Mount Royal University (Social Work, Public Relations, Nursing)</a:t>
            </a:r>
          </a:p>
          <a:p>
            <a:pPr marL="285750" indent="-285750">
              <a:spcBef>
                <a:spcPts val="0"/>
              </a:spcBef>
              <a:buFont typeface="Calibri" pitchFamily="34" charset="0"/>
              <a:buChar char="»"/>
            </a:pPr>
            <a:r>
              <a:rPr lang="en-CA" sz="1600" dirty="0"/>
              <a:t>University of Calgary (Social Work, Nursing</a:t>
            </a:r>
            <a:r>
              <a:rPr lang="en-CA" sz="1600" dirty="0" smtClean="0"/>
              <a:t>)</a:t>
            </a:r>
          </a:p>
          <a:p>
            <a:pPr>
              <a:spcBef>
                <a:spcPts val="0"/>
              </a:spcBef>
            </a:pPr>
            <a:endParaRPr lang="en-CA" dirty="0"/>
          </a:p>
        </p:txBody>
      </p:sp>
    </p:spTree>
    <p:extLst>
      <p:ext uri="{BB962C8B-B14F-4D97-AF65-F5344CB8AC3E}">
        <p14:creationId xmlns:p14="http://schemas.microsoft.com/office/powerpoint/2010/main" val="252318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SHARP FOUNDATION</a:t>
            </a:r>
            <a:endParaRPr lang="en-CA" dirty="0"/>
          </a:p>
        </p:txBody>
      </p:sp>
      <p:graphicFrame>
        <p:nvGraphicFramePr>
          <p:cNvPr id="3" name="Content Placeholder 5"/>
          <p:cNvGraphicFramePr>
            <a:graphicFrameLocks/>
          </p:cNvGraphicFramePr>
          <p:nvPr>
            <p:extLst>
              <p:ext uri="{D42A27DB-BD31-4B8C-83A1-F6EECF244321}">
                <p14:modId xmlns:p14="http://schemas.microsoft.com/office/powerpoint/2010/main" val="726480056"/>
              </p:ext>
            </p:extLst>
          </p:nvPr>
        </p:nvGraphicFramePr>
        <p:xfrm>
          <a:off x="-2" y="1219200"/>
          <a:ext cx="9144002" cy="4977662"/>
        </p:xfrm>
        <a:graphic>
          <a:graphicData uri="http://schemas.openxmlformats.org/drawingml/2006/table">
            <a:tbl>
              <a:tblPr firstRow="1" bandRow="1">
                <a:tableStyleId>{5C22544A-7EE6-4342-B048-85BDC9FD1C3A}</a:tableStyleId>
              </a:tblPr>
              <a:tblGrid>
                <a:gridCol w="2590802"/>
                <a:gridCol w="1092200"/>
                <a:gridCol w="1092200"/>
                <a:gridCol w="1092200"/>
                <a:gridCol w="1092200"/>
                <a:gridCol w="1092200"/>
                <a:gridCol w="1092200"/>
              </a:tblGrid>
              <a:tr h="685802">
                <a:tc>
                  <a:txBody>
                    <a:bodyPr/>
                    <a:lstStyle/>
                    <a:p>
                      <a:r>
                        <a:rPr lang="en-CA" sz="1600" dirty="0" smtClean="0"/>
                        <a:t>Program</a:t>
                      </a:r>
                      <a:endParaRPr lang="en-CA" sz="1600" dirty="0"/>
                    </a:p>
                  </a:txBody>
                  <a:tcPr marT="45709" marB="45709"/>
                </a:tc>
                <a:tc>
                  <a:txBody>
                    <a:bodyPr/>
                    <a:lstStyle/>
                    <a:p>
                      <a:pPr algn="ctr"/>
                      <a:r>
                        <a:rPr lang="en-CA" sz="1600" dirty="0" smtClean="0"/>
                        <a:t>Beswick</a:t>
                      </a:r>
                      <a:endParaRPr lang="en-CA" sz="1600" dirty="0"/>
                    </a:p>
                  </a:txBody>
                  <a:tcPr marT="45709" marB="45709"/>
                </a:tc>
                <a:tc>
                  <a:txBody>
                    <a:bodyPr/>
                    <a:lstStyle/>
                    <a:p>
                      <a:pPr algn="ctr"/>
                      <a:r>
                        <a:rPr lang="en-CA" sz="1600" dirty="0" smtClean="0"/>
                        <a:t>Scott</a:t>
                      </a:r>
                      <a:endParaRPr lang="en-CA" sz="1600" dirty="0"/>
                    </a:p>
                  </a:txBody>
                  <a:tcPr marT="45709" marB="45709"/>
                </a:tc>
                <a:tc>
                  <a:txBody>
                    <a:bodyPr/>
                    <a:lstStyle/>
                    <a:p>
                      <a:pPr algn="ctr"/>
                      <a:r>
                        <a:rPr lang="en-CA" sz="1600" dirty="0" smtClean="0"/>
                        <a:t>Project 2011</a:t>
                      </a:r>
                      <a:endParaRPr lang="en-CA" sz="1600" dirty="0"/>
                    </a:p>
                  </a:txBody>
                  <a:tcPr marT="45709" marB="45709"/>
                </a:tc>
                <a:tc>
                  <a:txBody>
                    <a:bodyPr/>
                    <a:lstStyle/>
                    <a:p>
                      <a:pPr algn="ctr"/>
                      <a:r>
                        <a:rPr lang="en-CA" sz="1600" dirty="0" err="1" smtClean="0"/>
                        <a:t>Proj</a:t>
                      </a:r>
                      <a:r>
                        <a:rPr lang="en-CA" sz="1600" dirty="0" smtClean="0"/>
                        <a:t>.</a:t>
                      </a:r>
                    </a:p>
                    <a:p>
                      <a:pPr algn="ctr"/>
                      <a:r>
                        <a:rPr lang="en-CA" sz="1600" dirty="0" smtClean="0"/>
                        <a:t>Kath</a:t>
                      </a:r>
                      <a:endParaRPr lang="en-CA" sz="1600" dirty="0"/>
                    </a:p>
                  </a:txBody>
                  <a:tcPr marT="45709" marB="45709"/>
                </a:tc>
                <a:tc>
                  <a:txBody>
                    <a:bodyPr/>
                    <a:lstStyle/>
                    <a:p>
                      <a:pPr algn="ctr"/>
                      <a:r>
                        <a:rPr lang="en-CA" sz="1600" dirty="0" smtClean="0"/>
                        <a:t>Ind.</a:t>
                      </a:r>
                      <a:r>
                        <a:rPr lang="en-CA" sz="1600" baseline="0" dirty="0" smtClean="0"/>
                        <a:t> House</a:t>
                      </a:r>
                      <a:endParaRPr lang="en-CA" sz="1600" dirty="0"/>
                    </a:p>
                  </a:txBody>
                  <a:tcPr marT="45709" marB="45709"/>
                </a:tc>
                <a:tc>
                  <a:txBody>
                    <a:bodyPr/>
                    <a:lstStyle/>
                    <a:p>
                      <a:pPr algn="ctr"/>
                      <a:r>
                        <a:rPr lang="en-CA" sz="1600" dirty="0" smtClean="0"/>
                        <a:t>Other</a:t>
                      </a:r>
                      <a:r>
                        <a:rPr lang="en-CA" sz="1600" baseline="0" dirty="0" smtClean="0"/>
                        <a:t> Sites</a:t>
                      </a:r>
                      <a:endParaRPr lang="en-CA" sz="1600" dirty="0"/>
                    </a:p>
                  </a:txBody>
                  <a:tcPr marT="45709" marB="45709"/>
                </a:tc>
              </a:tr>
              <a:tr h="351318">
                <a:tc>
                  <a:txBody>
                    <a:bodyPr/>
                    <a:lstStyle/>
                    <a:p>
                      <a:r>
                        <a:rPr lang="en-CA" sz="1400" dirty="0" smtClean="0">
                          <a:solidFill>
                            <a:schemeClr val="accent4">
                              <a:lumMod val="25000"/>
                            </a:schemeClr>
                          </a:solidFill>
                        </a:rPr>
                        <a:t>24/7 Staffing</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Medication Administration</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Direct Observed</a:t>
                      </a:r>
                      <a:r>
                        <a:rPr lang="en-CA" sz="1400" baseline="0" dirty="0" smtClean="0">
                          <a:solidFill>
                            <a:schemeClr val="accent4">
                              <a:lumMod val="25000"/>
                            </a:schemeClr>
                          </a:solidFill>
                        </a:rPr>
                        <a:t> Therapy</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Appointment Management</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pPr>
                        <a:spcAft>
                          <a:spcPts val="0"/>
                        </a:spcAft>
                      </a:pPr>
                      <a:r>
                        <a:rPr lang="en-CA" sz="1400" dirty="0" smtClean="0">
                          <a:solidFill>
                            <a:schemeClr val="accent4">
                              <a:lumMod val="25000"/>
                            </a:schemeClr>
                          </a:solidFill>
                          <a:latin typeface="+mn-lt"/>
                          <a:ea typeface="Times New Roman"/>
                          <a:cs typeface="Times New Roman"/>
                        </a:rPr>
                        <a:t>Case Management</a:t>
                      </a:r>
                      <a:endParaRPr lang="en-CA" sz="1400" dirty="0">
                        <a:solidFill>
                          <a:schemeClr val="accent4">
                            <a:lumMod val="25000"/>
                          </a:schemeClr>
                        </a:solidFill>
                        <a:latin typeface="+mn-lt"/>
                        <a:ea typeface="Times New Roman"/>
                        <a:cs typeface="Times New Roman"/>
                      </a:endParaRPr>
                    </a:p>
                  </a:txBody>
                  <a:tcPr marL="68580" marR="68580" marT="0" marB="0"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r>
              <a:tr h="351318">
                <a:tc>
                  <a:txBody>
                    <a:bodyPr/>
                    <a:lstStyle/>
                    <a:p>
                      <a:pPr>
                        <a:spcAft>
                          <a:spcPts val="0"/>
                        </a:spcAft>
                      </a:pPr>
                      <a:r>
                        <a:rPr lang="en-CA" sz="1400" dirty="0" smtClean="0">
                          <a:solidFill>
                            <a:schemeClr val="accent4">
                              <a:lumMod val="25000"/>
                            </a:schemeClr>
                          </a:solidFill>
                          <a:latin typeface="+mn-lt"/>
                          <a:ea typeface="Times New Roman"/>
                          <a:cs typeface="Times New Roman"/>
                        </a:rPr>
                        <a:t>Resident Mentor</a:t>
                      </a:r>
                      <a:endParaRPr lang="en-CA" sz="1400" dirty="0">
                        <a:solidFill>
                          <a:schemeClr val="accent4">
                            <a:lumMod val="25000"/>
                          </a:schemeClr>
                        </a:solidFill>
                        <a:latin typeface="+mn-lt"/>
                        <a:ea typeface="Times New Roman"/>
                        <a:cs typeface="Times New Roman"/>
                      </a:endParaRPr>
                    </a:p>
                  </a:txBody>
                  <a:tcPr marL="68580" marR="68580" marT="0" marB="0" anchor="ctr"/>
                </a:tc>
                <a:tc>
                  <a:txBody>
                    <a:bodyPr/>
                    <a:lstStyle/>
                    <a:p>
                      <a:pPr algn="ct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Nutrition</a:t>
                      </a:r>
                      <a:r>
                        <a:rPr lang="en-CA" sz="1400" baseline="0" dirty="0" smtClean="0">
                          <a:solidFill>
                            <a:schemeClr val="accent4">
                              <a:lumMod val="25000"/>
                            </a:schemeClr>
                          </a:solidFill>
                        </a:rPr>
                        <a:t> Management</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Family Support</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Subsidized</a:t>
                      </a:r>
                      <a:r>
                        <a:rPr lang="en-CA" sz="1400" baseline="0" dirty="0" smtClean="0">
                          <a:solidFill>
                            <a:schemeClr val="accent4">
                              <a:lumMod val="25000"/>
                            </a:schemeClr>
                          </a:solidFill>
                        </a:rPr>
                        <a:t> Rent</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Money Management </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r>
              <a:tr h="351318">
                <a:tc>
                  <a:txBody>
                    <a:bodyPr/>
                    <a:lstStyle/>
                    <a:p>
                      <a:r>
                        <a:rPr lang="en-CA" sz="1400" dirty="0" smtClean="0">
                          <a:solidFill>
                            <a:schemeClr val="accent4">
                              <a:lumMod val="25000"/>
                            </a:schemeClr>
                          </a:solidFill>
                        </a:rPr>
                        <a:t>Active Living Program</a:t>
                      </a:r>
                      <a:r>
                        <a:rPr lang="en-CA" sz="1400" baseline="0" dirty="0" smtClean="0">
                          <a:solidFill>
                            <a:schemeClr val="accent4">
                              <a:lumMod val="25000"/>
                            </a:schemeClr>
                          </a:solidFill>
                        </a:rPr>
                        <a:t> </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smtClean="0">
                          <a:solidFill>
                            <a:schemeClr val="accent4">
                              <a:lumMod val="25000"/>
                            </a:schemeClr>
                          </a:solidFill>
                        </a:rPr>
                        <a:t>X</a:t>
                      </a:r>
                      <a:endParaRPr lang="en-CA" sz="1400" dirty="0">
                        <a:solidFill>
                          <a:schemeClr val="accent4">
                            <a:lumMod val="25000"/>
                          </a:schemeClr>
                        </a:solidFill>
                      </a:endParaRPr>
                    </a:p>
                  </a:txBody>
                  <a:tcPr marT="45709" marB="45709" anchor="ctr"/>
                </a:tc>
              </a:tr>
              <a:tr h="427362">
                <a:tc>
                  <a:txBody>
                    <a:bodyPr/>
                    <a:lstStyle/>
                    <a:p>
                      <a:r>
                        <a:rPr lang="en-CA" sz="1400" dirty="0" smtClean="0">
                          <a:solidFill>
                            <a:schemeClr val="accent4">
                              <a:lumMod val="25000"/>
                            </a:schemeClr>
                          </a:solidFill>
                        </a:rPr>
                        <a:t>Medical</a:t>
                      </a:r>
                      <a:r>
                        <a:rPr lang="en-CA" sz="1400" baseline="0" dirty="0" smtClean="0">
                          <a:solidFill>
                            <a:schemeClr val="accent4">
                              <a:lumMod val="25000"/>
                            </a:schemeClr>
                          </a:solidFill>
                        </a:rPr>
                        <a:t> Management  - Nurse </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c>
                  <a:txBody>
                    <a:bodyPr/>
                    <a:lstStyle/>
                    <a:p>
                      <a:pPr algn="ctr"/>
                      <a:r>
                        <a:rPr lang="en-CA" sz="1400" dirty="0" smtClean="0">
                          <a:solidFill>
                            <a:schemeClr val="accent4">
                              <a:lumMod val="25000"/>
                            </a:schemeClr>
                          </a:solidFill>
                        </a:rPr>
                        <a:t>X</a:t>
                      </a:r>
                      <a:endParaRPr lang="en-CA" sz="1400" dirty="0">
                        <a:solidFill>
                          <a:schemeClr val="accent4">
                            <a:lumMod val="25000"/>
                          </a:schemeClr>
                        </a:solidFill>
                      </a:endParaRPr>
                    </a:p>
                  </a:txBody>
                  <a:tcPr marT="45709" marB="45709" anchor="ctr"/>
                </a:tc>
              </a:tr>
            </a:tbl>
          </a:graphicData>
        </a:graphic>
      </p:graphicFrame>
      <p:sp>
        <p:nvSpPr>
          <p:cNvPr id="4" name="TextBox 3"/>
          <p:cNvSpPr txBox="1"/>
          <p:nvPr/>
        </p:nvSpPr>
        <p:spPr>
          <a:xfrm>
            <a:off x="-27710" y="762000"/>
            <a:ext cx="9171709" cy="369332"/>
          </a:xfrm>
          <a:prstGeom prst="rect">
            <a:avLst/>
          </a:prstGeom>
          <a:noFill/>
        </p:spPr>
        <p:txBody>
          <a:bodyPr wrap="square" lIns="182880" rIns="182880" rtlCol="0">
            <a:spAutoFit/>
          </a:bodyPr>
          <a:lstStyle/>
          <a:p>
            <a:r>
              <a:rPr lang="en-CA" b="1" dirty="0" smtClean="0">
                <a:solidFill>
                  <a:schemeClr val="bg1"/>
                </a:solidFill>
              </a:rPr>
              <a:t>Client Care and Support</a:t>
            </a:r>
            <a:endParaRPr lang="en-CA" b="1" dirty="0">
              <a:solidFill>
                <a:schemeClr val="bg1"/>
              </a:solidFill>
            </a:endParaRPr>
          </a:p>
        </p:txBody>
      </p:sp>
    </p:spTree>
    <p:extLst>
      <p:ext uri="{BB962C8B-B14F-4D97-AF65-F5344CB8AC3E}">
        <p14:creationId xmlns:p14="http://schemas.microsoft.com/office/powerpoint/2010/main" val="23457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3" name="Title 2"/>
          <p:cNvSpPr>
            <a:spLocks noGrp="1"/>
          </p:cNvSpPr>
          <p:nvPr>
            <p:ph type="ctrTitle"/>
          </p:nvPr>
        </p:nvSpPr>
        <p:spPr/>
        <p:txBody>
          <a:bodyPr/>
          <a:lstStyle/>
          <a:p>
            <a:r>
              <a:rPr lang="en-CA" dirty="0" smtClean="0"/>
              <a:t>IS HOUSING THE BEST MEDICINE?</a:t>
            </a:r>
            <a:endParaRPr lang="en-CA" dirty="0"/>
          </a:p>
        </p:txBody>
      </p:sp>
      <p:sp>
        <p:nvSpPr>
          <p:cNvPr id="8" name="Rounded Rectangle 7"/>
          <p:cNvSpPr/>
          <p:nvPr/>
        </p:nvSpPr>
        <p:spPr>
          <a:xfrm>
            <a:off x="1524000" y="1905000"/>
            <a:ext cx="6248400" cy="1246763"/>
          </a:xfrm>
          <a:prstGeom prst="roundRect">
            <a:avLst>
              <a:gd name="adj" fmla="val 7019"/>
            </a:avLst>
          </a:prstGeom>
          <a:solidFill>
            <a:srgbClr val="000000">
              <a:alpha val="69804"/>
            </a:srgbClr>
          </a:solidFill>
        </p:spPr>
        <p:txBody>
          <a:bodyPr wrap="square">
            <a:spAutoFit/>
          </a:bodyPr>
          <a:lstStyle/>
          <a:p>
            <a:r>
              <a:rPr lang="en-CA" b="1" dirty="0" smtClean="0">
                <a:solidFill>
                  <a:prstClr val="white"/>
                </a:solidFill>
              </a:rPr>
              <a:t>USING HIV AS AN EXAMPLE:</a:t>
            </a:r>
          </a:p>
          <a:p>
            <a:pPr marL="225425" indent="-225425">
              <a:buFont typeface="Calibri" pitchFamily="34" charset="0"/>
              <a:buChar char="»"/>
            </a:pPr>
            <a:r>
              <a:rPr lang="en-CA" dirty="0">
                <a:solidFill>
                  <a:schemeClr val="bg1"/>
                </a:solidFill>
              </a:rPr>
              <a:t>What is the impact of unstable housing on health?</a:t>
            </a:r>
          </a:p>
          <a:p>
            <a:pPr marL="225425" indent="-225425">
              <a:buFont typeface="Calibri" pitchFamily="34" charset="0"/>
              <a:buChar char="»"/>
            </a:pPr>
            <a:r>
              <a:rPr lang="en-CA" dirty="0">
                <a:solidFill>
                  <a:schemeClr val="bg1"/>
                </a:solidFill>
              </a:rPr>
              <a:t>What are the health benefits associated with supportive housing?</a:t>
            </a:r>
          </a:p>
        </p:txBody>
      </p:sp>
      <p:sp>
        <p:nvSpPr>
          <p:cNvPr id="9" name="Rounded Rectangle 8"/>
          <p:cNvSpPr/>
          <p:nvPr/>
        </p:nvSpPr>
        <p:spPr>
          <a:xfrm>
            <a:off x="1524000" y="3276600"/>
            <a:ext cx="6248400" cy="1822192"/>
          </a:xfrm>
          <a:prstGeom prst="roundRect">
            <a:avLst>
              <a:gd name="adj" fmla="val 7019"/>
            </a:avLst>
          </a:prstGeom>
          <a:solidFill>
            <a:srgbClr val="000000">
              <a:alpha val="69804"/>
            </a:srgbClr>
          </a:solidFill>
        </p:spPr>
        <p:txBody>
          <a:bodyPr wrap="square">
            <a:spAutoFit/>
          </a:bodyPr>
          <a:lstStyle/>
          <a:p>
            <a:r>
              <a:rPr lang="en-CA" b="1" dirty="0" smtClean="0">
                <a:solidFill>
                  <a:prstClr val="white"/>
                </a:solidFill>
              </a:rPr>
              <a:t>IF HOUSING PROVIDERS BECOME HEALTH SERVICES PROVIDERS:</a:t>
            </a:r>
            <a:endParaRPr lang="en-CA" b="1" dirty="0">
              <a:solidFill>
                <a:prstClr val="white"/>
              </a:solidFill>
            </a:endParaRPr>
          </a:p>
          <a:p>
            <a:pPr marL="225425" indent="-225425">
              <a:buFont typeface="Calibri" pitchFamily="34" charset="0"/>
              <a:buChar char="»"/>
            </a:pPr>
            <a:r>
              <a:rPr lang="en-CA" dirty="0">
                <a:solidFill>
                  <a:schemeClr val="bg1"/>
                </a:solidFill>
              </a:rPr>
              <a:t>What are the increasingly complex health needs of housing residents aging with chronic illnesses such as HIV?</a:t>
            </a:r>
          </a:p>
          <a:p>
            <a:pPr marL="225425" indent="-225425">
              <a:buFont typeface="Calibri" pitchFamily="34" charset="0"/>
              <a:buChar char="»"/>
            </a:pPr>
            <a:r>
              <a:rPr lang="en-CA" dirty="0">
                <a:solidFill>
                  <a:schemeClr val="bg1"/>
                </a:solidFill>
              </a:rPr>
              <a:t>What challenges will housing providers face and how can they respond?</a:t>
            </a:r>
          </a:p>
        </p:txBody>
      </p:sp>
    </p:spTree>
    <p:extLst>
      <p:ext uri="{BB962C8B-B14F-4D97-AF65-F5344CB8AC3E}">
        <p14:creationId xmlns:p14="http://schemas.microsoft.com/office/powerpoint/2010/main" val="4284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SHARP FOUNDATION</a:t>
            </a:r>
            <a:endParaRPr lang="en-CA" dirty="0"/>
          </a:p>
        </p:txBody>
      </p:sp>
      <p:graphicFrame>
        <p:nvGraphicFramePr>
          <p:cNvPr id="3" name="Group 38"/>
          <p:cNvGraphicFramePr>
            <a:graphicFrameLocks/>
          </p:cNvGraphicFramePr>
          <p:nvPr>
            <p:extLst>
              <p:ext uri="{D42A27DB-BD31-4B8C-83A1-F6EECF244321}">
                <p14:modId xmlns:p14="http://schemas.microsoft.com/office/powerpoint/2010/main" val="3636290483"/>
              </p:ext>
            </p:extLst>
          </p:nvPr>
        </p:nvGraphicFramePr>
        <p:xfrm>
          <a:off x="1" y="1295400"/>
          <a:ext cx="9144000" cy="4876800"/>
        </p:xfrm>
        <a:graphic>
          <a:graphicData uri="http://schemas.openxmlformats.org/drawingml/2006/table">
            <a:tbl>
              <a:tblPr/>
              <a:tblGrid>
                <a:gridCol w="4572859"/>
                <a:gridCol w="4571141"/>
              </a:tblGrid>
              <a:tr h="6610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itchFamily="18" charset="0"/>
                        </a:rPr>
                        <a:t>With SHARP</a:t>
                      </a:r>
                      <a:endParaRPr kumimoji="0" lang="en-US" sz="2400" b="1" i="0" u="none" strike="noStrike" cap="none" normalizeH="0" baseline="0" dirty="0" smtClean="0">
                        <a:ln>
                          <a:noFill/>
                        </a:ln>
                        <a:solidFill>
                          <a:schemeClr val="tx1"/>
                        </a:solidFill>
                        <a:effectLst/>
                        <a:latin typeface="+mj-lt"/>
                        <a:cs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itchFamily="18" charset="0"/>
                        </a:rPr>
                        <a:t>Without SHARP</a:t>
                      </a:r>
                      <a:endParaRPr kumimoji="0" lang="en-US" sz="2400" b="1" i="0" u="none" strike="noStrike" cap="none" normalizeH="0" baseline="0" dirty="0" smtClean="0">
                        <a:ln>
                          <a:noFill/>
                        </a:ln>
                        <a:solidFill>
                          <a:schemeClr val="tx1"/>
                        </a:solidFill>
                        <a:effectLst/>
                        <a:latin typeface="+mj-lt"/>
                        <a:cs typeface="Arial" charset="0"/>
                      </a:endParaRPr>
                    </a:p>
                  </a:txBody>
                  <a:tcPr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r>
              <a:tr h="4215727">
                <a:tc>
                  <a:txBody>
                    <a:bodyPr/>
                    <a:lstStyle/>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endParaRPr kumimoji="0" lang="en-US" sz="1800" b="1"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Care, support and a home for up to 18 highly-marginalized clients </a:t>
                      </a:r>
                      <a:br>
                        <a:rPr kumimoji="0" lang="en-US" sz="1800" b="1" i="0" u="none" strike="noStrike" cap="none" normalizeH="0" baseline="0" dirty="0" smtClean="0">
                          <a:ln>
                            <a:noFill/>
                          </a:ln>
                          <a:solidFill>
                            <a:schemeClr val="tx1"/>
                          </a:solidFill>
                          <a:effectLst/>
                          <a:latin typeface="+mj-lt"/>
                          <a:cs typeface="Times New Roman" pitchFamily="18" charset="0"/>
                        </a:rPr>
                      </a:b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Clients are supported through medical, social and emotional challenges </a:t>
                      </a: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Continuum of supports for short-term and long-term</a:t>
                      </a:r>
                      <a:br>
                        <a:rPr kumimoji="0" lang="en-US" sz="1800" b="1" i="0" u="none" strike="noStrike" cap="none" normalizeH="0" baseline="0" dirty="0" smtClean="0">
                          <a:ln>
                            <a:noFill/>
                          </a:ln>
                          <a:solidFill>
                            <a:schemeClr val="tx1"/>
                          </a:solidFill>
                          <a:effectLst/>
                          <a:latin typeface="+mj-lt"/>
                          <a:cs typeface="Times New Roman" pitchFamily="18" charset="0"/>
                        </a:rPr>
                      </a:b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Cost = $100 or less per client, per day at SHARP</a:t>
                      </a:r>
                      <a:endParaRPr kumimoji="0" lang="en-US" sz="1800" b="0" i="0" u="none" strike="noStrike" cap="none" normalizeH="0" baseline="0" dirty="0" smtClean="0">
                        <a:ln>
                          <a:noFill/>
                        </a:ln>
                        <a:solidFill>
                          <a:schemeClr val="tx1"/>
                        </a:solidFill>
                        <a:effectLst/>
                        <a:latin typeface="+mj-lt"/>
                        <a:cs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endParaRPr kumimoji="0" lang="en-US" sz="1800" b="1"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Highly-marginalized, at-risk individuals live on the street</a:t>
                      </a:r>
                      <a:br>
                        <a:rPr kumimoji="0" lang="en-US" sz="1800" b="1" i="0" u="none" strike="noStrike" cap="none" normalizeH="0" baseline="0" dirty="0" smtClean="0">
                          <a:ln>
                            <a:noFill/>
                          </a:ln>
                          <a:solidFill>
                            <a:schemeClr val="tx1"/>
                          </a:solidFill>
                          <a:effectLst/>
                          <a:latin typeface="+mj-lt"/>
                          <a:cs typeface="Times New Roman" pitchFamily="18" charset="0"/>
                        </a:rPr>
                      </a:b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defRPr/>
                      </a:pPr>
                      <a:r>
                        <a:rPr kumimoji="0" lang="en-US" sz="1800" b="1" i="0" u="none" strike="noStrike" cap="none" normalizeH="0" baseline="0" dirty="0" smtClean="0">
                          <a:ln>
                            <a:noFill/>
                          </a:ln>
                          <a:solidFill>
                            <a:schemeClr val="tx1"/>
                          </a:solidFill>
                          <a:effectLst/>
                          <a:latin typeface="+mj-lt"/>
                          <a:cs typeface="Times New Roman" pitchFamily="18" charset="0"/>
                        </a:rPr>
                        <a:t>Little or no support, resulting in regular interactions with police &amp; Emergency Medical Services (</a:t>
                      </a:r>
                      <a:r>
                        <a:rPr kumimoji="0" lang="en-US" sz="1800" b="1" i="0" u="none" strike="noStrike" kern="1200" cap="none" normalizeH="0" baseline="0" dirty="0" smtClean="0">
                          <a:ln>
                            <a:noFill/>
                          </a:ln>
                          <a:solidFill>
                            <a:schemeClr val="tx1"/>
                          </a:solidFill>
                          <a:effectLst/>
                          <a:latin typeface="+mj-lt"/>
                          <a:ea typeface="+mn-ea"/>
                          <a:cs typeface="+mn-cs"/>
                        </a:rPr>
                        <a:t>average</a:t>
                      </a:r>
                      <a:r>
                        <a:rPr lang="en-US" sz="1800" b="1" kern="1200" dirty="0" smtClean="0">
                          <a:solidFill>
                            <a:schemeClr val="tx1"/>
                          </a:solidFill>
                          <a:latin typeface="+mj-lt"/>
                          <a:ea typeface="+mn-ea"/>
                          <a:cs typeface="+mn-cs"/>
                        </a:rPr>
                        <a:t> annual cost of a homeless person = $100,000)</a:t>
                      </a:r>
                      <a:r>
                        <a:rPr kumimoji="0" lang="en-US" sz="1800" b="1" i="0" u="none" strike="noStrike" cap="none" normalizeH="0" baseline="0" dirty="0" smtClean="0">
                          <a:ln>
                            <a:noFill/>
                          </a:ln>
                          <a:solidFill>
                            <a:schemeClr val="tx1"/>
                          </a:solidFill>
                          <a:effectLst/>
                          <a:latin typeface="+mj-lt"/>
                          <a:cs typeface="Times New Roman" pitchFamily="18" charset="0"/>
                        </a:rPr>
                        <a:t/>
                      </a:r>
                      <a:br>
                        <a:rPr kumimoji="0" lang="en-US" sz="1800" b="1" i="0" u="none" strike="noStrike" cap="none" normalizeH="0" baseline="0" dirty="0" smtClean="0">
                          <a:ln>
                            <a:noFill/>
                          </a:ln>
                          <a:solidFill>
                            <a:schemeClr val="tx1"/>
                          </a:solidFill>
                          <a:effectLst/>
                          <a:latin typeface="+mj-lt"/>
                          <a:cs typeface="Times New Roman" pitchFamily="18" charset="0"/>
                        </a:rPr>
                      </a:b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Average emergency admissions per year: 10</a:t>
                      </a:r>
                      <a:br>
                        <a:rPr kumimoji="0" lang="en-US" sz="1800" b="1" i="0" u="none" strike="noStrike" cap="none" normalizeH="0" baseline="0" dirty="0" smtClean="0">
                          <a:ln>
                            <a:noFill/>
                          </a:ln>
                          <a:solidFill>
                            <a:schemeClr val="tx1"/>
                          </a:solidFill>
                          <a:effectLst/>
                          <a:latin typeface="+mj-lt"/>
                          <a:cs typeface="Times New Roman" pitchFamily="18" charset="0"/>
                        </a:rPr>
                      </a:br>
                      <a:endParaRPr kumimoji="0" lang="en-CA" sz="1800" b="0" i="0" u="none" strike="noStrike" cap="none" normalizeH="0" baseline="0" dirty="0" smtClean="0">
                        <a:ln>
                          <a:noFill/>
                        </a:ln>
                        <a:solidFill>
                          <a:schemeClr val="tx1"/>
                        </a:solidFill>
                        <a:effectLst/>
                        <a:latin typeface="+mj-lt"/>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r>
                        <a:rPr kumimoji="0" lang="en-US" sz="1800" b="1" i="0" u="none" strike="noStrike" cap="none" normalizeH="0" baseline="0" dirty="0" smtClean="0">
                          <a:ln>
                            <a:noFill/>
                          </a:ln>
                          <a:solidFill>
                            <a:schemeClr val="tx1"/>
                          </a:solidFill>
                          <a:effectLst/>
                          <a:latin typeface="+mj-lt"/>
                          <a:cs typeface="Times New Roman" pitchFamily="18" charset="0"/>
                        </a:rPr>
                        <a:t>Cost = $1,600 per client, per day in hospital</a:t>
                      </a:r>
                      <a:endParaRPr kumimoji="0" lang="en-US" sz="1800" b="0" i="0" u="none" strike="noStrike" cap="none" normalizeH="0" baseline="0" dirty="0" smtClean="0">
                        <a:ln>
                          <a:noFill/>
                        </a:ln>
                        <a:solidFill>
                          <a:schemeClr val="tx1"/>
                        </a:solidFill>
                        <a:effectLst/>
                        <a:latin typeface="+mj-lt"/>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Calibri" pitchFamily="34" charset="0"/>
                        <a:buChar char="»"/>
                        <a:tabLst/>
                      </a:pPr>
                      <a:endParaRPr kumimoji="0" lang="en-US" sz="1800" b="1" i="0" u="none" strike="noStrike" cap="none" normalizeH="0" baseline="0" dirty="0" smtClean="0">
                        <a:ln>
                          <a:noFill/>
                        </a:ln>
                        <a:solidFill>
                          <a:schemeClr val="tx1"/>
                        </a:solidFill>
                        <a:effectLst/>
                        <a:latin typeface="+mj-lt"/>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sp>
        <p:nvSpPr>
          <p:cNvPr id="5" name="TextBox 4"/>
          <p:cNvSpPr txBox="1"/>
          <p:nvPr/>
        </p:nvSpPr>
        <p:spPr>
          <a:xfrm>
            <a:off x="-27710" y="762000"/>
            <a:ext cx="9171709" cy="369332"/>
          </a:xfrm>
          <a:prstGeom prst="rect">
            <a:avLst/>
          </a:prstGeom>
          <a:noFill/>
        </p:spPr>
        <p:txBody>
          <a:bodyPr wrap="square" lIns="182880" rIns="182880" rtlCol="0">
            <a:spAutoFit/>
          </a:bodyPr>
          <a:lstStyle/>
          <a:p>
            <a:r>
              <a:rPr lang="en-CA" b="1" dirty="0">
                <a:solidFill>
                  <a:schemeClr val="bg1"/>
                </a:solidFill>
              </a:rPr>
              <a:t>Social Return on Investment</a:t>
            </a:r>
          </a:p>
        </p:txBody>
      </p:sp>
    </p:spTree>
    <p:extLst>
      <p:ext uri="{BB962C8B-B14F-4D97-AF65-F5344CB8AC3E}">
        <p14:creationId xmlns:p14="http://schemas.microsoft.com/office/powerpoint/2010/main" val="24770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1676400"/>
            <a:ext cx="5562600" cy="2209800"/>
          </a:xfrm>
        </p:spPr>
        <p:txBody>
          <a:bodyPr/>
          <a:lstStyle/>
          <a:p>
            <a:r>
              <a:rPr lang="en-CA" sz="4400" dirty="0" smtClean="0"/>
              <a:t>PEOPLE LIVING</a:t>
            </a:r>
            <a:br>
              <a:rPr lang="en-CA" sz="4400" dirty="0" smtClean="0"/>
            </a:br>
            <a:r>
              <a:rPr lang="en-CA" sz="4400" dirty="0" smtClean="0"/>
              <a:t>WITH HIV</a:t>
            </a:r>
            <a:br>
              <a:rPr lang="en-CA" sz="4400" dirty="0" smtClean="0"/>
            </a:br>
            <a:r>
              <a:rPr lang="en-CA" sz="4400" dirty="0" smtClean="0"/>
              <a:t>HAVE COMPLEX NEEDS</a:t>
            </a:r>
            <a:endParaRPr lang="en-CA" sz="4400" dirty="0"/>
          </a:p>
        </p:txBody>
      </p:sp>
    </p:spTree>
    <p:extLst>
      <p:ext uri="{BB962C8B-B14F-4D97-AF65-F5344CB8AC3E}">
        <p14:creationId xmlns:p14="http://schemas.microsoft.com/office/powerpoint/2010/main" val="27808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APPROACHING CLIENTS WITH COMPLEX CARE </a:t>
            </a:r>
            <a:r>
              <a:rPr lang="en-CA" dirty="0" smtClean="0"/>
              <a:t>ISSUES – ONTARIO</a:t>
            </a:r>
            <a:endParaRPr lang="en-CA" dirty="0"/>
          </a:p>
        </p:txBody>
      </p:sp>
      <p:sp>
        <p:nvSpPr>
          <p:cNvPr id="10" name="Text Placeholder 2"/>
          <p:cNvSpPr>
            <a:spLocks noGrp="1"/>
          </p:cNvSpPr>
          <p:nvPr>
            <p:ph type="body" sz="quarter" idx="11"/>
          </p:nvPr>
        </p:nvSpPr>
        <p:spPr>
          <a:xfrm>
            <a:off x="0" y="685800"/>
            <a:ext cx="9144000" cy="5486400"/>
          </a:xfrm>
        </p:spPr>
        <p:txBody>
          <a:bodyPr anchor="t"/>
          <a:lstStyle/>
          <a:p>
            <a:pPr>
              <a:spcBef>
                <a:spcPts val="0"/>
              </a:spcBef>
            </a:pPr>
            <a:endParaRPr lang="en-CA" sz="2000" b="1" dirty="0" smtClean="0"/>
          </a:p>
          <a:p>
            <a:pPr>
              <a:spcBef>
                <a:spcPts val="0"/>
              </a:spcBef>
            </a:pPr>
            <a:r>
              <a:rPr lang="en-CA" sz="2000" b="1" dirty="0" smtClean="0"/>
              <a:t>CASE </a:t>
            </a:r>
            <a:r>
              <a:rPr lang="en-CA" sz="2000" b="1" dirty="0"/>
              <a:t>STUDY </a:t>
            </a:r>
            <a:r>
              <a:rPr lang="en-CA" sz="2000" b="1" dirty="0" smtClean="0"/>
              <a:t>1: JANE</a:t>
            </a:r>
          </a:p>
          <a:p>
            <a:pPr marL="225425" indent="-225425">
              <a:spcBef>
                <a:spcPts val="0"/>
              </a:spcBef>
              <a:buFont typeface="Calibri" pitchFamily="34" charset="0"/>
              <a:buChar char="»"/>
            </a:pPr>
            <a:r>
              <a:rPr lang="en-CA" dirty="0" smtClean="0"/>
              <a:t>52-year </a:t>
            </a:r>
            <a:r>
              <a:rPr lang="en-CA" dirty="0"/>
              <a:t>old </a:t>
            </a:r>
            <a:r>
              <a:rPr lang="en-CA" dirty="0" smtClean="0"/>
              <a:t>woman</a:t>
            </a:r>
          </a:p>
          <a:p>
            <a:pPr marL="225425" indent="-225425">
              <a:spcBef>
                <a:spcPts val="0"/>
              </a:spcBef>
              <a:buFont typeface="Calibri" pitchFamily="34" charset="0"/>
              <a:buChar char="»"/>
            </a:pPr>
            <a:r>
              <a:rPr lang="en-CA" dirty="0" smtClean="0"/>
              <a:t>Released </a:t>
            </a:r>
            <a:r>
              <a:rPr lang="en-CA" dirty="0"/>
              <a:t>from a ten-year sentence in a correctional facility one year </a:t>
            </a:r>
            <a:r>
              <a:rPr lang="en-CA" dirty="0" smtClean="0"/>
              <a:t>ago</a:t>
            </a:r>
          </a:p>
          <a:p>
            <a:pPr marL="225425" indent="-225425">
              <a:spcBef>
                <a:spcPts val="0"/>
              </a:spcBef>
              <a:buFont typeface="Calibri" pitchFamily="34" charset="0"/>
              <a:buChar char="»"/>
            </a:pPr>
            <a:r>
              <a:rPr lang="en-CA" dirty="0"/>
              <a:t>L</a:t>
            </a:r>
            <a:r>
              <a:rPr lang="en-CA" dirty="0" smtClean="0"/>
              <a:t>iving </a:t>
            </a:r>
            <a:r>
              <a:rPr lang="en-CA" dirty="0"/>
              <a:t>in a new city </a:t>
            </a:r>
            <a:r>
              <a:rPr lang="en-CA" dirty="0" smtClean="0"/>
              <a:t>(few </a:t>
            </a:r>
            <a:r>
              <a:rPr lang="en-CA" dirty="0"/>
              <a:t>connections or </a:t>
            </a:r>
            <a:r>
              <a:rPr lang="en-CA" dirty="0" smtClean="0"/>
              <a:t>supports)</a:t>
            </a:r>
          </a:p>
          <a:p>
            <a:pPr marL="225425" indent="-225425">
              <a:spcBef>
                <a:spcPts val="0"/>
              </a:spcBef>
              <a:buFont typeface="Calibri" pitchFamily="34" charset="0"/>
              <a:buChar char="»"/>
            </a:pPr>
            <a:r>
              <a:rPr lang="en-CA" dirty="0"/>
              <a:t>A</a:t>
            </a:r>
            <a:r>
              <a:rPr lang="en-CA" dirty="0" smtClean="0"/>
              <a:t>cquired </a:t>
            </a:r>
            <a:r>
              <a:rPr lang="en-CA" dirty="0"/>
              <a:t>HIV during her first year in the correctional </a:t>
            </a:r>
            <a:r>
              <a:rPr lang="en-CA" dirty="0" smtClean="0"/>
              <a:t>facility</a:t>
            </a:r>
          </a:p>
          <a:p>
            <a:pPr marL="225425" indent="-225425">
              <a:spcBef>
                <a:spcPts val="0"/>
              </a:spcBef>
              <a:buFont typeface="Calibri" pitchFamily="34" charset="0"/>
              <a:buChar char="»"/>
            </a:pPr>
            <a:r>
              <a:rPr lang="en-CA" dirty="0" smtClean="0"/>
              <a:t>Suffers </a:t>
            </a:r>
            <a:r>
              <a:rPr lang="en-CA" dirty="0"/>
              <a:t>from schizophrenia, neuropathy and </a:t>
            </a:r>
            <a:r>
              <a:rPr lang="en-CA" dirty="0" smtClean="0"/>
              <a:t>emphysema</a:t>
            </a:r>
          </a:p>
          <a:p>
            <a:pPr marL="225425" indent="-225425">
              <a:spcBef>
                <a:spcPts val="0"/>
              </a:spcBef>
              <a:buFont typeface="Calibri" pitchFamily="34" charset="0"/>
              <a:buChar char="»"/>
            </a:pPr>
            <a:r>
              <a:rPr lang="en-CA" dirty="0" smtClean="0"/>
              <a:t>Injects heroin, drinks </a:t>
            </a:r>
            <a:r>
              <a:rPr lang="en-CA" dirty="0"/>
              <a:t>alcohol </a:t>
            </a:r>
            <a:r>
              <a:rPr lang="en-CA" dirty="0" smtClean="0"/>
              <a:t>(heavily)</a:t>
            </a:r>
          </a:p>
          <a:p>
            <a:pPr marL="225425" indent="-225425">
              <a:spcBef>
                <a:spcPts val="0"/>
              </a:spcBef>
              <a:buFont typeface="Calibri" pitchFamily="34" charset="0"/>
              <a:buChar char="»"/>
            </a:pPr>
            <a:r>
              <a:rPr lang="en-CA" dirty="0" smtClean="0"/>
              <a:t>Prescribed </a:t>
            </a:r>
            <a:r>
              <a:rPr lang="en-CA" dirty="0"/>
              <a:t>12 different medications to manage </a:t>
            </a:r>
            <a:r>
              <a:rPr lang="en-CA" dirty="0" smtClean="0"/>
              <a:t>health conditions </a:t>
            </a:r>
          </a:p>
          <a:p>
            <a:pPr marL="225425" indent="-225425">
              <a:spcBef>
                <a:spcPts val="0"/>
              </a:spcBef>
              <a:buFont typeface="Calibri" pitchFamily="34" charset="0"/>
              <a:buChar char="»"/>
            </a:pPr>
            <a:r>
              <a:rPr lang="en-CA" dirty="0" smtClean="0"/>
              <a:t>Transgender, self-identifies </a:t>
            </a:r>
            <a:r>
              <a:rPr lang="en-CA" dirty="0"/>
              <a:t>as a </a:t>
            </a:r>
            <a:r>
              <a:rPr lang="en-CA" dirty="0" smtClean="0"/>
              <a:t>lesbian</a:t>
            </a:r>
          </a:p>
          <a:p>
            <a:pPr marL="225425" indent="-225425">
              <a:spcBef>
                <a:spcPts val="0"/>
              </a:spcBef>
              <a:buFont typeface="Calibri" pitchFamily="34" charset="0"/>
              <a:buChar char="»"/>
            </a:pPr>
            <a:r>
              <a:rPr lang="en-CA" dirty="0" smtClean="0"/>
              <a:t>In </a:t>
            </a:r>
            <a:r>
              <a:rPr lang="en-CA" dirty="0"/>
              <a:t>a relationship with </a:t>
            </a:r>
            <a:r>
              <a:rPr lang="en-CA" dirty="0" smtClean="0"/>
              <a:t>a </a:t>
            </a:r>
            <a:r>
              <a:rPr lang="en-CA" dirty="0"/>
              <a:t>45-year old transgender woman who also injects </a:t>
            </a:r>
            <a:r>
              <a:rPr lang="en-CA" dirty="0" smtClean="0"/>
              <a:t>heroin</a:t>
            </a:r>
          </a:p>
          <a:p>
            <a:pPr>
              <a:spcBef>
                <a:spcPts val="0"/>
              </a:spcBef>
            </a:pPr>
            <a:endParaRPr lang="en-CA" dirty="0" smtClean="0"/>
          </a:p>
          <a:p>
            <a:pPr marL="225425" indent="-225425">
              <a:spcBef>
                <a:spcPts val="0"/>
              </a:spcBef>
              <a:buFont typeface="Calibri" pitchFamily="34" charset="0"/>
              <a:buChar char="»"/>
            </a:pPr>
            <a:r>
              <a:rPr lang="en-CA" dirty="0" smtClean="0"/>
              <a:t>Receives </a:t>
            </a:r>
            <a:r>
              <a:rPr lang="en-CA" dirty="0"/>
              <a:t>supportive housing based on a </a:t>
            </a:r>
            <a:r>
              <a:rPr lang="en-CA" dirty="0" smtClean="0"/>
              <a:t>housing </a:t>
            </a:r>
            <a:r>
              <a:rPr lang="en-CA" dirty="0"/>
              <a:t>first </a:t>
            </a:r>
            <a:r>
              <a:rPr lang="en-CA" dirty="0" smtClean="0"/>
              <a:t>model</a:t>
            </a:r>
            <a:endParaRPr lang="en-CA" sz="2000" dirty="0"/>
          </a:p>
        </p:txBody>
      </p:sp>
    </p:spTree>
    <p:extLst>
      <p:ext uri="{BB962C8B-B14F-4D97-AF65-F5344CB8AC3E}">
        <p14:creationId xmlns:p14="http://schemas.microsoft.com/office/powerpoint/2010/main" val="11999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APPROACHING CLIENTS WITH COMPLEX CARE ISSUES – ONTARIO</a:t>
            </a:r>
          </a:p>
        </p:txBody>
      </p:sp>
      <p:sp>
        <p:nvSpPr>
          <p:cNvPr id="10" name="Text Placeholder 2"/>
          <p:cNvSpPr>
            <a:spLocks noGrp="1"/>
          </p:cNvSpPr>
          <p:nvPr>
            <p:ph type="body" sz="quarter" idx="11"/>
          </p:nvPr>
        </p:nvSpPr>
        <p:spPr>
          <a:xfrm>
            <a:off x="0" y="685800"/>
            <a:ext cx="9144000" cy="5486400"/>
          </a:xfrm>
        </p:spPr>
        <p:txBody>
          <a:bodyPr anchor="t"/>
          <a:lstStyle/>
          <a:p>
            <a:pPr>
              <a:spcBef>
                <a:spcPts val="0"/>
              </a:spcBef>
            </a:pPr>
            <a:endParaRPr lang="en-CA" sz="2000" b="1" dirty="0" smtClean="0"/>
          </a:p>
          <a:p>
            <a:pPr>
              <a:spcBef>
                <a:spcPts val="0"/>
              </a:spcBef>
            </a:pPr>
            <a:r>
              <a:rPr lang="en-CA" sz="2000" b="1" dirty="0" smtClean="0"/>
              <a:t>CASE </a:t>
            </a:r>
            <a:r>
              <a:rPr lang="en-CA" sz="2000" b="1" dirty="0"/>
              <a:t>STUDY 1: </a:t>
            </a:r>
            <a:r>
              <a:rPr lang="en-CA" sz="2000" b="1" dirty="0" smtClean="0"/>
              <a:t>JANE - THE OUTCOME</a:t>
            </a:r>
          </a:p>
          <a:p>
            <a:pPr marL="225425" indent="-225425">
              <a:spcBef>
                <a:spcPts val="0"/>
              </a:spcBef>
              <a:buFont typeface="Calibri" pitchFamily="34" charset="0"/>
              <a:buChar char="»"/>
            </a:pPr>
            <a:r>
              <a:rPr lang="en-CA" dirty="0" smtClean="0"/>
              <a:t>Staff </a:t>
            </a:r>
            <a:r>
              <a:rPr lang="en-CA" dirty="0"/>
              <a:t>skills and training</a:t>
            </a:r>
          </a:p>
          <a:p>
            <a:pPr marL="225425" indent="-225425">
              <a:spcBef>
                <a:spcPts val="0"/>
              </a:spcBef>
              <a:buFont typeface="Calibri" pitchFamily="34" charset="0"/>
              <a:buChar char="»"/>
            </a:pPr>
            <a:r>
              <a:rPr lang="en-CA" dirty="0"/>
              <a:t>Physical space needs</a:t>
            </a:r>
          </a:p>
          <a:p>
            <a:pPr marL="225425" indent="-225425">
              <a:spcBef>
                <a:spcPts val="0"/>
              </a:spcBef>
              <a:buFont typeface="Calibri" pitchFamily="34" charset="0"/>
              <a:buChar char="»"/>
            </a:pPr>
            <a:r>
              <a:rPr lang="en-CA" dirty="0"/>
              <a:t>Types of services provided by the housing service organization</a:t>
            </a:r>
          </a:p>
          <a:p>
            <a:pPr marL="225425" indent="-225425">
              <a:spcBef>
                <a:spcPts val="0"/>
              </a:spcBef>
              <a:buFont typeface="Calibri" pitchFamily="34" charset="0"/>
              <a:buChar char="»"/>
            </a:pPr>
            <a:r>
              <a:rPr lang="en-CA" dirty="0"/>
              <a:t>Services accessed from other community organizations</a:t>
            </a:r>
          </a:p>
          <a:p>
            <a:pPr marL="225425" indent="-225425">
              <a:spcBef>
                <a:spcPts val="0"/>
              </a:spcBef>
              <a:buFont typeface="Calibri" pitchFamily="34" charset="0"/>
              <a:buChar char="»"/>
            </a:pPr>
            <a:r>
              <a:rPr lang="en-CA" dirty="0"/>
              <a:t>Partnerships developed with other organizations in the </a:t>
            </a:r>
            <a:r>
              <a:rPr lang="en-CA" dirty="0" smtClean="0"/>
              <a:t>community</a:t>
            </a:r>
            <a:endParaRPr lang="en-CA" dirty="0"/>
          </a:p>
        </p:txBody>
      </p:sp>
    </p:spTree>
    <p:extLst>
      <p:ext uri="{BB962C8B-B14F-4D97-AF65-F5344CB8AC3E}">
        <p14:creationId xmlns:p14="http://schemas.microsoft.com/office/powerpoint/2010/main" val="309521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APPROACHING CLIENTS WITH COMPLEX CARE ISSUES – </a:t>
            </a:r>
            <a:r>
              <a:rPr lang="en-CA" dirty="0" smtClean="0"/>
              <a:t>ALBERTA</a:t>
            </a:r>
            <a:endParaRPr lang="en-CA" dirty="0"/>
          </a:p>
        </p:txBody>
      </p:sp>
      <p:sp>
        <p:nvSpPr>
          <p:cNvPr id="4" name="Text Placeholder 3"/>
          <p:cNvSpPr>
            <a:spLocks noGrp="1"/>
          </p:cNvSpPr>
          <p:nvPr>
            <p:ph type="body" sz="quarter" idx="11"/>
          </p:nvPr>
        </p:nvSpPr>
        <p:spPr/>
        <p:txBody>
          <a:bodyPr/>
          <a:lstStyle/>
          <a:p>
            <a:pPr lvl="0">
              <a:spcBef>
                <a:spcPts val="0"/>
              </a:spcBef>
            </a:pPr>
            <a:endParaRPr lang="en-CA" sz="2000" b="1" dirty="0" smtClean="0">
              <a:solidFill>
                <a:prstClr val="white"/>
              </a:solidFill>
            </a:endParaRPr>
          </a:p>
          <a:p>
            <a:pPr lvl="0">
              <a:spcBef>
                <a:spcPts val="0"/>
              </a:spcBef>
            </a:pPr>
            <a:r>
              <a:rPr lang="en-CA" sz="2000" b="1" dirty="0" smtClean="0">
                <a:solidFill>
                  <a:prstClr val="white"/>
                </a:solidFill>
              </a:rPr>
              <a:t>CASE </a:t>
            </a:r>
            <a:r>
              <a:rPr lang="en-CA" sz="2000" b="1" dirty="0">
                <a:solidFill>
                  <a:prstClr val="white"/>
                </a:solidFill>
              </a:rPr>
              <a:t>STUDY 2: HOPE</a:t>
            </a:r>
          </a:p>
          <a:p>
            <a:pPr marL="225425" lvl="0" indent="-225425">
              <a:spcBef>
                <a:spcPts val="0"/>
              </a:spcBef>
              <a:buFont typeface="Calibri" pitchFamily="34" charset="0"/>
              <a:buChar char="»"/>
            </a:pPr>
            <a:r>
              <a:rPr lang="en-CA" dirty="0">
                <a:solidFill>
                  <a:prstClr val="white"/>
                </a:solidFill>
              </a:rPr>
              <a:t>25-year old woman</a:t>
            </a:r>
          </a:p>
          <a:p>
            <a:pPr marL="225425" lvl="0" indent="-225425">
              <a:spcBef>
                <a:spcPts val="0"/>
              </a:spcBef>
              <a:buFont typeface="Calibri" pitchFamily="34" charset="0"/>
              <a:buChar char="»"/>
            </a:pPr>
            <a:r>
              <a:rPr lang="en-CA" dirty="0">
                <a:solidFill>
                  <a:prstClr val="white"/>
                </a:solidFill>
              </a:rPr>
              <a:t>HIV+ since age 18, also suffers from hepatitis C, fetal alcohol spectrum disorder, and schizophrenia</a:t>
            </a:r>
          </a:p>
          <a:p>
            <a:pPr marL="225425" lvl="0" indent="-225425">
              <a:spcBef>
                <a:spcPts val="0"/>
              </a:spcBef>
              <a:buFont typeface="Calibri" pitchFamily="34" charset="0"/>
              <a:buChar char="»"/>
            </a:pPr>
            <a:r>
              <a:rPr lang="en-CA" dirty="0">
                <a:solidFill>
                  <a:prstClr val="white"/>
                </a:solidFill>
              </a:rPr>
              <a:t>Severe vision impairment and a colostomy resulting from alcohol poisoning at age 23</a:t>
            </a:r>
          </a:p>
          <a:p>
            <a:pPr marL="225425" lvl="0" indent="-225425">
              <a:spcBef>
                <a:spcPts val="0"/>
              </a:spcBef>
              <a:buFont typeface="Calibri" pitchFamily="34" charset="0"/>
              <a:buChar char="»"/>
            </a:pPr>
            <a:r>
              <a:rPr lang="en-CA" dirty="0">
                <a:solidFill>
                  <a:prstClr val="white"/>
                </a:solidFill>
              </a:rPr>
              <a:t>Homeless and involved in sex work since age 13, when she moved from the reserve to the city</a:t>
            </a:r>
          </a:p>
          <a:p>
            <a:pPr marL="225425" lvl="0" indent="-225425">
              <a:spcBef>
                <a:spcPts val="0"/>
              </a:spcBef>
              <a:buFont typeface="Calibri" pitchFamily="34" charset="0"/>
              <a:buChar char="»"/>
            </a:pPr>
            <a:r>
              <a:rPr lang="en-CA" dirty="0">
                <a:solidFill>
                  <a:prstClr val="white"/>
                </a:solidFill>
              </a:rPr>
              <a:t>History of violence and behavioural issues</a:t>
            </a:r>
          </a:p>
          <a:p>
            <a:pPr marL="225425" lvl="0" indent="-225425">
              <a:spcBef>
                <a:spcPts val="0"/>
              </a:spcBef>
              <a:buFont typeface="Calibri" pitchFamily="34" charset="0"/>
              <a:buChar char="»"/>
            </a:pPr>
            <a:r>
              <a:rPr lang="en-CA" dirty="0">
                <a:solidFill>
                  <a:prstClr val="white"/>
                </a:solidFill>
              </a:rPr>
              <a:t>Substance use includes alcohol, crack, and aerosols</a:t>
            </a:r>
          </a:p>
          <a:p>
            <a:pPr marL="225425" lvl="0" indent="-225425">
              <a:spcBef>
                <a:spcPts val="0"/>
              </a:spcBef>
              <a:buFont typeface="Calibri" pitchFamily="34" charset="0"/>
              <a:buChar char="»"/>
            </a:pPr>
            <a:r>
              <a:rPr lang="en-CA" dirty="0">
                <a:solidFill>
                  <a:prstClr val="white"/>
                </a:solidFill>
              </a:rPr>
              <a:t>Gives half of her social assistance funds to a pimp who she continues to work with</a:t>
            </a:r>
          </a:p>
          <a:p>
            <a:pPr marL="225425" lvl="0" indent="-225425">
              <a:spcBef>
                <a:spcPts val="0"/>
              </a:spcBef>
              <a:buFont typeface="Calibri" pitchFamily="34" charset="0"/>
              <a:buChar char="»"/>
            </a:pPr>
            <a:r>
              <a:rPr lang="en-CA" dirty="0">
                <a:solidFill>
                  <a:prstClr val="white"/>
                </a:solidFill>
              </a:rPr>
              <a:t>Has been banned from several support facilities</a:t>
            </a:r>
          </a:p>
          <a:p>
            <a:endParaRPr lang="en-CA" dirty="0"/>
          </a:p>
        </p:txBody>
      </p:sp>
    </p:spTree>
    <p:extLst>
      <p:ext uri="{BB962C8B-B14F-4D97-AF65-F5344CB8AC3E}">
        <p14:creationId xmlns:p14="http://schemas.microsoft.com/office/powerpoint/2010/main" val="41774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APPROACHING CLIENTS WITH COMPLEX CARE ISSUES – ALBERTA</a:t>
            </a:r>
          </a:p>
        </p:txBody>
      </p:sp>
      <p:sp>
        <p:nvSpPr>
          <p:cNvPr id="4" name="Text Placeholder 3"/>
          <p:cNvSpPr>
            <a:spLocks noGrp="1"/>
          </p:cNvSpPr>
          <p:nvPr>
            <p:ph type="body" sz="quarter" idx="11"/>
          </p:nvPr>
        </p:nvSpPr>
        <p:spPr/>
        <p:txBody>
          <a:bodyPr/>
          <a:lstStyle/>
          <a:p>
            <a:pPr>
              <a:spcBef>
                <a:spcPts val="0"/>
              </a:spcBef>
            </a:pPr>
            <a:endParaRPr lang="en-CA" sz="2000" b="1" dirty="0" smtClean="0"/>
          </a:p>
          <a:p>
            <a:pPr>
              <a:spcBef>
                <a:spcPts val="0"/>
              </a:spcBef>
            </a:pPr>
            <a:r>
              <a:rPr lang="en-CA" sz="2000" b="1" dirty="0" smtClean="0"/>
              <a:t>CASE </a:t>
            </a:r>
            <a:r>
              <a:rPr lang="en-CA" sz="2000" b="1" dirty="0"/>
              <a:t>STUDY 2: HOPE</a:t>
            </a:r>
          </a:p>
          <a:p>
            <a:pPr marL="225425" indent="-225425">
              <a:spcBef>
                <a:spcPts val="0"/>
              </a:spcBef>
              <a:buFont typeface="Calibri" pitchFamily="34" charset="0"/>
              <a:buChar char="»"/>
            </a:pPr>
            <a:r>
              <a:rPr lang="en-CA" dirty="0" smtClean="0"/>
              <a:t>Arrested </a:t>
            </a:r>
            <a:r>
              <a:rPr lang="en-CA" dirty="0"/>
              <a:t>and charged with assaulting a hospital security guard</a:t>
            </a:r>
          </a:p>
          <a:p>
            <a:pPr marL="225425" indent="-225425">
              <a:spcBef>
                <a:spcPts val="0"/>
              </a:spcBef>
              <a:buFont typeface="Calibri" pitchFamily="34" charset="0"/>
              <a:buChar char="»"/>
            </a:pPr>
            <a:r>
              <a:rPr lang="en-CA" dirty="0" smtClean="0"/>
              <a:t>Housing </a:t>
            </a:r>
            <a:r>
              <a:rPr lang="en-CA" dirty="0"/>
              <a:t>support organization worked with the pimp to provide bail and bring her back to the residence</a:t>
            </a:r>
          </a:p>
          <a:p>
            <a:pPr marL="225425" indent="-225425">
              <a:spcBef>
                <a:spcPts val="0"/>
              </a:spcBef>
              <a:buFont typeface="Calibri" pitchFamily="34" charset="0"/>
              <a:buChar char="»"/>
            </a:pPr>
            <a:r>
              <a:rPr lang="en-CA" dirty="0" smtClean="0"/>
              <a:t>Housing </a:t>
            </a:r>
            <a:r>
              <a:rPr lang="en-CA" dirty="0"/>
              <a:t>support organization facilitated the court process</a:t>
            </a:r>
          </a:p>
          <a:p>
            <a:pPr marL="225425" indent="-225425">
              <a:spcBef>
                <a:spcPts val="0"/>
              </a:spcBef>
              <a:buFont typeface="Calibri" pitchFamily="34" charset="0"/>
              <a:buChar char="»"/>
            </a:pPr>
            <a:r>
              <a:rPr lang="en-CA" dirty="0"/>
              <a:t>In court, Hope’s HIV status was disclosed to extended family members for the first </a:t>
            </a:r>
            <a:r>
              <a:rPr lang="en-CA" dirty="0" smtClean="0"/>
              <a:t>time</a:t>
            </a:r>
            <a:endParaRPr lang="en-CA" dirty="0"/>
          </a:p>
        </p:txBody>
      </p:sp>
    </p:spTree>
    <p:extLst>
      <p:ext uri="{BB962C8B-B14F-4D97-AF65-F5344CB8AC3E}">
        <p14:creationId xmlns:p14="http://schemas.microsoft.com/office/powerpoint/2010/main" val="20549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APPROACHING CLIENTS WITH COMPLEX CARE ISSUES – ALBERTA</a:t>
            </a:r>
          </a:p>
        </p:txBody>
      </p:sp>
      <p:sp>
        <p:nvSpPr>
          <p:cNvPr id="4" name="Text Placeholder 3"/>
          <p:cNvSpPr>
            <a:spLocks noGrp="1"/>
          </p:cNvSpPr>
          <p:nvPr>
            <p:ph type="body" sz="quarter" idx="11"/>
          </p:nvPr>
        </p:nvSpPr>
        <p:spPr/>
        <p:txBody>
          <a:bodyPr/>
          <a:lstStyle/>
          <a:p>
            <a:pPr>
              <a:spcBef>
                <a:spcPts val="0"/>
              </a:spcBef>
            </a:pPr>
            <a:endParaRPr lang="en-CA" sz="2000" b="1" dirty="0" smtClean="0"/>
          </a:p>
          <a:p>
            <a:pPr>
              <a:spcBef>
                <a:spcPts val="0"/>
              </a:spcBef>
            </a:pPr>
            <a:r>
              <a:rPr lang="en-CA" sz="2000" b="1" dirty="0" smtClean="0"/>
              <a:t>CASE </a:t>
            </a:r>
            <a:r>
              <a:rPr lang="en-CA" sz="2000" b="1" dirty="0"/>
              <a:t>STUDY 2: </a:t>
            </a:r>
            <a:r>
              <a:rPr lang="en-CA" sz="2000" b="1" dirty="0" smtClean="0"/>
              <a:t>HOPE - THE </a:t>
            </a:r>
            <a:r>
              <a:rPr lang="en-CA" sz="2000" b="1" dirty="0"/>
              <a:t>OUTCOME</a:t>
            </a:r>
          </a:p>
          <a:p>
            <a:pPr>
              <a:spcBef>
                <a:spcPts val="0"/>
              </a:spcBef>
            </a:pPr>
            <a:endParaRPr lang="en-CA" sz="2000" b="1" dirty="0"/>
          </a:p>
          <a:p>
            <a:pPr marL="225425" indent="-225425">
              <a:spcBef>
                <a:spcPts val="0"/>
              </a:spcBef>
              <a:buFont typeface="Calibri" pitchFamily="34" charset="0"/>
              <a:buChar char="»"/>
            </a:pPr>
            <a:r>
              <a:rPr lang="en-CA" dirty="0"/>
              <a:t>Changes to organizational policies and procedures to better accommodate clients with extremely complex issues</a:t>
            </a:r>
          </a:p>
          <a:p>
            <a:pPr marL="225425" indent="-225425">
              <a:spcBef>
                <a:spcPts val="0"/>
              </a:spcBef>
              <a:buFont typeface="Calibri" pitchFamily="34" charset="0"/>
              <a:buChar char="»"/>
            </a:pPr>
            <a:r>
              <a:rPr lang="en-CA" dirty="0"/>
              <a:t>Housing support organization catalyzed reengagement with extended family</a:t>
            </a:r>
          </a:p>
          <a:p>
            <a:pPr marL="225425" indent="-225425">
              <a:spcBef>
                <a:spcPts val="0"/>
              </a:spcBef>
              <a:buFont typeface="Calibri" pitchFamily="34" charset="0"/>
              <a:buChar char="»"/>
            </a:pPr>
            <a:r>
              <a:rPr lang="en-CA" dirty="0"/>
              <a:t>Client became a partner in promoting her own health and wellness</a:t>
            </a:r>
          </a:p>
          <a:p>
            <a:pPr>
              <a:spcBef>
                <a:spcPts val="0"/>
              </a:spcBef>
            </a:pPr>
            <a:endParaRPr lang="en-CA" dirty="0"/>
          </a:p>
          <a:p>
            <a:pPr marL="225425" indent="-225425">
              <a:spcBef>
                <a:spcPts val="0"/>
              </a:spcBef>
              <a:buFont typeface="Calibri" pitchFamily="34" charset="0"/>
              <a:buChar char="»"/>
            </a:pPr>
            <a:endParaRPr lang="en-CA" dirty="0"/>
          </a:p>
          <a:p>
            <a:endParaRPr lang="en-CA" dirty="0"/>
          </a:p>
        </p:txBody>
      </p:sp>
    </p:spTree>
    <p:extLst>
      <p:ext uri="{BB962C8B-B14F-4D97-AF65-F5344CB8AC3E}">
        <p14:creationId xmlns:p14="http://schemas.microsoft.com/office/powerpoint/2010/main" val="38131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WHERE DO PEOPLE WITH HIV FIT IN THE LARGER HOUSING PICTURE?</a:t>
            </a:r>
            <a:endParaRPr lang="en-CA" dirty="0"/>
          </a:p>
        </p:txBody>
      </p:sp>
      <p:sp>
        <p:nvSpPr>
          <p:cNvPr id="10" name="Text Placeholder 2"/>
          <p:cNvSpPr>
            <a:spLocks noGrp="1"/>
          </p:cNvSpPr>
          <p:nvPr>
            <p:ph type="body" sz="quarter" idx="11"/>
          </p:nvPr>
        </p:nvSpPr>
        <p:spPr>
          <a:xfrm>
            <a:off x="0" y="685800"/>
            <a:ext cx="9144000" cy="5486400"/>
          </a:xfrm>
        </p:spPr>
        <p:txBody>
          <a:bodyPr anchor="t"/>
          <a:lstStyle/>
          <a:p>
            <a:pPr>
              <a:spcBef>
                <a:spcPts val="0"/>
              </a:spcBef>
            </a:pPr>
            <a:endParaRPr lang="en-CA" sz="2000" b="1" dirty="0" smtClean="0"/>
          </a:p>
          <a:p>
            <a:pPr>
              <a:spcBef>
                <a:spcPts val="0"/>
              </a:spcBef>
            </a:pPr>
            <a:r>
              <a:rPr lang="en-CA" sz="2000" b="1" dirty="0" smtClean="0"/>
              <a:t>WHERE IS SUPPORTIVE HOUSING FOR PEOPLE WITH HIV LIKELY TO HAPPEN?</a:t>
            </a:r>
          </a:p>
          <a:p>
            <a:pPr marL="225425" indent="-225425">
              <a:spcBef>
                <a:spcPts val="0"/>
              </a:spcBef>
              <a:buFont typeface="Calibri" pitchFamily="34" charset="0"/>
              <a:buChar char="»"/>
            </a:pPr>
            <a:r>
              <a:rPr lang="en-CA" dirty="0" smtClean="0"/>
              <a:t>There </a:t>
            </a:r>
            <a:r>
              <a:rPr lang="en-CA" dirty="0"/>
              <a:t>are only a handful of communities across Canada that have the critical mass of people with HIV to support HIV-dedicated supportive housing </a:t>
            </a:r>
            <a:r>
              <a:rPr lang="en-CA" dirty="0" smtClean="0"/>
              <a:t>services</a:t>
            </a:r>
            <a:br>
              <a:rPr lang="en-CA" dirty="0" smtClean="0"/>
            </a:br>
            <a:r>
              <a:rPr lang="en-CA" dirty="0" smtClean="0"/>
              <a:t>(e.g</a:t>
            </a:r>
            <a:r>
              <a:rPr lang="en-CA" dirty="0"/>
              <a:t>. Vancouver, Calgary, Toronto, Ottawa, Montreal, St. John’s</a:t>
            </a:r>
            <a:r>
              <a:rPr lang="en-CA" dirty="0" smtClean="0"/>
              <a:t>)</a:t>
            </a:r>
            <a:endParaRPr lang="en-CA" dirty="0"/>
          </a:p>
          <a:p>
            <a:pPr>
              <a:spcBef>
                <a:spcPts val="0"/>
              </a:spcBef>
            </a:pPr>
            <a:endParaRPr lang="en-CA" dirty="0" smtClean="0"/>
          </a:p>
          <a:p>
            <a:pPr>
              <a:spcBef>
                <a:spcPts val="0"/>
              </a:spcBef>
            </a:pPr>
            <a:endParaRPr lang="en-CA" dirty="0" smtClean="0"/>
          </a:p>
          <a:p>
            <a:pPr>
              <a:spcBef>
                <a:spcPts val="0"/>
              </a:spcBef>
            </a:pPr>
            <a:r>
              <a:rPr lang="en-CA" sz="2000" b="1" dirty="0" smtClean="0"/>
              <a:t>WHAT HAPPENS ELSEWHERE?</a:t>
            </a:r>
          </a:p>
          <a:p>
            <a:pPr marL="225425" indent="-225425">
              <a:spcBef>
                <a:spcPts val="0"/>
              </a:spcBef>
              <a:buFont typeface="Calibri" pitchFamily="34" charset="0"/>
              <a:buChar char="»"/>
            </a:pPr>
            <a:r>
              <a:rPr lang="en-CA" dirty="0"/>
              <a:t>P</a:t>
            </a:r>
            <a:r>
              <a:rPr lang="en-CA" dirty="0" smtClean="0"/>
              <a:t>eople </a:t>
            </a:r>
            <a:r>
              <a:rPr lang="en-CA" dirty="0"/>
              <a:t>with HIV will be “mainstreamed” with others who need </a:t>
            </a:r>
            <a:r>
              <a:rPr lang="en-CA" dirty="0" smtClean="0"/>
              <a:t>affordable</a:t>
            </a:r>
            <a:br>
              <a:rPr lang="en-CA" dirty="0" smtClean="0"/>
            </a:br>
            <a:r>
              <a:rPr lang="en-CA" dirty="0" smtClean="0"/>
              <a:t>and/or </a:t>
            </a:r>
            <a:r>
              <a:rPr lang="en-CA" dirty="0"/>
              <a:t>supportive housing</a:t>
            </a:r>
          </a:p>
          <a:p>
            <a:pPr>
              <a:spcBef>
                <a:spcPts val="0"/>
              </a:spcBef>
            </a:pPr>
            <a:endParaRPr lang="en-CA" dirty="0" smtClean="0"/>
          </a:p>
          <a:p>
            <a:pPr marL="225425" indent="-225425">
              <a:spcBef>
                <a:spcPts val="0"/>
              </a:spcBef>
              <a:buFont typeface="Calibri" pitchFamily="34" charset="0"/>
              <a:buChar char="»"/>
            </a:pPr>
            <a:r>
              <a:rPr lang="en-CA" b="1" dirty="0" smtClean="0"/>
              <a:t>When </a:t>
            </a:r>
            <a:r>
              <a:rPr lang="en-CA" b="1" dirty="0"/>
              <a:t>that </a:t>
            </a:r>
            <a:r>
              <a:rPr lang="en-CA" b="1" dirty="0" smtClean="0"/>
              <a:t>happens…</a:t>
            </a:r>
            <a:r>
              <a:rPr lang="en-CA" dirty="0" smtClean="0"/>
              <a:t/>
            </a:r>
            <a:br>
              <a:rPr lang="en-CA" dirty="0" smtClean="0"/>
            </a:br>
            <a:r>
              <a:rPr lang="en-CA" dirty="0" smtClean="0"/>
              <a:t>What are the challenges for housing providers?</a:t>
            </a:r>
            <a:br>
              <a:rPr lang="en-CA" dirty="0" smtClean="0"/>
            </a:br>
            <a:r>
              <a:rPr lang="en-CA" dirty="0" smtClean="0"/>
              <a:t>What do you need to know?</a:t>
            </a:r>
            <a:br>
              <a:rPr lang="en-CA" dirty="0" smtClean="0"/>
            </a:br>
            <a:r>
              <a:rPr lang="en-CA" dirty="0" smtClean="0"/>
              <a:t>What do you do differently?</a:t>
            </a:r>
            <a:br>
              <a:rPr lang="en-CA" dirty="0" smtClean="0"/>
            </a:br>
            <a:r>
              <a:rPr lang="en-CA" dirty="0" smtClean="0"/>
              <a:t>What is the same?</a:t>
            </a:r>
            <a:endParaRPr lang="en-CA" dirty="0"/>
          </a:p>
        </p:txBody>
      </p:sp>
    </p:spTree>
    <p:extLst>
      <p:ext uri="{BB962C8B-B14F-4D97-AF65-F5344CB8AC3E}">
        <p14:creationId xmlns:p14="http://schemas.microsoft.com/office/powerpoint/2010/main" val="14916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 presetClass="entr" presetSubtype="0" fill="hold" nodeType="withEffect">
                                  <p:stCondLst>
                                    <p:cond delay="500"/>
                                  </p:stCondLst>
                                  <p:iterate type="lt">
                                    <p:tmAbs val="10"/>
                                  </p:iterate>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5" end="5"/>
                                            </p:txEl>
                                          </p:spTgt>
                                        </p:tgtEl>
                                        <p:attrNameLst>
                                          <p:attrName>style.visibility</p:attrName>
                                        </p:attrNameLst>
                                      </p:cBhvr>
                                      <p:to>
                                        <p:strVal val="visible"/>
                                      </p:to>
                                    </p:set>
                                    <p:animEffect transition="in" filter="fade">
                                      <p:cBhvr>
                                        <p:cTn id="14" dur="500"/>
                                        <p:tgtEl>
                                          <p:spTgt spid="10">
                                            <p:txEl>
                                              <p:pRg st="5" end="5"/>
                                            </p:txEl>
                                          </p:spTgt>
                                        </p:tgtEl>
                                      </p:cBhvr>
                                    </p:animEffect>
                                  </p:childTnLst>
                                </p:cTn>
                              </p:par>
                              <p:par>
                                <p:cTn id="15" presetID="1" presetClass="entr" presetSubtype="0" fill="hold" nodeType="withEffect">
                                  <p:stCondLst>
                                    <p:cond delay="500"/>
                                  </p:stCondLst>
                                  <p:iterate type="lt">
                                    <p:tmAbs val="10"/>
                                  </p:iterate>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1500"/>
                                  </p:stCondLst>
                                  <p:iterate type="lt">
                                    <p:tmAbs val="10"/>
                                  </p:iterate>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SMALL GROUP DISCUSSION</a:t>
            </a:r>
            <a:endParaRPr lang="en-CA" dirty="0"/>
          </a:p>
        </p:txBody>
      </p:sp>
      <p:sp>
        <p:nvSpPr>
          <p:cNvPr id="10" name="Text Placeholder 2"/>
          <p:cNvSpPr>
            <a:spLocks noGrp="1"/>
          </p:cNvSpPr>
          <p:nvPr>
            <p:ph type="body" sz="quarter" idx="11"/>
          </p:nvPr>
        </p:nvSpPr>
        <p:spPr>
          <a:xfrm>
            <a:off x="0" y="685800"/>
            <a:ext cx="9144000" cy="5486400"/>
          </a:xfrm>
        </p:spPr>
        <p:txBody>
          <a:bodyPr anchor="ctr"/>
          <a:lstStyle/>
          <a:p>
            <a:pPr marL="463550" indent="-463550">
              <a:spcBef>
                <a:spcPts val="0"/>
              </a:spcBef>
              <a:buFont typeface="Calibri" pitchFamily="34" charset="0"/>
              <a:buChar char="»"/>
            </a:pPr>
            <a:r>
              <a:rPr lang="en-CA" sz="3600" dirty="0" smtClean="0"/>
              <a:t>Are </a:t>
            </a:r>
            <a:r>
              <a:rPr lang="en-CA" sz="3600" dirty="0"/>
              <a:t>housing providers becoming </a:t>
            </a:r>
            <a:r>
              <a:rPr lang="en-CA" sz="3600" dirty="0" smtClean="0"/>
              <a:t>health </a:t>
            </a:r>
            <a:r>
              <a:rPr lang="en-CA" sz="3600" dirty="0"/>
              <a:t>care providers</a:t>
            </a:r>
            <a:r>
              <a:rPr lang="en-CA" sz="3600" dirty="0" smtClean="0"/>
              <a:t>?</a:t>
            </a:r>
          </a:p>
          <a:p>
            <a:pPr marL="463550" indent="-463550">
              <a:spcBef>
                <a:spcPts val="0"/>
              </a:spcBef>
            </a:pPr>
            <a:endParaRPr lang="en-CA" sz="3600" dirty="0"/>
          </a:p>
          <a:p>
            <a:pPr marL="463550" indent="-463550">
              <a:spcBef>
                <a:spcPts val="0"/>
              </a:spcBef>
              <a:buFont typeface="Calibri" pitchFamily="34" charset="0"/>
              <a:buChar char="»"/>
            </a:pPr>
            <a:r>
              <a:rPr lang="en-CA" sz="3600" dirty="0"/>
              <a:t>What are the implications for our organizations, </a:t>
            </a:r>
            <a:r>
              <a:rPr lang="en-CA" sz="3600" dirty="0" smtClean="0"/>
              <a:t>programs </a:t>
            </a:r>
            <a:r>
              <a:rPr lang="en-CA" sz="3600" dirty="0"/>
              <a:t>and staff?</a:t>
            </a:r>
          </a:p>
          <a:p>
            <a:pPr marL="463550" indent="-463550">
              <a:spcBef>
                <a:spcPts val="0"/>
              </a:spcBef>
            </a:pPr>
            <a:endParaRPr lang="en-CA" sz="3600" dirty="0" smtClean="0"/>
          </a:p>
          <a:p>
            <a:pPr marL="463550" indent="-463550">
              <a:spcBef>
                <a:spcPts val="0"/>
              </a:spcBef>
              <a:buFont typeface="Calibri" pitchFamily="34" charset="0"/>
              <a:buChar char="»"/>
            </a:pPr>
            <a:r>
              <a:rPr lang="en-CA" sz="3600" dirty="0" smtClean="0"/>
              <a:t>What </a:t>
            </a:r>
            <a:r>
              <a:rPr lang="en-CA" sz="3600" dirty="0"/>
              <a:t>strategies are housing providers using to manage these challenges</a:t>
            </a:r>
            <a:r>
              <a:rPr lang="en-CA" sz="3600" dirty="0" smtClean="0"/>
              <a:t>?</a:t>
            </a:r>
            <a:endParaRPr lang="en-CA" sz="3600" dirty="0"/>
          </a:p>
        </p:txBody>
      </p:sp>
    </p:spTree>
    <p:extLst>
      <p:ext uri="{BB962C8B-B14F-4D97-AF65-F5344CB8AC3E}">
        <p14:creationId xmlns:p14="http://schemas.microsoft.com/office/powerpoint/2010/main" val="176368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0" y="2000250"/>
            <a:ext cx="2857500" cy="2857500"/>
          </a:xfrm>
          <a:prstGeom prst="rect">
            <a:avLst/>
          </a:prstGeom>
        </p:spPr>
      </p:pic>
      <p:sp>
        <p:nvSpPr>
          <p:cNvPr id="2" name="Title 1"/>
          <p:cNvSpPr>
            <a:spLocks noGrp="1"/>
          </p:cNvSpPr>
          <p:nvPr>
            <p:ph type="ctrTitle"/>
          </p:nvPr>
        </p:nvSpPr>
        <p:spPr/>
        <p:txBody>
          <a:bodyPr/>
          <a:lstStyle/>
          <a:p>
            <a:r>
              <a:rPr lang="en-CA" cap="all" dirty="0"/>
              <a:t>Conclusion: </a:t>
            </a:r>
            <a:r>
              <a:rPr lang="en-CA" cap="all" dirty="0" smtClean="0"/>
              <a:t>Housing </a:t>
            </a:r>
            <a:r>
              <a:rPr lang="en-CA" cap="all" dirty="0"/>
              <a:t>is The BEST Medicine</a:t>
            </a:r>
          </a:p>
        </p:txBody>
      </p:sp>
      <p:sp>
        <p:nvSpPr>
          <p:cNvPr id="16" name="Rectangle 15"/>
          <p:cNvSpPr/>
          <p:nvPr/>
        </p:nvSpPr>
        <p:spPr>
          <a:xfrm>
            <a:off x="457200" y="838200"/>
            <a:ext cx="2455627" cy="5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schemeClr val="bg1"/>
              </a:buClr>
              <a:buSzPct val="66000"/>
            </a:pPr>
            <a:r>
              <a:rPr lang="en-CA" sz="3200" b="1" dirty="0" smtClean="0">
                <a:effectLst>
                  <a:outerShdw blurRad="38100" dist="38100" dir="2700000" algn="tl">
                    <a:srgbClr val="000000">
                      <a:alpha val="43137"/>
                    </a:srgbClr>
                  </a:outerShdw>
                </a:effectLst>
              </a:rPr>
              <a:t>PREVENTION</a:t>
            </a:r>
            <a:endParaRPr lang="en-CA" sz="3200" b="1" dirty="0">
              <a:effectLst>
                <a:outerShdw blurRad="38100" dist="38100" dir="2700000" algn="tl">
                  <a:srgbClr val="000000">
                    <a:alpha val="43137"/>
                  </a:srgbClr>
                </a:outerShdw>
              </a:effectLst>
            </a:endParaRPr>
          </a:p>
        </p:txBody>
      </p:sp>
      <p:cxnSp>
        <p:nvCxnSpPr>
          <p:cNvPr id="17" name="Elbow Connector 16"/>
          <p:cNvCxnSpPr>
            <a:stCxn id="16" idx="2"/>
          </p:cNvCxnSpPr>
          <p:nvPr/>
        </p:nvCxnSpPr>
        <p:spPr>
          <a:xfrm rot="16200000" flipH="1">
            <a:off x="2312505" y="788504"/>
            <a:ext cx="1479605" cy="2734586"/>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46288" y="838200"/>
            <a:ext cx="1516712" cy="5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Clr>
                <a:prstClr val="white"/>
              </a:buClr>
              <a:buSzPct val="66000"/>
            </a:pPr>
            <a:r>
              <a:rPr lang="en-CA" sz="3200" b="1" dirty="0" smtClean="0">
                <a:solidFill>
                  <a:prstClr val="white"/>
                </a:solidFill>
                <a:effectLst>
                  <a:outerShdw blurRad="38100" dist="38100" dir="2700000" algn="tl">
                    <a:srgbClr val="000000">
                      <a:alpha val="43137"/>
                    </a:srgbClr>
                  </a:outerShdw>
                </a:effectLst>
              </a:rPr>
              <a:t>HEALTH</a:t>
            </a:r>
            <a:endParaRPr lang="en-CA" sz="3200" b="1" dirty="0">
              <a:solidFill>
                <a:prstClr val="white"/>
              </a:solidFill>
              <a:effectLst>
                <a:outerShdw blurRad="38100" dist="38100" dir="2700000" algn="tl">
                  <a:srgbClr val="000000">
                    <a:alpha val="43137"/>
                  </a:srgbClr>
                </a:outerShdw>
              </a:effectLst>
            </a:endParaRPr>
          </a:p>
        </p:txBody>
      </p:sp>
      <p:cxnSp>
        <p:nvCxnSpPr>
          <p:cNvPr id="19" name="Elbow Connector 18"/>
          <p:cNvCxnSpPr>
            <a:stCxn id="18" idx="2"/>
          </p:cNvCxnSpPr>
          <p:nvPr/>
        </p:nvCxnSpPr>
        <p:spPr>
          <a:xfrm rot="5400000">
            <a:off x="5806605" y="1095790"/>
            <a:ext cx="1877834" cy="251824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7200" y="4521642"/>
            <a:ext cx="2311178" cy="1516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prstClr val="white"/>
              </a:buClr>
              <a:buSzPct val="66000"/>
            </a:pPr>
            <a:r>
              <a:rPr lang="en-CA" sz="3200" b="1" dirty="0" smtClean="0">
                <a:solidFill>
                  <a:prstClr val="white"/>
                </a:solidFill>
                <a:effectLst>
                  <a:outerShdw blurRad="38100" dist="38100" dir="2700000" algn="tl">
                    <a:srgbClr val="000000">
                      <a:alpha val="43137"/>
                    </a:srgbClr>
                  </a:outerShdw>
                </a:effectLst>
              </a:rPr>
              <a:t>GOOD HEALTH</a:t>
            </a:r>
          </a:p>
          <a:p>
            <a:pPr lvl="0" algn="ctr">
              <a:buClr>
                <a:prstClr val="white"/>
              </a:buClr>
              <a:buSzPct val="66000"/>
            </a:pPr>
            <a:r>
              <a:rPr lang="en-CA" sz="3200" b="1" dirty="0" smtClean="0">
                <a:solidFill>
                  <a:prstClr val="white"/>
                </a:solidFill>
                <a:effectLst>
                  <a:outerShdw blurRad="38100" dist="38100" dir="2700000" algn="tl">
                    <a:srgbClr val="000000">
                      <a:alpha val="43137"/>
                    </a:srgbClr>
                  </a:outerShdw>
                </a:effectLst>
              </a:rPr>
              <a:t>CARE</a:t>
            </a:r>
            <a:endParaRPr lang="en-CA" sz="3200" b="1" dirty="0">
              <a:solidFill>
                <a:prstClr val="white"/>
              </a:solidFill>
              <a:effectLst>
                <a:outerShdw blurRad="38100" dist="38100" dir="2700000" algn="tl">
                  <a:srgbClr val="000000">
                    <a:alpha val="43137"/>
                  </a:srgbClr>
                </a:outerShdw>
              </a:effectLst>
            </a:endParaRPr>
          </a:p>
        </p:txBody>
      </p:sp>
      <p:sp>
        <p:nvSpPr>
          <p:cNvPr id="21" name="Rectangle 20"/>
          <p:cNvSpPr/>
          <p:nvPr/>
        </p:nvSpPr>
        <p:spPr>
          <a:xfrm>
            <a:off x="7233303" y="4759517"/>
            <a:ext cx="1503967" cy="1040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Clr>
                <a:prstClr val="white"/>
              </a:buClr>
              <a:buSzPct val="66000"/>
            </a:pPr>
            <a:r>
              <a:rPr lang="en-CA" sz="3200" b="1" dirty="0">
                <a:solidFill>
                  <a:prstClr val="white"/>
                </a:solidFill>
                <a:effectLst>
                  <a:outerShdw blurRad="38100" dist="38100" dir="2700000" algn="tl">
                    <a:srgbClr val="000000">
                      <a:alpha val="43137"/>
                    </a:srgbClr>
                  </a:outerShdw>
                </a:effectLst>
              </a:rPr>
              <a:t>GOOD </a:t>
            </a:r>
            <a:r>
              <a:rPr lang="en-CA" sz="3200" b="1" dirty="0" smtClean="0">
                <a:solidFill>
                  <a:prstClr val="white"/>
                </a:solidFill>
                <a:effectLst>
                  <a:outerShdw blurRad="38100" dist="38100" dir="2700000" algn="tl">
                    <a:srgbClr val="000000">
                      <a:alpha val="43137"/>
                    </a:srgbClr>
                  </a:outerShdw>
                </a:effectLst>
              </a:rPr>
              <a:t>POLICY</a:t>
            </a:r>
            <a:endParaRPr lang="en-CA" sz="3200" b="1" dirty="0">
              <a:solidFill>
                <a:prstClr val="white"/>
              </a:solidFill>
              <a:effectLst>
                <a:outerShdw blurRad="38100" dist="38100" dir="2700000" algn="tl">
                  <a:srgbClr val="000000">
                    <a:alpha val="43137"/>
                  </a:srgbClr>
                </a:outerShdw>
              </a:effectLst>
            </a:endParaRPr>
          </a:p>
        </p:txBody>
      </p:sp>
      <p:cxnSp>
        <p:nvCxnSpPr>
          <p:cNvPr id="22" name="Elbow Connector 21"/>
          <p:cNvCxnSpPr>
            <a:endCxn id="20" idx="0"/>
          </p:cNvCxnSpPr>
          <p:nvPr/>
        </p:nvCxnSpPr>
        <p:spPr>
          <a:xfrm rot="10800000" flipV="1">
            <a:off x="1612790" y="3962400"/>
            <a:ext cx="2425811" cy="559242"/>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21" idx="1"/>
          </p:cNvCxnSpPr>
          <p:nvPr/>
        </p:nvCxnSpPr>
        <p:spPr>
          <a:xfrm>
            <a:off x="5105400" y="4242021"/>
            <a:ext cx="2127903" cy="1037976"/>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832551" y="3178203"/>
            <a:ext cx="1478897" cy="501594"/>
          </a:xfrm>
          <a:prstGeom prst="roundRect">
            <a:avLst>
              <a:gd name="adj" fmla="val 7019"/>
            </a:avLst>
          </a:prstGeom>
          <a:solidFill>
            <a:srgbClr val="000000">
              <a:alpha val="50196"/>
            </a:srgbClr>
          </a:solidFill>
        </p:spPr>
        <p:txBody>
          <a:bodyPr wrap="square" anchor="ctr">
            <a:noAutofit/>
          </a:bodyPr>
          <a:lstStyle/>
          <a:p>
            <a:pPr algn="ctr"/>
            <a:r>
              <a:rPr lang="en-CA" dirty="0">
                <a:solidFill>
                  <a:prstClr val="white"/>
                </a:solidFill>
              </a:rPr>
              <a:t>HOUSING IS…</a:t>
            </a:r>
          </a:p>
        </p:txBody>
      </p:sp>
    </p:spTree>
    <p:extLst>
      <p:ext uri="{BB962C8B-B14F-4D97-AF65-F5344CB8AC3E}">
        <p14:creationId xmlns:p14="http://schemas.microsoft.com/office/powerpoint/2010/main" val="2917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par>
                                <p:cTn id="8" presetID="26" presetClass="emph" presetSubtype="0" fill="hold" grpId="0" nodeType="withEffect">
                                  <p:stCondLst>
                                    <p:cond delay="1000"/>
                                  </p:stCondLst>
                                  <p:childTnLst>
                                    <p:animEffect transition="out" filter="fade">
                                      <p:cBhvr>
                                        <p:cTn id="9" dur="1000" tmFilter="0, 0; .2, .5; .8, .5; 1, 0"/>
                                        <p:tgtEl>
                                          <p:spTgt spid="21"/>
                                        </p:tgtEl>
                                      </p:cBhvr>
                                    </p:animEffect>
                                    <p:animScale>
                                      <p:cBhvr>
                                        <p:cTn id="10" dur="500" autoRev="1" fill="hold"/>
                                        <p:tgtEl>
                                          <p:spTgt spid="21"/>
                                        </p:tgtEl>
                                      </p:cBhvr>
                                      <p:by x="105000" y="105000"/>
                                    </p:animScale>
                                  </p:childTnLst>
                                </p:cTn>
                              </p:par>
                              <p:par>
                                <p:cTn id="11" presetID="26" presetClass="emph" presetSubtype="0" fill="hold" grpId="0" nodeType="withEffect">
                                  <p:stCondLst>
                                    <p:cond delay="2000"/>
                                  </p:stCondLst>
                                  <p:childTnLst>
                                    <p:animEffect transition="out" filter="fade">
                                      <p:cBhvr>
                                        <p:cTn id="12" dur="1000" tmFilter="0, 0; .2, .5; .8, .5; 1, 0"/>
                                        <p:tgtEl>
                                          <p:spTgt spid="20"/>
                                        </p:tgtEl>
                                      </p:cBhvr>
                                    </p:animEffect>
                                    <p:animScale>
                                      <p:cBhvr>
                                        <p:cTn id="13" dur="500" autoRev="1" fill="hold"/>
                                        <p:tgtEl>
                                          <p:spTgt spid="20"/>
                                        </p:tgtEl>
                                      </p:cBhvr>
                                      <p:by x="105000" y="105000"/>
                                    </p:animScale>
                                  </p:childTnLst>
                                </p:cTn>
                              </p:par>
                              <p:par>
                                <p:cTn id="14" presetID="26" presetClass="emph" presetSubtype="0" fill="hold" grpId="0" nodeType="withEffect">
                                  <p:stCondLst>
                                    <p:cond delay="3000"/>
                                  </p:stCondLst>
                                  <p:childTnLst>
                                    <p:animEffect transition="out" filter="fade">
                                      <p:cBhvr>
                                        <p:cTn id="15" dur="1000" tmFilter="0, 0; .2, .5; .8, .5; 1, 0"/>
                                        <p:tgtEl>
                                          <p:spTgt spid="16"/>
                                        </p:tgtEl>
                                      </p:cBhvr>
                                    </p:animEffect>
                                    <p:animScale>
                                      <p:cBhvr>
                                        <p:cTn id="16"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152400" y="0"/>
            <a:ext cx="5257800" cy="6858000"/>
          </a:xfrm>
        </p:spPr>
        <p:txBody>
          <a:bodyPr anchor="ctr"/>
          <a:lstStyle/>
          <a:p>
            <a:r>
              <a:rPr lang="en-CA" sz="4400" b="1" dirty="0">
                <a:solidFill>
                  <a:srgbClr val="FFC000"/>
                </a:solidFill>
                <a:effectLst>
                  <a:outerShdw blurRad="38100" dist="38100" dir="2700000" algn="tl">
                    <a:srgbClr val="000000">
                      <a:alpha val="43137"/>
                    </a:srgbClr>
                  </a:outerShdw>
                </a:effectLst>
              </a:rPr>
              <a:t>WHAT </a:t>
            </a:r>
            <a:r>
              <a:rPr lang="en-CA" sz="4400" b="1" dirty="0" smtClean="0">
                <a:solidFill>
                  <a:srgbClr val="FFC000"/>
                </a:solidFill>
                <a:effectLst>
                  <a:outerShdw blurRad="38100" dist="38100" dir="2700000" algn="tl">
                    <a:srgbClr val="000000">
                      <a:alpha val="43137"/>
                    </a:srgbClr>
                  </a:outerShdw>
                </a:effectLst>
              </a:rPr>
              <a:t>THE RESEARCH</a:t>
            </a:r>
            <a:br>
              <a:rPr lang="en-CA" sz="4400" b="1" dirty="0" smtClean="0">
                <a:solidFill>
                  <a:srgbClr val="FFC000"/>
                </a:solidFill>
                <a:effectLst>
                  <a:outerShdw blurRad="38100" dist="38100" dir="2700000" algn="tl">
                    <a:srgbClr val="000000">
                      <a:alpha val="43137"/>
                    </a:srgbClr>
                  </a:outerShdw>
                </a:effectLst>
              </a:rPr>
            </a:br>
            <a:r>
              <a:rPr lang="en-CA" sz="4400" b="1" dirty="0" smtClean="0">
                <a:solidFill>
                  <a:srgbClr val="FFC000"/>
                </a:solidFill>
                <a:effectLst>
                  <a:outerShdw blurRad="38100" dist="38100" dir="2700000" algn="tl">
                    <a:srgbClr val="000000">
                      <a:alpha val="43137"/>
                    </a:srgbClr>
                  </a:outerShdw>
                </a:effectLst>
              </a:rPr>
              <a:t>TELLS </a:t>
            </a:r>
            <a:r>
              <a:rPr lang="en-CA" sz="4400" b="1" dirty="0">
                <a:solidFill>
                  <a:srgbClr val="FFC000"/>
                </a:solidFill>
                <a:effectLst>
                  <a:outerShdw blurRad="38100" dist="38100" dir="2700000" algn="tl">
                    <a:srgbClr val="000000">
                      <a:alpha val="43137"/>
                    </a:srgbClr>
                  </a:outerShdw>
                </a:effectLst>
              </a:rPr>
              <a:t>US</a:t>
            </a:r>
            <a:endParaRPr lang="en-CA" sz="4400" dirty="0"/>
          </a:p>
        </p:txBody>
      </p:sp>
    </p:spTree>
    <p:extLst>
      <p:ext uri="{BB962C8B-B14F-4D97-AF65-F5344CB8AC3E}">
        <p14:creationId xmlns:p14="http://schemas.microsoft.com/office/powerpoint/2010/main" val="3409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cap="all" dirty="0"/>
              <a:t>Conclusion: Housing is The BEST Medicine</a:t>
            </a:r>
          </a:p>
        </p:txBody>
      </p:sp>
      <p:sp>
        <p:nvSpPr>
          <p:cNvPr id="3" name="Text Placeholder 2"/>
          <p:cNvSpPr>
            <a:spLocks noGrp="1"/>
          </p:cNvSpPr>
          <p:nvPr>
            <p:ph type="body" sz="quarter" idx="11"/>
          </p:nvPr>
        </p:nvSpPr>
        <p:spPr/>
        <p:txBody>
          <a:bodyPr anchor="ctr"/>
          <a:lstStyle/>
          <a:p>
            <a:r>
              <a:rPr lang="en-CA" sz="3600" dirty="0"/>
              <a:t>The growing role that housing services will play in health care will create ongoing challenges and opportunities for housing </a:t>
            </a:r>
            <a:r>
              <a:rPr lang="en-CA" sz="3600" dirty="0" smtClean="0"/>
              <a:t>providers</a:t>
            </a:r>
          </a:p>
          <a:p>
            <a:endParaRPr lang="en-CA" sz="3600" dirty="0"/>
          </a:p>
          <a:p>
            <a:r>
              <a:rPr lang="en-CA" sz="3600" dirty="0"/>
              <a:t>The </a:t>
            </a:r>
            <a:r>
              <a:rPr lang="en-CA" sz="3600" b="1" dirty="0"/>
              <a:t>National HIV and Housing Collaborative </a:t>
            </a:r>
            <a:r>
              <a:rPr lang="en-CA" sz="3600" dirty="0"/>
              <a:t>may be able to </a:t>
            </a:r>
            <a:r>
              <a:rPr lang="en-CA" sz="3600" dirty="0" smtClean="0"/>
              <a:t>help</a:t>
            </a:r>
            <a:endParaRPr lang="en-CA" sz="3600" dirty="0"/>
          </a:p>
        </p:txBody>
      </p:sp>
    </p:spTree>
    <p:extLst>
      <p:ext uri="{BB962C8B-B14F-4D97-AF65-F5344CB8AC3E}">
        <p14:creationId xmlns:p14="http://schemas.microsoft.com/office/powerpoint/2010/main" val="36978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4419600" cy="792480"/>
          </a:xfrm>
        </p:spPr>
        <p:txBody>
          <a:bodyPr/>
          <a:lstStyle/>
          <a:p>
            <a:r>
              <a:rPr lang="en-CA" dirty="0" smtClean="0"/>
              <a:t>www.healthyhousing.ca</a:t>
            </a:r>
            <a:r>
              <a:rPr lang="en-CA" dirty="0"/>
              <a:t/>
            </a:r>
            <a:br>
              <a:rPr lang="en-CA" dirty="0"/>
            </a:br>
            <a:endParaRPr lang="en-CA" dirty="0"/>
          </a:p>
        </p:txBody>
      </p:sp>
      <p:sp>
        <p:nvSpPr>
          <p:cNvPr id="3" name="Subtitle 2"/>
          <p:cNvSpPr>
            <a:spLocks noGrp="1"/>
          </p:cNvSpPr>
          <p:nvPr>
            <p:ph type="subTitle" idx="1"/>
          </p:nvPr>
        </p:nvSpPr>
        <p:spPr>
          <a:xfrm>
            <a:off x="1" y="2667000"/>
            <a:ext cx="9144000" cy="4191000"/>
          </a:xfrm>
        </p:spPr>
        <p:txBody>
          <a:bodyPr/>
          <a:lstStyle/>
          <a:p>
            <a:pPr marL="225425" indent="-225425">
              <a:buFont typeface="Calibri" pitchFamily="34" charset="0"/>
              <a:buChar char="»"/>
            </a:pPr>
            <a:r>
              <a:rPr lang="en-CA" sz="1800" dirty="0" smtClean="0"/>
              <a:t>Snapshot </a:t>
            </a:r>
            <a:r>
              <a:rPr lang="en-CA" sz="1800" dirty="0"/>
              <a:t>of housing and HIV in each </a:t>
            </a:r>
            <a:r>
              <a:rPr lang="en-CA" sz="1800" dirty="0" smtClean="0"/>
              <a:t>province</a:t>
            </a:r>
            <a:endParaRPr lang="en-CA" sz="1800" dirty="0"/>
          </a:p>
          <a:p>
            <a:pPr marL="225425" indent="-225425">
              <a:buFont typeface="Calibri" pitchFamily="34" charset="0"/>
              <a:buChar char="»"/>
            </a:pPr>
            <a:r>
              <a:rPr lang="en-CA" sz="1800" dirty="0"/>
              <a:t>Listing of </a:t>
            </a:r>
            <a:r>
              <a:rPr lang="en-CA" sz="1800" dirty="0" smtClean="0"/>
              <a:t>housing </a:t>
            </a:r>
            <a:r>
              <a:rPr lang="en-CA" sz="1800" dirty="0"/>
              <a:t>and HIV/AIDS service </a:t>
            </a:r>
            <a:r>
              <a:rPr lang="en-CA" sz="1800" dirty="0" smtClean="0"/>
              <a:t>organizations</a:t>
            </a:r>
            <a:br>
              <a:rPr lang="en-CA" sz="1800" dirty="0" smtClean="0"/>
            </a:br>
            <a:r>
              <a:rPr lang="en-CA" sz="1800" dirty="0" smtClean="0"/>
              <a:t>(local</a:t>
            </a:r>
            <a:r>
              <a:rPr lang="en-CA" sz="1800" dirty="0"/>
              <a:t>, provincial, national, and international)</a:t>
            </a:r>
          </a:p>
          <a:p>
            <a:pPr marL="225425" indent="-225425">
              <a:buFont typeface="Calibri" pitchFamily="34" charset="0"/>
              <a:buChar char="»"/>
            </a:pPr>
            <a:r>
              <a:rPr lang="en-CA" sz="1800" dirty="0"/>
              <a:t>Comprehensive </a:t>
            </a:r>
            <a:r>
              <a:rPr lang="en-CA" sz="1800" dirty="0" smtClean="0"/>
              <a:t>database of housing, </a:t>
            </a:r>
            <a:r>
              <a:rPr lang="en-CA" sz="1800" dirty="0"/>
              <a:t>HIV, and homelessness that includes grey </a:t>
            </a:r>
            <a:r>
              <a:rPr lang="en-CA" sz="1800" dirty="0" smtClean="0"/>
              <a:t>literature</a:t>
            </a:r>
            <a:endParaRPr lang="en-CA" sz="1800" dirty="0"/>
          </a:p>
          <a:p>
            <a:pPr marL="225425" indent="-225425">
              <a:buFont typeface="Calibri" pitchFamily="34" charset="0"/>
              <a:buChar char="»"/>
            </a:pPr>
            <a:r>
              <a:rPr lang="en-CA" sz="1800" dirty="0"/>
              <a:t>Listing of researchers and research projects which include a component related to HIV, housing, and </a:t>
            </a:r>
            <a:r>
              <a:rPr lang="en-CA" sz="1800" dirty="0" smtClean="0"/>
              <a:t>homelessness</a:t>
            </a:r>
            <a:endParaRPr lang="en-CA" sz="1800" dirty="0"/>
          </a:p>
          <a:p>
            <a:pPr marL="225425" indent="-225425">
              <a:buFont typeface="Calibri" pitchFamily="34" charset="0"/>
              <a:buChar char="»"/>
            </a:pPr>
            <a:r>
              <a:rPr lang="en-CA" sz="1800" dirty="0"/>
              <a:t>Listing of conference and events related to housing and </a:t>
            </a:r>
            <a:r>
              <a:rPr lang="en-CA" sz="1800" dirty="0" smtClean="0"/>
              <a:t>homelessness</a:t>
            </a:r>
            <a:endParaRPr lang="en-CA" sz="1800" dirty="0"/>
          </a:p>
          <a:p>
            <a:pPr marL="225425" indent="-225425">
              <a:buFont typeface="Calibri" pitchFamily="34" charset="0"/>
              <a:buChar char="»"/>
            </a:pPr>
            <a:r>
              <a:rPr lang="en-CA" sz="1800" dirty="0"/>
              <a:t>Forum for housing workers, HIV/AIDS workers, researchers, advocates and PHAs to come together, share experiences and discusses strategies for </a:t>
            </a:r>
            <a:r>
              <a:rPr lang="en-CA" sz="1800" dirty="0" smtClean="0"/>
              <a:t>improvement</a:t>
            </a:r>
          </a:p>
          <a:p>
            <a:endParaRPr lang="en-CA" sz="1800" dirty="0"/>
          </a:p>
          <a:p>
            <a:r>
              <a:rPr lang="en-CA" sz="1800" dirty="0" smtClean="0"/>
              <a:t>TEMPORARY ADDRESS DURING SITE DEVELOPMENT AND MIGRATION:</a:t>
            </a:r>
          </a:p>
          <a:p>
            <a:r>
              <a:rPr lang="en-CA" sz="1800" dirty="0" smtClean="0"/>
              <a:t>housing.ohtn.on.ca</a:t>
            </a:r>
          </a:p>
        </p:txBody>
      </p:sp>
    </p:spTree>
    <p:extLst>
      <p:ext uri="{BB962C8B-B14F-4D97-AF65-F5344CB8AC3E}">
        <p14:creationId xmlns:p14="http://schemas.microsoft.com/office/powerpoint/2010/main" val="17714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NATIONAL HIV AND HOUSING </a:t>
            </a:r>
            <a:r>
              <a:rPr lang="en-CA" dirty="0" smtClean="0"/>
              <a:t>COLLABORATIVE</a:t>
            </a:r>
            <a:br>
              <a:rPr lang="en-CA" dirty="0" smtClean="0"/>
            </a:br>
            <a:r>
              <a:rPr lang="en-CA" sz="1400" dirty="0" smtClean="0"/>
              <a:t>Who We Are…</a:t>
            </a:r>
            <a:endParaRPr lang="en-CA" sz="1400" dirty="0"/>
          </a:p>
        </p:txBody>
      </p:sp>
      <p:sp>
        <p:nvSpPr>
          <p:cNvPr id="3" name="Text Placeholder 2"/>
          <p:cNvSpPr>
            <a:spLocks noGrp="1"/>
          </p:cNvSpPr>
          <p:nvPr>
            <p:ph type="body" sz="quarter" idx="11"/>
          </p:nvPr>
        </p:nvSpPr>
        <p:spPr>
          <a:xfrm>
            <a:off x="0" y="685800"/>
            <a:ext cx="4572000" cy="5486400"/>
          </a:xfrm>
        </p:spPr>
        <p:txBody>
          <a:bodyPr/>
          <a:lstStyle/>
          <a:p>
            <a:pPr>
              <a:spcBef>
                <a:spcPts val="0"/>
              </a:spcBef>
            </a:pPr>
            <a:r>
              <a:rPr lang="en-CA" b="1" dirty="0"/>
              <a:t>RESEARCH, POLICY, </a:t>
            </a:r>
            <a:r>
              <a:rPr lang="en-CA" b="1" dirty="0" smtClean="0"/>
              <a:t>EDUCATION</a:t>
            </a:r>
          </a:p>
          <a:p>
            <a:pPr>
              <a:spcBef>
                <a:spcPts val="0"/>
              </a:spcBef>
            </a:pPr>
            <a:endParaRPr lang="en-CA" b="1" dirty="0"/>
          </a:p>
          <a:p>
            <a:pPr marL="225425" indent="-225425">
              <a:spcBef>
                <a:spcPts val="0"/>
              </a:spcBef>
              <a:buFont typeface="Calibri" pitchFamily="34" charset="0"/>
              <a:buChar char="»"/>
            </a:pPr>
            <a:r>
              <a:rPr lang="en-CA" sz="1600" b="1" dirty="0" smtClean="0"/>
              <a:t>Canadian </a:t>
            </a:r>
            <a:r>
              <a:rPr lang="en-CA" sz="1600" b="1" dirty="0"/>
              <a:t>Aboriginal AIDS Network</a:t>
            </a:r>
            <a:r>
              <a:rPr lang="en-CA" sz="1600" dirty="0"/>
              <a:t>, Ottawa</a:t>
            </a:r>
          </a:p>
          <a:p>
            <a:pPr marL="225425" indent="-225425">
              <a:spcBef>
                <a:spcPts val="0"/>
              </a:spcBef>
              <a:buFont typeface="Calibri" pitchFamily="34" charset="0"/>
              <a:buChar char="»"/>
            </a:pPr>
            <a:r>
              <a:rPr lang="en-CA" sz="1600" b="1" dirty="0"/>
              <a:t>Canadian AIDS Society</a:t>
            </a:r>
            <a:r>
              <a:rPr lang="en-CA" sz="1600" dirty="0"/>
              <a:t>, Ottawa</a:t>
            </a:r>
          </a:p>
          <a:p>
            <a:pPr marL="225425" indent="-225425">
              <a:spcBef>
                <a:spcPts val="0"/>
              </a:spcBef>
              <a:buFont typeface="Calibri" pitchFamily="34" charset="0"/>
              <a:buChar char="»"/>
            </a:pPr>
            <a:r>
              <a:rPr lang="en-CA" sz="1600" b="1" dirty="0"/>
              <a:t>Canadian Association of HIV Research</a:t>
            </a:r>
            <a:r>
              <a:rPr lang="en-CA" sz="1600" dirty="0"/>
              <a:t>, Ottawa</a:t>
            </a:r>
          </a:p>
          <a:p>
            <a:pPr marL="225425" indent="-225425">
              <a:spcBef>
                <a:spcPts val="0"/>
              </a:spcBef>
              <a:buFont typeface="Calibri" pitchFamily="34" charset="0"/>
              <a:buChar char="»"/>
            </a:pPr>
            <a:r>
              <a:rPr lang="en-CA" sz="1600" b="1" dirty="0"/>
              <a:t>Canadian Housing &amp; Renewal Association</a:t>
            </a:r>
            <a:r>
              <a:rPr lang="en-CA" sz="1600" dirty="0"/>
              <a:t>, Ottawa</a:t>
            </a:r>
          </a:p>
          <a:p>
            <a:pPr marL="225425" indent="-225425">
              <a:spcBef>
                <a:spcPts val="0"/>
              </a:spcBef>
              <a:buFont typeface="Calibri" pitchFamily="34" charset="0"/>
              <a:buChar char="»"/>
            </a:pPr>
            <a:r>
              <a:rPr lang="en-CA" sz="1600" b="1" dirty="0"/>
              <a:t>Columbia University</a:t>
            </a:r>
            <a:r>
              <a:rPr lang="en-CA" sz="1600" dirty="0"/>
              <a:t>, New York</a:t>
            </a:r>
          </a:p>
          <a:p>
            <a:pPr marL="225425" indent="-225425">
              <a:spcBef>
                <a:spcPts val="0"/>
              </a:spcBef>
              <a:buFont typeface="Calibri" pitchFamily="34" charset="0"/>
              <a:buChar char="»"/>
            </a:pPr>
            <a:r>
              <a:rPr lang="en-CA" sz="1600" b="1" dirty="0"/>
              <a:t>CIHR Centre for REACH</a:t>
            </a:r>
            <a:r>
              <a:rPr lang="en-CA" sz="1600" dirty="0"/>
              <a:t>, Toronto</a:t>
            </a:r>
          </a:p>
          <a:p>
            <a:pPr marL="225425" indent="-225425">
              <a:spcBef>
                <a:spcPts val="0"/>
              </a:spcBef>
              <a:buFont typeface="Calibri" pitchFamily="34" charset="0"/>
              <a:buChar char="»"/>
            </a:pPr>
            <a:r>
              <a:rPr lang="en-CA" sz="1600" b="1" dirty="0"/>
              <a:t>COCQ-SIDA</a:t>
            </a:r>
            <a:r>
              <a:rPr lang="en-CA" sz="1600" dirty="0"/>
              <a:t>, Montreal</a:t>
            </a:r>
          </a:p>
          <a:p>
            <a:pPr marL="225425" indent="-225425">
              <a:spcBef>
                <a:spcPts val="0"/>
              </a:spcBef>
              <a:buFont typeface="Calibri" pitchFamily="34" charset="0"/>
              <a:buChar char="»"/>
            </a:pPr>
            <a:r>
              <a:rPr lang="en-CA" sz="1600" b="1" dirty="0"/>
              <a:t>McMaster University</a:t>
            </a:r>
            <a:r>
              <a:rPr lang="en-CA" sz="1600" dirty="0"/>
              <a:t>, Hamilton</a:t>
            </a:r>
          </a:p>
          <a:p>
            <a:pPr marL="225425" indent="-225425">
              <a:spcBef>
                <a:spcPts val="0"/>
              </a:spcBef>
              <a:buFont typeface="Calibri" pitchFamily="34" charset="0"/>
              <a:buChar char="»"/>
            </a:pPr>
            <a:r>
              <a:rPr lang="en-CA" sz="1600" b="1" dirty="0"/>
              <a:t>National Aboriginal Housing Association</a:t>
            </a:r>
            <a:r>
              <a:rPr lang="en-CA" sz="1600" dirty="0"/>
              <a:t>, Ottawa</a:t>
            </a:r>
          </a:p>
          <a:p>
            <a:pPr marL="225425" indent="-225425">
              <a:spcBef>
                <a:spcPts val="0"/>
              </a:spcBef>
              <a:buFont typeface="Calibri" pitchFamily="34" charset="0"/>
              <a:buChar char="»"/>
            </a:pPr>
            <a:r>
              <a:rPr lang="en-CA" sz="1600" b="1" dirty="0"/>
              <a:t>Ontario HIV Treatment Network</a:t>
            </a:r>
            <a:r>
              <a:rPr lang="en-CA" sz="1600" dirty="0"/>
              <a:t>, Toronto</a:t>
            </a:r>
          </a:p>
          <a:p>
            <a:pPr marL="225425" indent="-225425">
              <a:spcBef>
                <a:spcPts val="0"/>
              </a:spcBef>
              <a:buFont typeface="Calibri" pitchFamily="34" charset="0"/>
              <a:buChar char="»"/>
            </a:pPr>
            <a:r>
              <a:rPr lang="en-CA" sz="1600" b="1" dirty="0"/>
              <a:t>Pacific AIDS Network</a:t>
            </a:r>
            <a:r>
              <a:rPr lang="en-CA" sz="1600" dirty="0"/>
              <a:t>, Vancouver</a:t>
            </a:r>
          </a:p>
          <a:p>
            <a:pPr marL="225425" indent="-225425">
              <a:spcBef>
                <a:spcPts val="0"/>
              </a:spcBef>
              <a:buFont typeface="Calibri" pitchFamily="34" charset="0"/>
              <a:buChar char="»"/>
            </a:pPr>
            <a:r>
              <a:rPr lang="en-CA" sz="1600" b="1" dirty="0"/>
              <a:t>San Francisco Department of Public Health</a:t>
            </a:r>
            <a:r>
              <a:rPr lang="en-CA" sz="1600" dirty="0"/>
              <a:t>, San Francisco</a:t>
            </a:r>
          </a:p>
          <a:p>
            <a:pPr marL="225425" indent="-225425">
              <a:spcBef>
                <a:spcPts val="0"/>
              </a:spcBef>
              <a:buFont typeface="Calibri" pitchFamily="34" charset="0"/>
              <a:buChar char="»"/>
            </a:pPr>
            <a:r>
              <a:rPr lang="en-CA" sz="1600" b="1" dirty="0"/>
              <a:t>SHARP Foundation</a:t>
            </a:r>
            <a:r>
              <a:rPr lang="en-CA" sz="1600" dirty="0"/>
              <a:t>, Calgary</a:t>
            </a:r>
          </a:p>
          <a:p>
            <a:pPr marL="225425" indent="-225425">
              <a:spcBef>
                <a:spcPts val="0"/>
              </a:spcBef>
              <a:buFont typeface="Calibri" pitchFamily="34" charset="0"/>
              <a:buChar char="»"/>
            </a:pPr>
            <a:r>
              <a:rPr lang="en-CA" sz="1600" b="1" dirty="0"/>
              <a:t>University of Victoria</a:t>
            </a:r>
            <a:r>
              <a:rPr lang="en-CA" sz="1600" dirty="0"/>
              <a:t>, Victoria</a:t>
            </a:r>
          </a:p>
          <a:p>
            <a:pPr marL="225425" indent="-225425">
              <a:spcBef>
                <a:spcPts val="0"/>
              </a:spcBef>
              <a:buFont typeface="Calibri" pitchFamily="34" charset="0"/>
              <a:buChar char="»"/>
            </a:pPr>
            <a:r>
              <a:rPr lang="en-CA" sz="1600" b="1" dirty="0"/>
              <a:t>York University</a:t>
            </a:r>
            <a:r>
              <a:rPr lang="en-CA" sz="1600" dirty="0"/>
              <a:t>, </a:t>
            </a:r>
            <a:r>
              <a:rPr lang="en-CA" sz="1600" dirty="0" smtClean="0"/>
              <a:t>Toronto</a:t>
            </a:r>
            <a:endParaRPr lang="en-CA" sz="1600" dirty="0"/>
          </a:p>
        </p:txBody>
      </p:sp>
      <p:sp>
        <p:nvSpPr>
          <p:cNvPr id="4" name="Text Placeholder 2"/>
          <p:cNvSpPr txBox="1">
            <a:spLocks/>
          </p:cNvSpPr>
          <p:nvPr/>
        </p:nvSpPr>
        <p:spPr>
          <a:xfrm>
            <a:off x="4572000" y="685800"/>
            <a:ext cx="4572000" cy="5486400"/>
          </a:xfrm>
          <a:prstGeom prst="rect">
            <a:avLst/>
          </a:prstGeom>
        </p:spPr>
        <p:txBody>
          <a:bodyPr lIns="182880" tIns="91440" rIns="182880" bIns="91440"/>
          <a:lstStyle>
            <a:lvl1pPr marL="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CA" b="1" dirty="0"/>
              <a:t>SERVICE </a:t>
            </a:r>
            <a:r>
              <a:rPr lang="en-CA" b="1" dirty="0" smtClean="0"/>
              <a:t>PROVIDERS</a:t>
            </a:r>
          </a:p>
          <a:p>
            <a:pPr>
              <a:spcBef>
                <a:spcPts val="0"/>
              </a:spcBef>
            </a:pPr>
            <a:endParaRPr lang="en-CA" b="1" dirty="0"/>
          </a:p>
          <a:p>
            <a:pPr marL="225425" indent="-225425">
              <a:spcBef>
                <a:spcPts val="0"/>
              </a:spcBef>
              <a:buFont typeface="Calibri" pitchFamily="34" charset="0"/>
              <a:buChar char="»"/>
            </a:pPr>
            <a:r>
              <a:rPr lang="en-CA" sz="1600" b="1" dirty="0"/>
              <a:t>AIDS Committee of Newfoundland &amp; Labrador</a:t>
            </a:r>
            <a:r>
              <a:rPr lang="en-CA" sz="1600" dirty="0"/>
              <a:t>, Newfoundland</a:t>
            </a:r>
          </a:p>
          <a:p>
            <a:pPr marL="225425" indent="-225425">
              <a:spcBef>
                <a:spcPts val="0"/>
              </a:spcBef>
              <a:buFont typeface="Calibri" pitchFamily="34" charset="0"/>
              <a:buChar char="»"/>
            </a:pPr>
            <a:r>
              <a:rPr lang="en-CA" sz="1600" b="1" dirty="0"/>
              <a:t>AIDS Thunder Bay</a:t>
            </a:r>
            <a:r>
              <a:rPr lang="en-CA" sz="1600" dirty="0"/>
              <a:t>, Thunder Bay</a:t>
            </a:r>
          </a:p>
          <a:p>
            <a:pPr marL="225425" indent="-225425">
              <a:spcBef>
                <a:spcPts val="0"/>
              </a:spcBef>
              <a:buFont typeface="Calibri" pitchFamily="34" charset="0"/>
              <a:buChar char="»"/>
            </a:pPr>
            <a:r>
              <a:rPr lang="en-CA" sz="1600" b="1" dirty="0"/>
              <a:t>AIDS Vancouver Island</a:t>
            </a:r>
            <a:r>
              <a:rPr lang="en-CA" sz="1600" dirty="0"/>
              <a:t>, Vancouver</a:t>
            </a:r>
          </a:p>
          <a:p>
            <a:pPr marL="225425" indent="-225425">
              <a:spcBef>
                <a:spcPts val="0"/>
              </a:spcBef>
              <a:buFont typeface="Calibri" pitchFamily="34" charset="0"/>
              <a:buChar char="»"/>
            </a:pPr>
            <a:r>
              <a:rPr lang="en-CA" sz="1600" b="1" dirty="0"/>
              <a:t>ASK Wellness (AIDS Society of Kamloops)</a:t>
            </a:r>
            <a:r>
              <a:rPr lang="en-CA" sz="1600" dirty="0"/>
              <a:t>, Kamloops</a:t>
            </a:r>
          </a:p>
          <a:p>
            <a:pPr marL="225425" indent="-225425">
              <a:spcBef>
                <a:spcPts val="0"/>
              </a:spcBef>
              <a:buFont typeface="Calibri" pitchFamily="34" charset="0"/>
              <a:buChar char="»"/>
            </a:pPr>
            <a:r>
              <a:rPr lang="en-CA" sz="1600" b="1" dirty="0"/>
              <a:t>Alberta Health Services</a:t>
            </a:r>
            <a:r>
              <a:rPr lang="en-CA" sz="1600" dirty="0"/>
              <a:t>, Edmonton</a:t>
            </a:r>
          </a:p>
          <a:p>
            <a:pPr marL="225425" indent="-225425">
              <a:spcBef>
                <a:spcPts val="0"/>
              </a:spcBef>
              <a:buFont typeface="Calibri" pitchFamily="34" charset="0"/>
              <a:buChar char="»"/>
            </a:pPr>
            <a:r>
              <a:rPr lang="en-CA" sz="1600" b="1" dirty="0" smtClean="0"/>
              <a:t>Bruce House</a:t>
            </a:r>
            <a:r>
              <a:rPr lang="en-CA" sz="1600" dirty="0" smtClean="0"/>
              <a:t>, Ottawa</a:t>
            </a:r>
          </a:p>
          <a:p>
            <a:pPr marL="225425" indent="-225425">
              <a:spcBef>
                <a:spcPts val="0"/>
              </a:spcBef>
              <a:buFont typeface="Calibri" pitchFamily="34" charset="0"/>
              <a:buChar char="»"/>
            </a:pPr>
            <a:r>
              <a:rPr lang="en-CA" sz="1600" b="1" dirty="0" smtClean="0"/>
              <a:t>Blood </a:t>
            </a:r>
            <a:r>
              <a:rPr lang="en-CA" sz="1600" b="1" dirty="0"/>
              <a:t>Ties Four Directions</a:t>
            </a:r>
            <a:r>
              <a:rPr lang="en-CA" sz="1600" dirty="0"/>
              <a:t>, Whitehorse</a:t>
            </a:r>
          </a:p>
          <a:p>
            <a:pPr marL="225425" indent="-225425">
              <a:spcBef>
                <a:spcPts val="0"/>
              </a:spcBef>
              <a:buFont typeface="Calibri" pitchFamily="34" charset="0"/>
              <a:buChar char="»"/>
            </a:pPr>
            <a:r>
              <a:rPr lang="en-CA" sz="1600" b="1" dirty="0"/>
              <a:t>Catholic Social Services</a:t>
            </a:r>
            <a:r>
              <a:rPr lang="en-CA" sz="1600" dirty="0"/>
              <a:t>, Edmonton</a:t>
            </a:r>
          </a:p>
          <a:p>
            <a:pPr marL="225425" indent="-225425">
              <a:spcBef>
                <a:spcPts val="0"/>
              </a:spcBef>
              <a:buFont typeface="Calibri" pitchFamily="34" charset="0"/>
              <a:buChar char="»"/>
            </a:pPr>
            <a:r>
              <a:rPr lang="en-CA" sz="1600" b="1" dirty="0"/>
              <a:t>Dr. Peter Centre</a:t>
            </a:r>
            <a:r>
              <a:rPr lang="en-CA" sz="1600" dirty="0"/>
              <a:t>, Vancouver</a:t>
            </a:r>
          </a:p>
          <a:p>
            <a:pPr marL="225425" indent="-225425">
              <a:spcBef>
                <a:spcPts val="0"/>
              </a:spcBef>
              <a:buFont typeface="Calibri" pitchFamily="34" charset="0"/>
              <a:buChar char="»"/>
            </a:pPr>
            <a:r>
              <a:rPr lang="en-CA" sz="1600" b="1" dirty="0"/>
              <a:t>Fife House</a:t>
            </a:r>
            <a:r>
              <a:rPr lang="en-CA" sz="1600" dirty="0"/>
              <a:t>, Toronto</a:t>
            </a:r>
          </a:p>
          <a:p>
            <a:pPr marL="225425" indent="-225425">
              <a:spcBef>
                <a:spcPts val="0"/>
              </a:spcBef>
              <a:buFont typeface="Calibri" pitchFamily="34" charset="0"/>
              <a:buChar char="»"/>
            </a:pPr>
            <a:r>
              <a:rPr lang="en-CA" sz="1600" b="1" dirty="0"/>
              <a:t>John Gordon Home</a:t>
            </a:r>
            <a:r>
              <a:rPr lang="en-CA" sz="1600" dirty="0"/>
              <a:t>, London</a:t>
            </a:r>
          </a:p>
          <a:p>
            <a:pPr marL="225425" indent="-225425">
              <a:spcBef>
                <a:spcPts val="0"/>
              </a:spcBef>
              <a:buFont typeface="Calibri" pitchFamily="34" charset="0"/>
              <a:buChar char="»"/>
            </a:pPr>
            <a:r>
              <a:rPr lang="en-CA" sz="1600" b="1" dirty="0"/>
              <a:t>LOFT Community Services</a:t>
            </a:r>
            <a:r>
              <a:rPr lang="en-CA" sz="1600" dirty="0"/>
              <a:t>, Toronto</a:t>
            </a:r>
          </a:p>
          <a:p>
            <a:pPr marL="225425" indent="-225425">
              <a:spcBef>
                <a:spcPts val="0"/>
              </a:spcBef>
              <a:buFont typeface="Calibri" pitchFamily="34" charset="0"/>
              <a:buChar char="»"/>
            </a:pPr>
            <a:r>
              <a:rPr lang="en-CA" sz="1600" b="1" dirty="0"/>
              <a:t>Maison D'Herelle</a:t>
            </a:r>
            <a:r>
              <a:rPr lang="en-CA" sz="1600" dirty="0"/>
              <a:t>, Montreal</a:t>
            </a:r>
          </a:p>
          <a:p>
            <a:pPr marL="225425" indent="-225425">
              <a:spcBef>
                <a:spcPts val="0"/>
              </a:spcBef>
              <a:buFont typeface="Calibri" pitchFamily="34" charset="0"/>
              <a:buChar char="»"/>
            </a:pPr>
            <a:r>
              <a:rPr lang="en-CA" sz="1600" b="1" dirty="0"/>
              <a:t>McLaren Housing Society</a:t>
            </a:r>
            <a:r>
              <a:rPr lang="en-CA" sz="1600" dirty="0"/>
              <a:t>, Vancouver</a:t>
            </a:r>
          </a:p>
          <a:p>
            <a:pPr marL="225425" indent="-225425">
              <a:spcBef>
                <a:spcPts val="0"/>
              </a:spcBef>
              <a:buFont typeface="Calibri" pitchFamily="34" charset="0"/>
              <a:buChar char="»"/>
            </a:pPr>
            <a:r>
              <a:rPr lang="en-CA" sz="1600" b="1" dirty="0"/>
              <a:t>Positive Living BC</a:t>
            </a:r>
            <a:r>
              <a:rPr lang="en-CA" sz="1600" dirty="0"/>
              <a:t>, Vancouver</a:t>
            </a:r>
          </a:p>
          <a:p>
            <a:pPr marL="225425" indent="-225425">
              <a:spcBef>
                <a:spcPts val="0"/>
              </a:spcBef>
              <a:buFont typeface="Calibri" pitchFamily="34" charset="0"/>
              <a:buChar char="»"/>
            </a:pPr>
            <a:r>
              <a:rPr lang="en-CA" sz="1600" b="1" dirty="0"/>
              <a:t>Positive Women’s Network</a:t>
            </a:r>
            <a:r>
              <a:rPr lang="en-CA" sz="1600" dirty="0"/>
              <a:t>, Vancouver</a:t>
            </a:r>
          </a:p>
        </p:txBody>
      </p:sp>
    </p:spTree>
    <p:extLst>
      <p:ext uri="{BB962C8B-B14F-4D97-AF65-F5344CB8AC3E}">
        <p14:creationId xmlns:p14="http://schemas.microsoft.com/office/powerpoint/2010/main" val="38576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CITATIONS</a:t>
            </a:r>
            <a:endParaRPr lang="en-CA" dirty="0"/>
          </a:p>
        </p:txBody>
      </p:sp>
      <p:sp>
        <p:nvSpPr>
          <p:cNvPr id="3" name="Text Placeholder 2"/>
          <p:cNvSpPr>
            <a:spLocks noGrp="1"/>
          </p:cNvSpPr>
          <p:nvPr>
            <p:ph type="body" sz="quarter" idx="11"/>
          </p:nvPr>
        </p:nvSpPr>
        <p:spPr/>
        <p:txBody>
          <a:bodyPr/>
          <a:lstStyle/>
          <a:p>
            <a:r>
              <a:rPr lang="en-CA" dirty="0"/>
              <a:t>Aidala, et al. (2005, 2007)</a:t>
            </a:r>
          </a:p>
          <a:p>
            <a:r>
              <a:rPr lang="en-CA" dirty="0"/>
              <a:t>Bacon, et al. (2010)</a:t>
            </a:r>
          </a:p>
          <a:p>
            <a:r>
              <a:rPr lang="en-CA" dirty="0"/>
              <a:t>Buchanan, et al. (2009)</a:t>
            </a:r>
          </a:p>
          <a:p>
            <a:r>
              <a:rPr lang="en-CA" dirty="0" err="1"/>
              <a:t>Culhane</a:t>
            </a:r>
            <a:r>
              <a:rPr lang="en-CA" dirty="0"/>
              <a:t> (2001)</a:t>
            </a:r>
          </a:p>
          <a:p>
            <a:r>
              <a:rPr lang="en-CA" dirty="0"/>
              <a:t>Denning &amp; </a:t>
            </a:r>
            <a:r>
              <a:rPr lang="en-CA" dirty="0" err="1"/>
              <a:t>Dinenno</a:t>
            </a:r>
            <a:r>
              <a:rPr lang="en-CA" dirty="0"/>
              <a:t> (2010)</a:t>
            </a:r>
          </a:p>
          <a:p>
            <a:r>
              <a:rPr lang="en-CA" dirty="0" err="1"/>
              <a:t>Kerker</a:t>
            </a:r>
            <a:r>
              <a:rPr lang="en-CA" dirty="0"/>
              <a:t> (2005)</a:t>
            </a:r>
          </a:p>
          <a:p>
            <a:r>
              <a:rPr lang="en-CA" dirty="0"/>
              <a:t>Kidder et al. (2007, 2008)</a:t>
            </a:r>
          </a:p>
          <a:p>
            <a:r>
              <a:rPr lang="en-CA" dirty="0"/>
              <a:t>Leaver, et al. (2007)</a:t>
            </a:r>
          </a:p>
          <a:p>
            <a:r>
              <a:rPr lang="en-CA" dirty="0"/>
              <a:t>Marshall (2009, 2011)</a:t>
            </a:r>
          </a:p>
          <a:p>
            <a:r>
              <a:rPr lang="en-CA" dirty="0"/>
              <a:t>Roberson (2004)</a:t>
            </a:r>
          </a:p>
          <a:p>
            <a:r>
              <a:rPr lang="en-CA" dirty="0" err="1"/>
              <a:t>Schackman</a:t>
            </a:r>
            <a:r>
              <a:rPr lang="en-CA" dirty="0"/>
              <a:t> (2006)</a:t>
            </a:r>
          </a:p>
          <a:p>
            <a:r>
              <a:rPr lang="en-CA" dirty="0"/>
              <a:t>Schwartz et al. (2009)</a:t>
            </a:r>
          </a:p>
          <a:p>
            <a:r>
              <a:rPr lang="en-CA" dirty="0" err="1"/>
              <a:t>Walley</a:t>
            </a:r>
            <a:r>
              <a:rPr lang="en-CA" dirty="0"/>
              <a:t> et al. (2008)</a:t>
            </a:r>
          </a:p>
          <a:p>
            <a:r>
              <a:rPr lang="en-CA" dirty="0"/>
              <a:t>Wilson, et al. (2011)</a:t>
            </a:r>
          </a:p>
          <a:p>
            <a:r>
              <a:rPr lang="en-CA" dirty="0" err="1"/>
              <a:t>Wolitski</a:t>
            </a:r>
            <a:r>
              <a:rPr lang="en-CA" dirty="0"/>
              <a:t>, et al. (2007)</a:t>
            </a:r>
          </a:p>
        </p:txBody>
      </p:sp>
    </p:spTree>
    <p:extLst>
      <p:ext uri="{BB962C8B-B14F-4D97-AF65-F5344CB8AC3E}">
        <p14:creationId xmlns:p14="http://schemas.microsoft.com/office/powerpoint/2010/main" val="23021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88720"/>
            <a:ext cx="4267200" cy="1828800"/>
          </a:xfrm>
        </p:spPr>
        <p:txBody>
          <a:bodyPr/>
          <a:lstStyle/>
          <a:p>
            <a:r>
              <a:rPr lang="en-CA" dirty="0" smtClean="0"/>
              <a:t>Thank You.</a:t>
            </a:r>
            <a:br>
              <a:rPr lang="en-CA" dirty="0" smtClean="0"/>
            </a:br>
            <a:r>
              <a:rPr lang="en-CA" dirty="0" smtClean="0"/>
              <a:t>Let’s make healthy housing a reality for all.</a:t>
            </a:r>
            <a:endParaRPr lang="en-CA" dirty="0"/>
          </a:p>
        </p:txBody>
      </p:sp>
      <p:sp>
        <p:nvSpPr>
          <p:cNvPr id="3" name="Subtitle 2"/>
          <p:cNvSpPr>
            <a:spLocks noGrp="1"/>
          </p:cNvSpPr>
          <p:nvPr>
            <p:ph type="subTitle" idx="1"/>
          </p:nvPr>
        </p:nvSpPr>
        <p:spPr>
          <a:xfrm>
            <a:off x="0" y="3017520"/>
            <a:ext cx="9144000" cy="2392680"/>
          </a:xfrm>
        </p:spPr>
        <p:txBody>
          <a:bodyPr/>
          <a:lstStyle/>
          <a:p>
            <a:pPr>
              <a:spcBef>
                <a:spcPts val="0"/>
              </a:spcBef>
            </a:pPr>
            <a:r>
              <a:rPr lang="en-CA" dirty="0"/>
              <a:t>Keith </a:t>
            </a:r>
            <a:r>
              <a:rPr lang="en-CA" dirty="0" smtClean="0"/>
              <a:t>Hambly		</a:t>
            </a:r>
            <a:r>
              <a:rPr lang="en-CA" dirty="0"/>
              <a:t>	Floyd Visser</a:t>
            </a:r>
            <a:endParaRPr lang="en-CA" dirty="0" smtClean="0"/>
          </a:p>
          <a:p>
            <a:pPr>
              <a:spcBef>
                <a:spcPts val="0"/>
              </a:spcBef>
            </a:pPr>
            <a:r>
              <a:rPr lang="en-CA" sz="1400" dirty="0"/>
              <a:t>FIFE House				</a:t>
            </a:r>
            <a:r>
              <a:rPr lang="en-CA" sz="1400" dirty="0" smtClean="0"/>
              <a:t>The </a:t>
            </a:r>
            <a:r>
              <a:rPr lang="en-CA" sz="1400" dirty="0"/>
              <a:t>SHARP Foundation</a:t>
            </a:r>
            <a:endParaRPr lang="en-CA" sz="1400" dirty="0" smtClean="0"/>
          </a:p>
          <a:p>
            <a:pPr>
              <a:spcBef>
                <a:spcPts val="0"/>
              </a:spcBef>
            </a:pPr>
            <a:r>
              <a:rPr lang="en-CA" sz="1400" dirty="0" smtClean="0"/>
              <a:t>Executive Director		</a:t>
            </a:r>
            <a:r>
              <a:rPr lang="en-CA" sz="1400" dirty="0"/>
              <a:t>	Executive Director</a:t>
            </a:r>
            <a:endParaRPr lang="en-CA" sz="1400" dirty="0" smtClean="0"/>
          </a:p>
          <a:p>
            <a:pPr>
              <a:spcBef>
                <a:spcPts val="0"/>
              </a:spcBef>
            </a:pPr>
            <a:r>
              <a:rPr lang="en-CA" sz="1400" dirty="0"/>
              <a:t>490 Sherbourne Street, 2nd </a:t>
            </a:r>
            <a:r>
              <a:rPr lang="en-CA" sz="1400" dirty="0" smtClean="0"/>
              <a:t>Floor		</a:t>
            </a:r>
            <a:r>
              <a:rPr lang="fr-FR" sz="1400" dirty="0" smtClean="0"/>
              <a:t>Box </a:t>
            </a:r>
            <a:r>
              <a:rPr lang="fr-FR" sz="1400" dirty="0"/>
              <a:t>172, 2, 3012 – 17 Avenue SE</a:t>
            </a:r>
            <a:endParaRPr lang="en-CA" sz="1400" dirty="0"/>
          </a:p>
          <a:p>
            <a:pPr>
              <a:spcBef>
                <a:spcPts val="0"/>
              </a:spcBef>
            </a:pPr>
            <a:r>
              <a:rPr lang="en-CA" sz="1400" dirty="0"/>
              <a:t>Toronto, </a:t>
            </a:r>
            <a:r>
              <a:rPr lang="en-CA" sz="1400" dirty="0" smtClean="0"/>
              <a:t>Ontario, </a:t>
            </a:r>
            <a:r>
              <a:rPr lang="en-CA" sz="1400" dirty="0"/>
              <a:t>M4X 1K9 </a:t>
            </a:r>
            <a:r>
              <a:rPr lang="en-CA" sz="1400" dirty="0" smtClean="0"/>
              <a:t>		Calgary</a:t>
            </a:r>
            <a:r>
              <a:rPr lang="en-CA" sz="1400" dirty="0"/>
              <a:t>, </a:t>
            </a:r>
            <a:r>
              <a:rPr lang="en-CA" sz="1400" dirty="0" smtClean="0"/>
              <a:t>Alberta, </a:t>
            </a:r>
            <a:r>
              <a:rPr lang="en-CA" sz="1400" dirty="0"/>
              <a:t>T2A </a:t>
            </a:r>
            <a:r>
              <a:rPr lang="en-CA" sz="1400" dirty="0" smtClean="0"/>
              <a:t>0P9</a:t>
            </a:r>
          </a:p>
          <a:p>
            <a:pPr>
              <a:spcBef>
                <a:spcPts val="0"/>
              </a:spcBef>
            </a:pPr>
            <a:endParaRPr lang="en-CA" sz="1600" dirty="0" smtClean="0"/>
          </a:p>
          <a:p>
            <a:pPr>
              <a:spcBef>
                <a:spcPts val="0"/>
              </a:spcBef>
            </a:pPr>
            <a:r>
              <a:rPr lang="en-CA" sz="1600" dirty="0" smtClean="0"/>
              <a:t>KHambly@fifehouse.org		f.visser@thesharpfoundation.com</a:t>
            </a:r>
          </a:p>
          <a:p>
            <a:pPr>
              <a:spcBef>
                <a:spcPts val="0"/>
              </a:spcBef>
            </a:pPr>
            <a:endParaRPr lang="en-CA" sz="1600" dirty="0" smtClean="0"/>
          </a:p>
          <a:p>
            <a:pPr>
              <a:spcBef>
                <a:spcPts val="0"/>
              </a:spcBef>
            </a:pPr>
            <a:endParaRPr lang="en-CA" sz="1600" dirty="0" smtClean="0"/>
          </a:p>
          <a:p>
            <a:pPr>
              <a:spcBef>
                <a:spcPts val="0"/>
              </a:spcBef>
            </a:pPr>
            <a:endParaRPr lang="en-CA" sz="1600" dirty="0"/>
          </a:p>
        </p:txBody>
      </p:sp>
    </p:spTree>
    <p:extLst>
      <p:ext uri="{BB962C8B-B14F-4D97-AF65-F5344CB8AC3E}">
        <p14:creationId xmlns:p14="http://schemas.microsoft.com/office/powerpoint/2010/main" val="104850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solidFill>
                  <a:srgbClr val="FFC000"/>
                </a:solidFill>
              </a:rPr>
              <a:t>WHERE IS THE HIV EPIDEMIC IN CANADA?</a:t>
            </a:r>
            <a:endParaRPr lang="en-CA" b="1" dirty="0">
              <a:solidFill>
                <a:srgbClr val="FFC000"/>
              </a:solidFill>
            </a:endParaRPr>
          </a:p>
        </p:txBody>
      </p:sp>
      <p:grpSp>
        <p:nvGrpSpPr>
          <p:cNvPr id="5" name="Group 4"/>
          <p:cNvGrpSpPr/>
          <p:nvPr/>
        </p:nvGrpSpPr>
        <p:grpSpPr>
          <a:xfrm>
            <a:off x="0" y="1303020"/>
            <a:ext cx="9144000" cy="3726180"/>
            <a:chOff x="0" y="1912620"/>
            <a:chExt cx="9144000" cy="3726180"/>
          </a:xfrm>
        </p:grpSpPr>
        <p:pic>
          <p:nvPicPr>
            <p:cNvPr id="6" name="Picture 2" descr="C:\Users\jhelbig\Desktop\HIV Housing Canada Overview\Canada-HIV-3d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2620"/>
              <a:ext cx="9144000" cy="37261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4547287"/>
              <a:ext cx="891591" cy="523220"/>
            </a:xfrm>
            <a:prstGeom prst="rect">
              <a:avLst/>
            </a:prstGeom>
          </p:spPr>
          <p:txBody>
            <a:bodyPr wrap="none">
              <a:spAutoFit/>
            </a:bodyPr>
            <a:lstStyle/>
            <a:p>
              <a:r>
                <a:rPr lang="en-CA" sz="1400" b="1" dirty="0" smtClean="0">
                  <a:solidFill>
                    <a:schemeClr val="bg1"/>
                  </a:solidFill>
                </a:rPr>
                <a:t>British</a:t>
              </a:r>
            </a:p>
            <a:p>
              <a:r>
                <a:rPr lang="en-CA" sz="1400" b="1" dirty="0" smtClean="0">
                  <a:solidFill>
                    <a:schemeClr val="bg1"/>
                  </a:solidFill>
                </a:rPr>
                <a:t>Columbia</a:t>
              </a:r>
              <a:endParaRPr lang="en-CA" sz="1400" dirty="0">
                <a:solidFill>
                  <a:schemeClr val="bg1"/>
                </a:solidFill>
              </a:endParaRPr>
            </a:p>
          </p:txBody>
        </p:sp>
        <p:sp>
          <p:nvSpPr>
            <p:cNvPr id="8" name="Rectangle 7"/>
            <p:cNvSpPr/>
            <p:nvPr/>
          </p:nvSpPr>
          <p:spPr>
            <a:xfrm>
              <a:off x="1436802" y="4775653"/>
              <a:ext cx="737574" cy="307777"/>
            </a:xfrm>
            <a:prstGeom prst="rect">
              <a:avLst/>
            </a:prstGeom>
          </p:spPr>
          <p:txBody>
            <a:bodyPr wrap="none">
              <a:spAutoFit/>
            </a:bodyPr>
            <a:lstStyle/>
            <a:p>
              <a:r>
                <a:rPr lang="en-CA" sz="1400" b="1" dirty="0" smtClean="0">
                  <a:solidFill>
                    <a:schemeClr val="bg1"/>
                  </a:solidFill>
                </a:rPr>
                <a:t>Alberta</a:t>
              </a:r>
              <a:endParaRPr lang="en-CA" sz="1600" b="1" dirty="0" smtClean="0">
                <a:solidFill>
                  <a:schemeClr val="bg1"/>
                </a:solidFill>
              </a:endParaRPr>
            </a:p>
          </p:txBody>
        </p:sp>
        <p:sp>
          <p:nvSpPr>
            <p:cNvPr id="9" name="Rectangle 8"/>
            <p:cNvSpPr/>
            <p:nvPr/>
          </p:nvSpPr>
          <p:spPr>
            <a:xfrm>
              <a:off x="2195586" y="4895858"/>
              <a:ext cx="1236813" cy="307777"/>
            </a:xfrm>
            <a:prstGeom prst="rect">
              <a:avLst/>
            </a:prstGeom>
          </p:spPr>
          <p:txBody>
            <a:bodyPr wrap="none">
              <a:spAutoFit/>
            </a:bodyPr>
            <a:lstStyle/>
            <a:p>
              <a:r>
                <a:rPr lang="en-CA" sz="1400" b="1" dirty="0" smtClean="0">
                  <a:solidFill>
                    <a:schemeClr val="bg1"/>
                  </a:solidFill>
                </a:rPr>
                <a:t>Saskatchewan</a:t>
              </a:r>
              <a:endParaRPr lang="en-CA" sz="1600" b="1" dirty="0" smtClean="0">
                <a:solidFill>
                  <a:schemeClr val="bg1"/>
                </a:solidFill>
              </a:endParaRPr>
            </a:p>
          </p:txBody>
        </p:sp>
        <p:sp>
          <p:nvSpPr>
            <p:cNvPr id="10" name="Rectangle 9"/>
            <p:cNvSpPr/>
            <p:nvPr/>
          </p:nvSpPr>
          <p:spPr>
            <a:xfrm>
              <a:off x="3352800" y="5092105"/>
              <a:ext cx="912301" cy="307777"/>
            </a:xfrm>
            <a:prstGeom prst="rect">
              <a:avLst/>
            </a:prstGeom>
          </p:spPr>
          <p:txBody>
            <a:bodyPr wrap="none">
              <a:spAutoFit/>
            </a:bodyPr>
            <a:lstStyle/>
            <a:p>
              <a:r>
                <a:rPr lang="en-CA" sz="1400" b="1" dirty="0" smtClean="0">
                  <a:solidFill>
                    <a:schemeClr val="bg1"/>
                  </a:solidFill>
                </a:rPr>
                <a:t>Manitoba</a:t>
              </a:r>
              <a:endParaRPr lang="en-CA" sz="1600" b="1" dirty="0" smtClean="0">
                <a:solidFill>
                  <a:schemeClr val="bg1"/>
                </a:solidFill>
              </a:endParaRPr>
            </a:p>
          </p:txBody>
        </p:sp>
        <p:sp>
          <p:nvSpPr>
            <p:cNvPr id="11" name="Rectangle 10"/>
            <p:cNvSpPr/>
            <p:nvPr/>
          </p:nvSpPr>
          <p:spPr>
            <a:xfrm>
              <a:off x="4724400" y="5084841"/>
              <a:ext cx="755143" cy="307777"/>
            </a:xfrm>
            <a:prstGeom prst="rect">
              <a:avLst/>
            </a:prstGeom>
          </p:spPr>
          <p:txBody>
            <a:bodyPr wrap="none">
              <a:spAutoFit/>
            </a:bodyPr>
            <a:lstStyle/>
            <a:p>
              <a:r>
                <a:rPr lang="en-CA" sz="1400" b="1" dirty="0" smtClean="0">
                  <a:solidFill>
                    <a:schemeClr val="bg1"/>
                  </a:solidFill>
                </a:rPr>
                <a:t>Ontario</a:t>
              </a:r>
              <a:endParaRPr lang="en-CA" sz="1600" b="1" dirty="0" smtClean="0">
                <a:solidFill>
                  <a:schemeClr val="bg1"/>
                </a:solidFill>
              </a:endParaRPr>
            </a:p>
          </p:txBody>
        </p:sp>
        <p:sp>
          <p:nvSpPr>
            <p:cNvPr id="12" name="Rectangle 11"/>
            <p:cNvSpPr/>
            <p:nvPr/>
          </p:nvSpPr>
          <p:spPr>
            <a:xfrm>
              <a:off x="7086600" y="5085996"/>
              <a:ext cx="755335" cy="307777"/>
            </a:xfrm>
            <a:prstGeom prst="rect">
              <a:avLst/>
            </a:prstGeom>
          </p:spPr>
          <p:txBody>
            <a:bodyPr wrap="none">
              <a:spAutoFit/>
            </a:bodyPr>
            <a:lstStyle/>
            <a:p>
              <a:r>
                <a:rPr lang="en-CA" sz="1400" b="1" dirty="0">
                  <a:solidFill>
                    <a:schemeClr val="bg1"/>
                  </a:solidFill>
                </a:rPr>
                <a:t>Québec</a:t>
              </a:r>
              <a:endParaRPr lang="en-CA" sz="1600" b="1" dirty="0" smtClean="0">
                <a:solidFill>
                  <a:schemeClr val="bg1"/>
                </a:solidFill>
              </a:endParaRPr>
            </a:p>
          </p:txBody>
        </p:sp>
        <p:sp>
          <p:nvSpPr>
            <p:cNvPr id="13" name="Rectangle 12"/>
            <p:cNvSpPr/>
            <p:nvPr/>
          </p:nvSpPr>
          <p:spPr>
            <a:xfrm>
              <a:off x="8077200" y="4738628"/>
              <a:ext cx="760978" cy="523220"/>
            </a:xfrm>
            <a:prstGeom prst="rect">
              <a:avLst/>
            </a:prstGeom>
          </p:spPr>
          <p:txBody>
            <a:bodyPr wrap="none">
              <a:spAutoFit/>
            </a:bodyPr>
            <a:lstStyle/>
            <a:p>
              <a:r>
                <a:rPr lang="en-CA" sz="1400" b="1" dirty="0" smtClean="0">
                  <a:solidFill>
                    <a:schemeClr val="bg1"/>
                  </a:solidFill>
                </a:rPr>
                <a:t>Atlantic</a:t>
              </a:r>
            </a:p>
            <a:p>
              <a:r>
                <a:rPr lang="en-CA" sz="1400" b="1" dirty="0" smtClean="0">
                  <a:solidFill>
                    <a:schemeClr val="bg1"/>
                  </a:solidFill>
                </a:rPr>
                <a:t>Canada</a:t>
              </a:r>
              <a:endParaRPr lang="en-CA" sz="1600" b="1" dirty="0" smtClean="0">
                <a:solidFill>
                  <a:schemeClr val="bg1"/>
                </a:solidFill>
              </a:endParaRPr>
            </a:p>
          </p:txBody>
        </p:sp>
      </p:grpSp>
      <p:grpSp>
        <p:nvGrpSpPr>
          <p:cNvPr id="25" name="Group 24"/>
          <p:cNvGrpSpPr/>
          <p:nvPr/>
        </p:nvGrpSpPr>
        <p:grpSpPr>
          <a:xfrm>
            <a:off x="140525" y="838200"/>
            <a:ext cx="3048000" cy="885349"/>
            <a:chOff x="140525" y="838200"/>
            <a:chExt cx="3048000" cy="885349"/>
          </a:xfrm>
        </p:grpSpPr>
        <p:sp>
          <p:nvSpPr>
            <p:cNvPr id="23" name="Rounded Rectangle 22"/>
            <p:cNvSpPr/>
            <p:nvPr/>
          </p:nvSpPr>
          <p:spPr>
            <a:xfrm>
              <a:off x="140525" y="838200"/>
              <a:ext cx="3048000" cy="885349"/>
            </a:xfrm>
            <a:prstGeom prst="roundRect">
              <a:avLst/>
            </a:prstGeom>
            <a:solidFill>
              <a:srgbClr val="000000">
                <a:alpha val="60000"/>
              </a:srgbClr>
            </a:solidFill>
          </p:spPr>
          <p:txBody>
            <a:bodyPr wrap="square">
              <a:spAutoFit/>
            </a:bodyPr>
            <a:lstStyle/>
            <a:p>
              <a:pPr algn="r"/>
              <a:r>
                <a:rPr lang="en-CA" dirty="0">
                  <a:solidFill>
                    <a:schemeClr val="bg1"/>
                  </a:solidFill>
                </a:rPr>
                <a:t>CANADIAN TOTAL (</a:t>
              </a:r>
              <a:r>
                <a:rPr lang="en-CA" dirty="0" smtClean="0">
                  <a:solidFill>
                    <a:schemeClr val="bg1"/>
                  </a:solidFill>
                </a:rPr>
                <a:t>2011 )</a:t>
              </a:r>
              <a:endParaRPr lang="en-CA" dirty="0">
                <a:solidFill>
                  <a:schemeClr val="bg1"/>
                </a:solidFill>
              </a:endParaRPr>
            </a:p>
            <a:p>
              <a:pPr algn="r"/>
              <a:r>
                <a:rPr lang="en-CA" sz="2800" dirty="0" smtClean="0">
                  <a:solidFill>
                    <a:schemeClr val="bg1"/>
                  </a:solidFill>
                </a:rPr>
                <a:t>71,300</a:t>
              </a:r>
            </a:p>
          </p:txBody>
        </p:sp>
        <p:pic>
          <p:nvPicPr>
            <p:cNvPr id="6146" name="Picture 2" descr="C:\Users\jhelbig\Desktop\policy-presentation\CANADA_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 y="973775"/>
              <a:ext cx="381000" cy="1905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140524" y="4982051"/>
            <a:ext cx="8851075" cy="885349"/>
          </a:xfrm>
          <a:prstGeom prst="roundRect">
            <a:avLst/>
          </a:prstGeom>
          <a:solidFill>
            <a:srgbClr val="000000">
              <a:alpha val="60000"/>
            </a:srgbClr>
          </a:solidFill>
        </p:spPr>
        <p:txBody>
          <a:bodyPr wrap="square">
            <a:noAutofit/>
          </a:bodyPr>
          <a:lstStyle/>
          <a:p>
            <a:r>
              <a:rPr lang="en-CA" sz="1400" dirty="0" smtClean="0">
                <a:solidFill>
                  <a:schemeClr val="bg1"/>
                </a:solidFill>
              </a:rPr>
              <a:t>DIFFERENT EPIDEMICS, POPULATIONS &amp; STRATEGIES:</a:t>
            </a:r>
          </a:p>
          <a:p>
            <a:r>
              <a:rPr lang="en-CA" sz="1400" dirty="0" smtClean="0">
                <a:solidFill>
                  <a:schemeClr val="bg1"/>
                </a:solidFill>
              </a:rPr>
              <a:t>Gay Men and MSM (41%)	Aboriginal Peoples (25%)</a:t>
            </a:r>
          </a:p>
          <a:p>
            <a:r>
              <a:rPr lang="en-CA" sz="1400" dirty="0" smtClean="0">
                <a:solidFill>
                  <a:schemeClr val="bg1"/>
                </a:solidFill>
              </a:rPr>
              <a:t>People Who Use Drugs (21%)	African, Caribbean and Black Communities (10%)</a:t>
            </a:r>
            <a:endParaRPr lang="en-CA" sz="1400" dirty="0">
              <a:solidFill>
                <a:schemeClr val="bg1"/>
              </a:solidFill>
            </a:endParaRPr>
          </a:p>
        </p:txBody>
      </p:sp>
      <p:sp>
        <p:nvSpPr>
          <p:cNvPr id="28" name="Rectangle 27"/>
          <p:cNvSpPr/>
          <p:nvPr/>
        </p:nvSpPr>
        <p:spPr>
          <a:xfrm>
            <a:off x="5846382" y="5874397"/>
            <a:ext cx="3129383" cy="246221"/>
          </a:xfrm>
          <a:prstGeom prst="rect">
            <a:avLst/>
          </a:prstGeom>
        </p:spPr>
        <p:txBody>
          <a:bodyPr wrap="none">
            <a:spAutoFit/>
          </a:bodyPr>
          <a:lstStyle/>
          <a:p>
            <a:r>
              <a:rPr lang="en-CA" sz="1000" dirty="0" smtClean="0">
                <a:solidFill>
                  <a:schemeClr val="bg1"/>
                </a:solidFill>
              </a:rPr>
              <a:t>http://www.phac-aspc.gc.ca/index-eng.php (1985-2009)</a:t>
            </a:r>
            <a:endParaRPr lang="en-CA" sz="1000" dirty="0">
              <a:solidFill>
                <a:schemeClr val="bg1"/>
              </a:solidFill>
            </a:endParaRPr>
          </a:p>
        </p:txBody>
      </p:sp>
    </p:spTree>
    <p:extLst>
      <p:ext uri="{BB962C8B-B14F-4D97-AF65-F5344CB8AC3E}">
        <p14:creationId xmlns:p14="http://schemas.microsoft.com/office/powerpoint/2010/main" val="43542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jhelbig\Desktop\policy-presentation\PSH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37" y="838200"/>
            <a:ext cx="8839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b="1" dirty="0" smtClean="0">
                <a:solidFill>
                  <a:srgbClr val="FFC000"/>
                </a:solidFill>
              </a:rPr>
              <a:t>WHERE THE DATA COMES FROM</a:t>
            </a:r>
          </a:p>
        </p:txBody>
      </p:sp>
      <p:sp>
        <p:nvSpPr>
          <p:cNvPr id="23" name="Rounded Rectangle 22"/>
          <p:cNvSpPr/>
          <p:nvPr/>
        </p:nvSpPr>
        <p:spPr>
          <a:xfrm>
            <a:off x="158337" y="826324"/>
            <a:ext cx="8857012" cy="5117275"/>
          </a:xfrm>
          <a:prstGeom prst="roundRect">
            <a:avLst>
              <a:gd name="adj" fmla="val 3724"/>
            </a:avLst>
          </a:prstGeom>
          <a:solidFill>
            <a:srgbClr val="000000">
              <a:alpha val="30196"/>
            </a:srgbClr>
          </a:solidFill>
        </p:spPr>
        <p:txBody>
          <a:bodyPr wrap="square">
            <a:noAutofit/>
          </a:bodyPr>
          <a:lstStyle/>
          <a:p>
            <a:pPr marL="1081088"/>
            <a:r>
              <a:rPr lang="en-CA" sz="2000" dirty="0" smtClean="0">
                <a:solidFill>
                  <a:schemeClr val="bg1"/>
                </a:solidFill>
              </a:rPr>
              <a:t>A FIVE-YEAR COMMUNITY-DRIVEN STUDY</a:t>
            </a:r>
            <a:br>
              <a:rPr lang="en-CA" sz="2000" dirty="0" smtClean="0">
                <a:solidFill>
                  <a:schemeClr val="bg1"/>
                </a:solidFill>
              </a:rPr>
            </a:br>
            <a:r>
              <a:rPr lang="en-CA" sz="2000" dirty="0" smtClean="0">
                <a:solidFill>
                  <a:schemeClr val="bg1"/>
                </a:solidFill>
              </a:rPr>
              <a:t>FOLLOWING 600 PEOPLE WITH HIV ACROSS ONTARIO</a:t>
            </a:r>
          </a:p>
          <a:p>
            <a:pPr marL="1081088"/>
            <a:r>
              <a:rPr lang="en-CA" dirty="0" smtClean="0">
                <a:solidFill>
                  <a:schemeClr val="bg1"/>
                </a:solidFill>
              </a:rPr>
              <a:t>The first of its kind in Canada…</a:t>
            </a:r>
          </a:p>
          <a:p>
            <a:pPr marL="1258888" indent="-177800">
              <a:spcBef>
                <a:spcPts val="0"/>
              </a:spcBef>
              <a:buFont typeface="Calibri" pitchFamily="34" charset="0"/>
              <a:buChar char="»"/>
            </a:pPr>
            <a:r>
              <a:rPr lang="en-CA" sz="1400" dirty="0" smtClean="0">
                <a:solidFill>
                  <a:prstClr val="white"/>
                </a:solidFill>
              </a:rPr>
              <a:t>Study links between housing and health in HIV/AIDS</a:t>
            </a:r>
            <a:endParaRPr lang="en-CA" sz="1400" dirty="0">
              <a:solidFill>
                <a:prstClr val="white"/>
              </a:solidFill>
            </a:endParaRPr>
          </a:p>
          <a:p>
            <a:pPr marL="1258888" indent="-177800">
              <a:spcBef>
                <a:spcPts val="0"/>
              </a:spcBef>
              <a:buFont typeface="Calibri" pitchFamily="34" charset="0"/>
              <a:buChar char="»"/>
            </a:pPr>
            <a:r>
              <a:rPr lang="en-CA" sz="1400" dirty="0" smtClean="0">
                <a:solidFill>
                  <a:prstClr val="white"/>
                </a:solidFill>
              </a:rPr>
              <a:t>Identify </a:t>
            </a:r>
            <a:r>
              <a:rPr lang="en-CA" sz="1400" dirty="0">
                <a:solidFill>
                  <a:prstClr val="white"/>
                </a:solidFill>
              </a:rPr>
              <a:t>range of housing and supportive housing options </a:t>
            </a:r>
            <a:r>
              <a:rPr lang="en-CA" sz="1400" dirty="0" smtClean="0">
                <a:solidFill>
                  <a:prstClr val="white"/>
                </a:solidFill>
              </a:rPr>
              <a:t>available</a:t>
            </a:r>
            <a:br>
              <a:rPr lang="en-CA" sz="1400" dirty="0" smtClean="0">
                <a:solidFill>
                  <a:prstClr val="white"/>
                </a:solidFill>
              </a:rPr>
            </a:br>
            <a:r>
              <a:rPr lang="en-CA" sz="1400" dirty="0" smtClean="0">
                <a:solidFill>
                  <a:prstClr val="white"/>
                </a:solidFill>
              </a:rPr>
              <a:t>to </a:t>
            </a:r>
            <a:r>
              <a:rPr lang="en-CA" sz="1400" dirty="0">
                <a:solidFill>
                  <a:prstClr val="white"/>
                </a:solidFill>
              </a:rPr>
              <a:t>people with HIV in Ontario</a:t>
            </a:r>
          </a:p>
          <a:p>
            <a:pPr marL="1258888" indent="-177800">
              <a:spcBef>
                <a:spcPts val="0"/>
              </a:spcBef>
              <a:buFont typeface="Calibri" pitchFamily="34" charset="0"/>
              <a:buChar char="»"/>
            </a:pPr>
            <a:r>
              <a:rPr lang="en-CA" sz="1400" dirty="0" smtClean="0">
                <a:solidFill>
                  <a:prstClr val="white"/>
                </a:solidFill>
              </a:rPr>
              <a:t>Identify </a:t>
            </a:r>
            <a:r>
              <a:rPr lang="en-CA" sz="1400" dirty="0">
                <a:solidFill>
                  <a:prstClr val="white"/>
                </a:solidFill>
              </a:rPr>
              <a:t>the characteristics of appropriate housing and </a:t>
            </a:r>
            <a:r>
              <a:rPr lang="en-CA" sz="1400" dirty="0" smtClean="0">
                <a:solidFill>
                  <a:prstClr val="white"/>
                </a:solidFill>
              </a:rPr>
              <a:t>supportive</a:t>
            </a:r>
            <a:br>
              <a:rPr lang="en-CA" sz="1400" dirty="0" smtClean="0">
                <a:solidFill>
                  <a:prstClr val="white"/>
                </a:solidFill>
              </a:rPr>
            </a:br>
            <a:r>
              <a:rPr lang="en-CA" sz="1400" dirty="0" smtClean="0">
                <a:solidFill>
                  <a:prstClr val="white"/>
                </a:solidFill>
              </a:rPr>
              <a:t>environments for </a:t>
            </a:r>
            <a:r>
              <a:rPr lang="en-CA" sz="1400" dirty="0">
                <a:solidFill>
                  <a:prstClr val="white"/>
                </a:solidFill>
              </a:rPr>
              <a:t>people living with </a:t>
            </a:r>
            <a:r>
              <a:rPr lang="en-CA" sz="1400" dirty="0" smtClean="0">
                <a:solidFill>
                  <a:prstClr val="white"/>
                </a:solidFill>
              </a:rPr>
              <a:t>HIV</a:t>
            </a:r>
          </a:p>
          <a:p>
            <a:pPr marL="1258888" indent="-177800">
              <a:spcBef>
                <a:spcPts val="0"/>
              </a:spcBef>
              <a:buFont typeface="Calibri" pitchFamily="34" charset="0"/>
              <a:buChar char="»"/>
            </a:pPr>
            <a:r>
              <a:rPr lang="en-CA" sz="1400" dirty="0" smtClean="0">
                <a:solidFill>
                  <a:schemeClr val="bg1"/>
                </a:solidFill>
              </a:rPr>
              <a:t>Determine the kind of housing options that will ensure access</a:t>
            </a:r>
            <a:br>
              <a:rPr lang="en-CA" sz="1400" dirty="0" smtClean="0">
                <a:solidFill>
                  <a:schemeClr val="bg1"/>
                </a:solidFill>
              </a:rPr>
            </a:br>
            <a:r>
              <a:rPr lang="en-CA" sz="1400" dirty="0" smtClean="0">
                <a:solidFill>
                  <a:schemeClr val="bg1"/>
                </a:solidFill>
              </a:rPr>
              <a:t>to health care, treatment and social services</a:t>
            </a:r>
          </a:p>
          <a:p>
            <a:pPr>
              <a:spcBef>
                <a:spcPts val="0"/>
              </a:spcBef>
            </a:pPr>
            <a:endParaRPr lang="en-CA" dirty="0" smtClean="0">
              <a:solidFill>
                <a:schemeClr val="bg1"/>
              </a:solidFill>
            </a:endParaRPr>
          </a:p>
          <a:p>
            <a:pPr>
              <a:spcBef>
                <a:spcPts val="0"/>
              </a:spcBef>
            </a:pPr>
            <a:endParaRPr lang="en-CA" dirty="0">
              <a:solidFill>
                <a:schemeClr val="bg1"/>
              </a:solidFill>
            </a:endParaRPr>
          </a:p>
          <a:p>
            <a:pPr marL="225425" indent="-225425">
              <a:spcBef>
                <a:spcPts val="0"/>
              </a:spcBef>
              <a:buFont typeface="Calibri" pitchFamily="34" charset="0"/>
              <a:buChar char="»"/>
            </a:pPr>
            <a:r>
              <a:rPr lang="en-CA" sz="2400" dirty="0" smtClean="0">
                <a:solidFill>
                  <a:srgbClr val="FFC000"/>
                </a:solidFill>
              </a:rPr>
              <a:t>Collaborations with the National HIV  and Housing Coalition</a:t>
            </a:r>
            <a:br>
              <a:rPr lang="en-CA" sz="2400" dirty="0" smtClean="0">
                <a:solidFill>
                  <a:srgbClr val="FFC000"/>
                </a:solidFill>
              </a:rPr>
            </a:br>
            <a:r>
              <a:rPr lang="en-CA" sz="2400" dirty="0" smtClean="0">
                <a:solidFill>
                  <a:srgbClr val="FFC000"/>
                </a:solidFill>
              </a:rPr>
              <a:t>and other partners in the USA have led to a wealth of data</a:t>
            </a:r>
            <a:r>
              <a:rPr lang="en-CA" sz="2400" dirty="0">
                <a:solidFill>
                  <a:srgbClr val="FFC000"/>
                </a:solidFill>
              </a:rPr>
              <a:t/>
            </a:r>
            <a:br>
              <a:rPr lang="en-CA" sz="2400" dirty="0">
                <a:solidFill>
                  <a:srgbClr val="FFC000"/>
                </a:solidFill>
              </a:rPr>
            </a:br>
            <a:r>
              <a:rPr lang="en-CA" sz="2400" dirty="0" smtClean="0">
                <a:solidFill>
                  <a:srgbClr val="FFC000"/>
                </a:solidFill>
              </a:rPr>
              <a:t>on housing and HIV</a:t>
            </a:r>
          </a:p>
        </p:txBody>
      </p:sp>
      <p:pic>
        <p:nvPicPr>
          <p:cNvPr id="7170" name="Picture 2" descr="C:\Users\jhelbig\Desktop\policy-presentation\PSH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56469"/>
            <a:ext cx="1058862" cy="10588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helbig\Desktop\NAHC-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029199"/>
            <a:ext cx="1058862" cy="712967"/>
          </a:xfrm>
          <a:prstGeom prst="rect">
            <a:avLst/>
          </a:prstGeom>
          <a:solidFill>
            <a:schemeClr val="bg1"/>
          </a:solidFill>
        </p:spPr>
      </p:pic>
    </p:spTree>
    <p:extLst>
      <p:ext uri="{BB962C8B-B14F-4D97-AF65-F5344CB8AC3E}">
        <p14:creationId xmlns:p14="http://schemas.microsoft.com/office/powerpoint/2010/main" val="219887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HOUSING IS A SIGNIFICANT UNMET NEED OF PEOPLE WITH HIV</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40486"/>
            <a:ext cx="3657600" cy="3560064"/>
          </a:xfrm>
          <a:prstGeom prst="rect">
            <a:avLst/>
          </a:prstGeom>
        </p:spPr>
      </p:pic>
      <p:sp>
        <p:nvSpPr>
          <p:cNvPr id="28" name="Rounded Rectangle 27"/>
          <p:cNvSpPr/>
          <p:nvPr/>
        </p:nvSpPr>
        <p:spPr>
          <a:xfrm>
            <a:off x="762000" y="2154970"/>
            <a:ext cx="914400" cy="351651"/>
          </a:xfrm>
          <a:prstGeom prst="roundRect">
            <a:avLst>
              <a:gd name="adj" fmla="val 7019"/>
            </a:avLst>
          </a:prstGeom>
          <a:solidFill>
            <a:srgbClr val="000000">
              <a:alpha val="69804"/>
            </a:srgbClr>
          </a:solidFill>
        </p:spPr>
        <p:txBody>
          <a:bodyPr wrap="square" anchor="ctr">
            <a:spAutoFit/>
          </a:bodyPr>
          <a:lstStyle/>
          <a:p>
            <a:r>
              <a:rPr lang="en-CA" sz="1600" dirty="0" smtClean="0">
                <a:solidFill>
                  <a:prstClr val="white"/>
                </a:solidFill>
              </a:rPr>
              <a:t>Ontario</a:t>
            </a:r>
            <a:endParaRPr lang="en-CA" sz="1600" baseline="30000" dirty="0">
              <a:solidFill>
                <a:schemeClr val="bg1"/>
              </a:solidFill>
            </a:endParaRPr>
          </a:p>
        </p:txBody>
      </p:sp>
      <p:grpSp>
        <p:nvGrpSpPr>
          <p:cNvPr id="19" name="Group 18"/>
          <p:cNvGrpSpPr/>
          <p:nvPr/>
        </p:nvGrpSpPr>
        <p:grpSpPr>
          <a:xfrm>
            <a:off x="304800" y="3626486"/>
            <a:ext cx="4114800" cy="1547750"/>
            <a:chOff x="304800" y="3188525"/>
            <a:chExt cx="4114800" cy="1547750"/>
          </a:xfrm>
        </p:grpSpPr>
        <p:grpSp>
          <p:nvGrpSpPr>
            <p:cNvPr id="12" name="Group 11"/>
            <p:cNvGrpSpPr/>
            <p:nvPr/>
          </p:nvGrpSpPr>
          <p:grpSpPr>
            <a:xfrm>
              <a:off x="304800" y="3188525"/>
              <a:ext cx="4114800" cy="697675"/>
              <a:chOff x="304800" y="3188525"/>
              <a:chExt cx="4114800" cy="697675"/>
            </a:xfrm>
          </p:grpSpPr>
          <p:sp>
            <p:nvSpPr>
              <p:cNvPr id="10" name="Rounded Rectangle 9"/>
              <p:cNvSpPr/>
              <p:nvPr/>
            </p:nvSpPr>
            <p:spPr>
              <a:xfrm>
                <a:off x="304800" y="3188525"/>
                <a:ext cx="4114800" cy="697675"/>
              </a:xfrm>
              <a:prstGeom prst="roundRect">
                <a:avLst>
                  <a:gd name="adj" fmla="val 7019"/>
                </a:avLst>
              </a:prstGeom>
              <a:solidFill>
                <a:srgbClr val="000000">
                  <a:alpha val="69804"/>
                </a:srgbClr>
              </a:solidFill>
            </p:spPr>
            <p:txBody>
              <a:bodyPr wrap="square" anchor="ctr">
                <a:noAutofit/>
              </a:bodyPr>
              <a:lstStyle/>
              <a:p>
                <a:pPr marL="795338"/>
                <a:r>
                  <a:rPr lang="en-CA" sz="1600" dirty="0" smtClean="0">
                    <a:solidFill>
                      <a:prstClr val="white"/>
                    </a:solidFill>
                  </a:rPr>
                  <a:t>Nearly 50% of PSHP participants had difficulty meeting housing costs</a:t>
                </a:r>
                <a:endParaRPr lang="en-CA" sz="1600" baseline="30000" dirty="0">
                  <a:solidFill>
                    <a:schemeClr val="bg1"/>
                  </a:solidFill>
                </a:endParaRPr>
              </a:p>
            </p:txBody>
          </p:sp>
          <p:pic>
            <p:nvPicPr>
              <p:cNvPr id="1029" name="Picture 5" descr="C:\Users\jhelbig\Desktop\policy-presentation\person-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49" y="3292435"/>
                <a:ext cx="2000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helbig\Desktop\policy-presentation\person-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38" y="3299237"/>
                <a:ext cx="2095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04800" y="4038600"/>
              <a:ext cx="4114800" cy="697675"/>
              <a:chOff x="304800" y="3063338"/>
              <a:chExt cx="4114800" cy="697675"/>
            </a:xfrm>
          </p:grpSpPr>
          <p:sp>
            <p:nvSpPr>
              <p:cNvPr id="14" name="Rounded Rectangle 13"/>
              <p:cNvSpPr/>
              <p:nvPr/>
            </p:nvSpPr>
            <p:spPr>
              <a:xfrm>
                <a:off x="304800" y="3063338"/>
                <a:ext cx="4114800" cy="697675"/>
              </a:xfrm>
              <a:prstGeom prst="roundRect">
                <a:avLst>
                  <a:gd name="adj" fmla="val 7019"/>
                </a:avLst>
              </a:prstGeom>
              <a:solidFill>
                <a:srgbClr val="000000">
                  <a:alpha val="69804"/>
                </a:srgbClr>
              </a:solidFill>
            </p:spPr>
            <p:txBody>
              <a:bodyPr wrap="square" anchor="ctr">
                <a:noAutofit/>
              </a:bodyPr>
              <a:lstStyle/>
              <a:p>
                <a:pPr marL="795338"/>
                <a:r>
                  <a:rPr lang="en-CA" sz="1600" dirty="0" smtClean="0">
                    <a:solidFill>
                      <a:prstClr val="white"/>
                    </a:solidFill>
                  </a:rPr>
                  <a:t>One third of PSHP participants were at risk of losing their housing</a:t>
                </a:r>
                <a:endParaRPr lang="en-CA" sz="1600" dirty="0">
                  <a:solidFill>
                    <a:schemeClr val="bg1"/>
                  </a:solidFill>
                </a:endParaRPr>
              </a:p>
            </p:txBody>
          </p:sp>
          <p:pic>
            <p:nvPicPr>
              <p:cNvPr id="15" name="Picture 5" descr="C:\Users\jhelbig\Desktop\policy-presentation\person-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49" y="3167248"/>
                <a:ext cx="2000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jhelbig\Desktop\policy-presentation\person-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88" y="3174050"/>
                <a:ext cx="209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jhelbig\Desktop\policy-presentation\person-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4" y="3174050"/>
                <a:ext cx="200025" cy="47625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550037"/>
            <a:ext cx="4057650" cy="2762250"/>
          </a:xfrm>
          <a:prstGeom prst="rect">
            <a:avLst/>
          </a:prstGeom>
        </p:spPr>
      </p:pic>
      <p:grpSp>
        <p:nvGrpSpPr>
          <p:cNvPr id="11" name="Group 10"/>
          <p:cNvGrpSpPr/>
          <p:nvPr/>
        </p:nvGrpSpPr>
        <p:grpSpPr>
          <a:xfrm>
            <a:off x="4953000" y="3626486"/>
            <a:ext cx="3905250" cy="1755940"/>
            <a:chOff x="4953000" y="2206460"/>
            <a:chExt cx="3905250" cy="1755940"/>
          </a:xfrm>
        </p:grpSpPr>
        <p:grpSp>
          <p:nvGrpSpPr>
            <p:cNvPr id="20" name="Group 19"/>
            <p:cNvGrpSpPr/>
            <p:nvPr/>
          </p:nvGrpSpPr>
          <p:grpSpPr>
            <a:xfrm>
              <a:off x="4953000" y="2206460"/>
              <a:ext cx="3905250" cy="697675"/>
              <a:chOff x="685801" y="1793174"/>
              <a:chExt cx="3905250" cy="697675"/>
            </a:xfrm>
          </p:grpSpPr>
          <p:sp>
            <p:nvSpPr>
              <p:cNvPr id="21" name="Rounded Rectangle 20"/>
              <p:cNvSpPr/>
              <p:nvPr/>
            </p:nvSpPr>
            <p:spPr>
              <a:xfrm>
                <a:off x="685801" y="1793174"/>
                <a:ext cx="3905250" cy="697675"/>
              </a:xfrm>
              <a:prstGeom prst="roundRect">
                <a:avLst>
                  <a:gd name="adj" fmla="val 7019"/>
                </a:avLst>
              </a:prstGeom>
              <a:solidFill>
                <a:srgbClr val="000000">
                  <a:alpha val="69804"/>
                </a:srgbClr>
              </a:solidFill>
            </p:spPr>
            <p:txBody>
              <a:bodyPr wrap="square" anchor="ctr">
                <a:noAutofit/>
              </a:bodyPr>
              <a:lstStyle/>
              <a:p>
                <a:pPr marL="569913"/>
                <a:r>
                  <a:rPr lang="en-CA" sz="1600" dirty="0" smtClean="0">
                    <a:solidFill>
                      <a:prstClr val="white"/>
                    </a:solidFill>
                  </a:rPr>
                  <a:t>50% living </a:t>
                </a:r>
                <a:r>
                  <a:rPr lang="en-CA" sz="1600" dirty="0">
                    <a:solidFill>
                      <a:prstClr val="white"/>
                    </a:solidFill>
                  </a:rPr>
                  <a:t>with HIV report </a:t>
                </a:r>
                <a:r>
                  <a:rPr lang="en-CA" sz="1600" dirty="0" smtClean="0">
                    <a:solidFill>
                      <a:prstClr val="white"/>
                    </a:solidFill>
                  </a:rPr>
                  <a:t>housing </a:t>
                </a:r>
                <a:r>
                  <a:rPr lang="en-CA" sz="1600" dirty="0">
                    <a:solidFill>
                      <a:prstClr val="white"/>
                    </a:solidFill>
                  </a:rPr>
                  <a:t>instability following </a:t>
                </a:r>
                <a:r>
                  <a:rPr lang="en-CA" sz="1600" dirty="0" smtClean="0">
                    <a:solidFill>
                      <a:prstClr val="white"/>
                    </a:solidFill>
                  </a:rPr>
                  <a:t>diagnosis</a:t>
                </a:r>
                <a:endParaRPr lang="en-CA" sz="1600" baseline="30000" dirty="0">
                  <a:solidFill>
                    <a:schemeClr val="bg1"/>
                  </a:solidFill>
                </a:endParaRPr>
              </a:p>
            </p:txBody>
          </p:sp>
          <p:pic>
            <p:nvPicPr>
              <p:cNvPr id="22" name="Picture 5" descr="C:\Users\jhelbig\Desktop\policy-presentation\person-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0" y="1897084"/>
                <a:ext cx="2000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helbig\Desktop\policy-presentation\person-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39" y="1903886"/>
                <a:ext cx="209550"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ounded Rectangle 23"/>
            <p:cNvSpPr/>
            <p:nvPr/>
          </p:nvSpPr>
          <p:spPr>
            <a:xfrm>
              <a:off x="4953000" y="3063338"/>
              <a:ext cx="3905250" cy="899062"/>
            </a:xfrm>
            <a:prstGeom prst="roundRect">
              <a:avLst>
                <a:gd name="adj" fmla="val 7019"/>
              </a:avLst>
            </a:prstGeom>
            <a:solidFill>
              <a:srgbClr val="000000">
                <a:alpha val="69804"/>
              </a:srgbClr>
            </a:solidFill>
          </p:spPr>
          <p:txBody>
            <a:bodyPr wrap="square" anchor="ctr">
              <a:noAutofit/>
            </a:bodyPr>
            <a:lstStyle/>
            <a:p>
              <a:pPr marL="58738"/>
              <a:r>
                <a:rPr lang="en-CA" sz="1600" dirty="0">
                  <a:solidFill>
                    <a:prstClr val="white"/>
                  </a:solidFill>
                </a:rPr>
                <a:t>Homelessness, unemployment, and low educational level are independently associated with HIV </a:t>
              </a:r>
              <a:r>
                <a:rPr lang="en-CA" sz="1600" dirty="0" smtClean="0">
                  <a:solidFill>
                    <a:prstClr val="white"/>
                  </a:solidFill>
                </a:rPr>
                <a:t>infection</a:t>
              </a:r>
              <a:endParaRPr lang="en-CA" sz="1600" baseline="30000" dirty="0">
                <a:solidFill>
                  <a:schemeClr val="bg1"/>
                </a:solidFill>
              </a:endParaRPr>
            </a:p>
          </p:txBody>
        </p:sp>
      </p:grpSp>
      <p:sp>
        <p:nvSpPr>
          <p:cNvPr id="31" name="Rounded Rectangle 30"/>
          <p:cNvSpPr/>
          <p:nvPr/>
        </p:nvSpPr>
        <p:spPr>
          <a:xfrm>
            <a:off x="5514974" y="2154969"/>
            <a:ext cx="581026" cy="351651"/>
          </a:xfrm>
          <a:prstGeom prst="roundRect">
            <a:avLst>
              <a:gd name="adj" fmla="val 7019"/>
            </a:avLst>
          </a:prstGeom>
          <a:solidFill>
            <a:srgbClr val="000000">
              <a:alpha val="69804"/>
            </a:srgbClr>
          </a:solidFill>
        </p:spPr>
        <p:txBody>
          <a:bodyPr wrap="square" anchor="ctr">
            <a:spAutoFit/>
          </a:bodyPr>
          <a:lstStyle/>
          <a:p>
            <a:r>
              <a:rPr lang="en-CA" sz="1600" dirty="0" smtClean="0">
                <a:solidFill>
                  <a:prstClr val="white"/>
                </a:solidFill>
              </a:rPr>
              <a:t>USA</a:t>
            </a:r>
            <a:endParaRPr lang="en-CA" sz="1600" baseline="30000" dirty="0">
              <a:solidFill>
                <a:schemeClr val="bg1"/>
              </a:solidFill>
            </a:endParaRPr>
          </a:p>
        </p:txBody>
      </p:sp>
    </p:spTree>
    <p:extLst>
      <p:ext uri="{BB962C8B-B14F-4D97-AF65-F5344CB8AC3E}">
        <p14:creationId xmlns:p14="http://schemas.microsoft.com/office/powerpoint/2010/main" val="5753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33" b="8333"/>
          <a:stretch>
            <a:fillRect/>
          </a:stretch>
        </p:blipFill>
        <p:spPr/>
      </p:pic>
      <p:sp>
        <p:nvSpPr>
          <p:cNvPr id="3" name="Title 2"/>
          <p:cNvSpPr>
            <a:spLocks noGrp="1"/>
          </p:cNvSpPr>
          <p:nvPr>
            <p:ph type="ctrTitle"/>
          </p:nvPr>
        </p:nvSpPr>
        <p:spPr/>
        <p:txBody>
          <a:bodyPr/>
          <a:lstStyle/>
          <a:p>
            <a:r>
              <a:rPr lang="en-CA" dirty="0"/>
              <a:t>PEOPLE WITH HIV WHO DO NOT HAVE</a:t>
            </a:r>
            <a:br>
              <a:rPr lang="en-CA" dirty="0"/>
            </a:br>
            <a:r>
              <a:rPr lang="en-CA" dirty="0"/>
              <a:t>APPROPRIATE HOUSING </a:t>
            </a:r>
            <a:r>
              <a:rPr lang="en-CA" dirty="0" smtClean="0"/>
              <a:t>EXPERIENCE WORSE PHYSICAL AND MENTAL HEALTH</a:t>
            </a:r>
            <a:endParaRPr lang="en-CA" dirty="0"/>
          </a:p>
        </p:txBody>
      </p:sp>
      <p:sp>
        <p:nvSpPr>
          <p:cNvPr id="4" name="Subtitle 3"/>
          <p:cNvSpPr>
            <a:spLocks noGrp="1"/>
          </p:cNvSpPr>
          <p:nvPr>
            <p:ph type="subTitle" idx="10"/>
          </p:nvPr>
        </p:nvSpPr>
        <p:spPr/>
        <p:txBody>
          <a:bodyPr/>
          <a:lstStyle/>
          <a:p>
            <a:r>
              <a:rPr lang="en-CA" dirty="0"/>
              <a:t>Sometimes I just wonder if it’s easier not to bother. Just let life and nature take its course because you don’t have to worry about it when you’re </a:t>
            </a:r>
            <a:r>
              <a:rPr lang="en-CA" dirty="0" smtClean="0"/>
              <a:t>dead…</a:t>
            </a:r>
            <a:endParaRPr lang="en-CA" dirty="0"/>
          </a:p>
        </p:txBody>
      </p:sp>
      <p:sp>
        <p:nvSpPr>
          <p:cNvPr id="5" name="Text Placeholder 4"/>
          <p:cNvSpPr>
            <a:spLocks noGrp="1"/>
          </p:cNvSpPr>
          <p:nvPr>
            <p:ph type="body" sz="quarter" idx="11"/>
          </p:nvPr>
        </p:nvSpPr>
        <p:spPr/>
        <p:txBody>
          <a:bodyPr anchor="t"/>
          <a:lstStyle/>
          <a:p>
            <a:pPr lvl="0">
              <a:spcBef>
                <a:spcPts val="0"/>
              </a:spcBef>
            </a:pPr>
            <a:r>
              <a:rPr lang="en-CA" b="1" dirty="0" smtClean="0">
                <a:solidFill>
                  <a:prstClr val="white"/>
                </a:solidFill>
              </a:rPr>
              <a:t>WORSE PHYSICAL HEALTH</a:t>
            </a:r>
          </a:p>
          <a:p>
            <a:pPr marL="225425" lvl="1" indent="-225425">
              <a:spcBef>
                <a:spcPts val="0"/>
              </a:spcBef>
              <a:buFont typeface="Calibri" pitchFamily="34" charset="0"/>
              <a:buChar char="»"/>
            </a:pPr>
            <a:r>
              <a:rPr lang="en-CA" sz="1400" dirty="0" smtClean="0">
                <a:solidFill>
                  <a:prstClr val="white"/>
                </a:solidFill>
              </a:rPr>
              <a:t>Higher </a:t>
            </a:r>
            <a:r>
              <a:rPr lang="en-CA" sz="1400" dirty="0">
                <a:solidFill>
                  <a:prstClr val="white"/>
                </a:solidFill>
              </a:rPr>
              <a:t>mortality rates</a:t>
            </a:r>
          </a:p>
          <a:p>
            <a:pPr marL="225425" lvl="1" indent="-225425">
              <a:spcBef>
                <a:spcPts val="0"/>
              </a:spcBef>
              <a:buFont typeface="Calibri" pitchFamily="34" charset="0"/>
              <a:buChar char="»"/>
            </a:pPr>
            <a:r>
              <a:rPr lang="en-CA" sz="1400" dirty="0">
                <a:solidFill>
                  <a:prstClr val="white"/>
                </a:solidFill>
              </a:rPr>
              <a:t>More risky behaviors</a:t>
            </a:r>
          </a:p>
          <a:p>
            <a:pPr marL="225425" lvl="1" indent="-225425">
              <a:spcBef>
                <a:spcPts val="0"/>
              </a:spcBef>
              <a:buFont typeface="Calibri" pitchFamily="34" charset="0"/>
              <a:buChar char="»"/>
            </a:pPr>
            <a:r>
              <a:rPr lang="en-CA" sz="1400" dirty="0">
                <a:solidFill>
                  <a:prstClr val="white"/>
                </a:solidFill>
              </a:rPr>
              <a:t>Substance use issues</a:t>
            </a:r>
          </a:p>
          <a:p>
            <a:pPr marL="225425" lvl="1" indent="-225425">
              <a:spcBef>
                <a:spcPts val="0"/>
              </a:spcBef>
              <a:buFont typeface="Calibri" pitchFamily="34" charset="0"/>
              <a:buChar char="»"/>
            </a:pPr>
            <a:r>
              <a:rPr lang="en-CA" sz="1400" dirty="0">
                <a:solidFill>
                  <a:prstClr val="white"/>
                </a:solidFill>
              </a:rPr>
              <a:t>Have lower CD4 counts</a:t>
            </a:r>
          </a:p>
          <a:p>
            <a:pPr marL="225425" lvl="1" indent="-225425">
              <a:spcBef>
                <a:spcPts val="0"/>
              </a:spcBef>
              <a:buFont typeface="Calibri" pitchFamily="34" charset="0"/>
              <a:buChar char="»"/>
            </a:pPr>
            <a:r>
              <a:rPr lang="en-CA" sz="1400" dirty="0">
                <a:solidFill>
                  <a:prstClr val="white"/>
                </a:solidFill>
              </a:rPr>
              <a:t>Have higher viral loads</a:t>
            </a:r>
          </a:p>
          <a:p>
            <a:pPr marL="225425" lvl="1" indent="-225425">
              <a:spcBef>
                <a:spcPts val="0"/>
              </a:spcBef>
              <a:buFont typeface="Calibri" pitchFamily="34" charset="0"/>
              <a:buChar char="»"/>
            </a:pPr>
            <a:r>
              <a:rPr lang="en-CA" sz="1400" dirty="0">
                <a:solidFill>
                  <a:prstClr val="white"/>
                </a:solidFill>
              </a:rPr>
              <a:t>Increased likelihood to be hospitalized</a:t>
            </a:r>
            <a:br>
              <a:rPr lang="en-CA" sz="1400" dirty="0">
                <a:solidFill>
                  <a:prstClr val="white"/>
                </a:solidFill>
              </a:rPr>
            </a:br>
            <a:r>
              <a:rPr lang="en-CA" sz="1400" dirty="0">
                <a:solidFill>
                  <a:prstClr val="white"/>
                </a:solidFill>
              </a:rPr>
              <a:t>and use emergency rooms</a:t>
            </a:r>
          </a:p>
          <a:p>
            <a:pPr marL="0" lvl="1">
              <a:spcBef>
                <a:spcPts val="0"/>
              </a:spcBef>
              <a:buFont typeface="Arial" pitchFamily="34" charset="0"/>
              <a:buChar char="•"/>
            </a:pPr>
            <a:endParaRPr lang="en-CA" sz="1400" dirty="0">
              <a:solidFill>
                <a:prstClr val="white"/>
              </a:solidFill>
            </a:endParaRPr>
          </a:p>
          <a:p>
            <a:pPr marL="0" lvl="1">
              <a:spcBef>
                <a:spcPts val="0"/>
              </a:spcBef>
            </a:pPr>
            <a:endParaRPr lang="en-CA" sz="1400" dirty="0">
              <a:solidFill>
                <a:prstClr val="white"/>
              </a:solidFill>
            </a:endParaRPr>
          </a:p>
          <a:p>
            <a:pPr lvl="0">
              <a:spcBef>
                <a:spcPts val="0"/>
              </a:spcBef>
            </a:pPr>
            <a:r>
              <a:rPr lang="en-CA" b="1" dirty="0" smtClean="0">
                <a:solidFill>
                  <a:prstClr val="white"/>
                </a:solidFill>
              </a:rPr>
              <a:t>WORSE MENTAL HEALTH</a:t>
            </a:r>
          </a:p>
          <a:p>
            <a:pPr marL="225425" lvl="1" indent="-225425">
              <a:spcBef>
                <a:spcPts val="0"/>
              </a:spcBef>
              <a:buFont typeface="Calibri" pitchFamily="34" charset="0"/>
              <a:buChar char="»"/>
            </a:pPr>
            <a:r>
              <a:rPr lang="en-CA" sz="1400" dirty="0" smtClean="0">
                <a:solidFill>
                  <a:prstClr val="white"/>
                </a:solidFill>
              </a:rPr>
              <a:t>Higher prevalence of depression</a:t>
            </a:r>
          </a:p>
          <a:p>
            <a:pPr marL="225425" lvl="1" indent="-225425">
              <a:spcBef>
                <a:spcPts val="0"/>
              </a:spcBef>
              <a:buFont typeface="Calibri" pitchFamily="34" charset="0"/>
              <a:buChar char="»"/>
            </a:pPr>
            <a:r>
              <a:rPr lang="en-CA" sz="1400" dirty="0" smtClean="0">
                <a:solidFill>
                  <a:prstClr val="white"/>
                </a:solidFill>
              </a:rPr>
              <a:t>Higher stress levels</a:t>
            </a:r>
          </a:p>
          <a:p>
            <a:pPr marL="225425" lvl="1" indent="-225425">
              <a:spcBef>
                <a:spcPts val="0"/>
              </a:spcBef>
              <a:buFont typeface="Calibri" pitchFamily="34" charset="0"/>
              <a:buChar char="»"/>
            </a:pPr>
            <a:r>
              <a:rPr lang="en-CA" sz="1400" dirty="0" smtClean="0">
                <a:solidFill>
                  <a:prstClr val="white"/>
                </a:solidFill>
              </a:rPr>
              <a:t>No sense of belonging in their neighbourhoods</a:t>
            </a:r>
            <a:endParaRPr lang="en-CA" sz="1000" dirty="0">
              <a:solidFill>
                <a:prstClr val="white"/>
              </a:solidFill>
            </a:endParaRPr>
          </a:p>
        </p:txBody>
      </p:sp>
    </p:spTree>
    <p:extLst>
      <p:ext uri="{BB962C8B-B14F-4D97-AF65-F5344CB8AC3E}">
        <p14:creationId xmlns:p14="http://schemas.microsoft.com/office/powerpoint/2010/main" val="11294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PEOPLE WHO ARE UNSTABLY HOUSED EXPERIENCE INADEQUATE HIV HEALTH CARE, POOR HEALTH OUTCOMES, AND EARLY DEATH</a:t>
            </a:r>
            <a:endParaRPr lang="en-CA" dirty="0"/>
          </a:p>
        </p:txBody>
      </p:sp>
      <p:sp>
        <p:nvSpPr>
          <p:cNvPr id="4" name="Subtitle 3"/>
          <p:cNvSpPr>
            <a:spLocks noGrp="1"/>
          </p:cNvSpPr>
          <p:nvPr>
            <p:ph type="subTitle" idx="10"/>
          </p:nvPr>
        </p:nvSpPr>
        <p:spPr/>
        <p:txBody>
          <a:bodyPr/>
          <a:lstStyle/>
          <a:p>
            <a:r>
              <a:rPr lang="en-CA" dirty="0"/>
              <a:t>I don’t care and I can’t afford </a:t>
            </a:r>
            <a:r>
              <a:rPr lang="en-CA" dirty="0" smtClean="0"/>
              <a:t>to. It’s </a:t>
            </a:r>
            <a:r>
              <a:rPr lang="en-CA" dirty="0"/>
              <a:t>just easier to say piss on the health and worry about everything </a:t>
            </a:r>
            <a:r>
              <a:rPr lang="en-CA" dirty="0" smtClean="0"/>
              <a:t>else…</a:t>
            </a:r>
            <a:endParaRPr lang="en-CA" dirty="0"/>
          </a:p>
        </p:txBody>
      </p:sp>
      <p:sp>
        <p:nvSpPr>
          <p:cNvPr id="2" name="Text Placeholder 1"/>
          <p:cNvSpPr>
            <a:spLocks noGrp="1"/>
          </p:cNvSpPr>
          <p:nvPr>
            <p:ph type="body" sz="quarter" idx="11"/>
          </p:nvPr>
        </p:nvSpPr>
        <p:spPr/>
        <p:txBody>
          <a:bodyPr/>
          <a:lstStyle/>
          <a:p>
            <a:pPr marL="795338"/>
            <a:endParaRPr lang="en-CA" sz="1600" dirty="0" smtClean="0"/>
          </a:p>
          <a:p>
            <a:pPr marL="795338"/>
            <a:endParaRPr lang="en-CA" sz="1600" dirty="0" smtClean="0"/>
          </a:p>
          <a:p>
            <a:pPr marL="795338"/>
            <a:r>
              <a:rPr lang="en-CA" sz="1600" dirty="0">
                <a:solidFill>
                  <a:prstClr val="white"/>
                </a:solidFill>
              </a:rPr>
              <a:t>The death rate due to HIV/AIDS is </a:t>
            </a:r>
            <a:r>
              <a:rPr lang="en-CA" sz="1600" b="1" dirty="0" smtClean="0">
                <a:solidFill>
                  <a:prstClr val="white"/>
                </a:solidFill>
              </a:rPr>
              <a:t>7-9x higher </a:t>
            </a:r>
            <a:r>
              <a:rPr lang="en-CA" sz="1600" dirty="0">
                <a:solidFill>
                  <a:prstClr val="white"/>
                </a:solidFill>
              </a:rPr>
              <a:t>among homeless people than in the general </a:t>
            </a:r>
            <a:r>
              <a:rPr lang="en-CA" sz="1600" dirty="0" smtClean="0">
                <a:solidFill>
                  <a:prstClr val="white"/>
                </a:solidFill>
              </a:rPr>
              <a:t>population</a:t>
            </a:r>
          </a:p>
          <a:p>
            <a:pPr marL="795338"/>
            <a:endParaRPr lang="en-CA" sz="1600" dirty="0">
              <a:solidFill>
                <a:prstClr val="white"/>
              </a:solidFill>
            </a:endParaRPr>
          </a:p>
          <a:p>
            <a:pPr marL="795338"/>
            <a:endParaRPr lang="en-CA" sz="1600" dirty="0" smtClean="0">
              <a:solidFill>
                <a:prstClr val="white"/>
              </a:solidFill>
            </a:endParaRPr>
          </a:p>
          <a:p>
            <a:pPr marL="795338"/>
            <a:r>
              <a:rPr lang="en-CA" sz="1600" dirty="0">
                <a:solidFill>
                  <a:prstClr val="white"/>
                </a:solidFill>
              </a:rPr>
              <a:t>Rates of HIV infection are as much as </a:t>
            </a:r>
            <a:r>
              <a:rPr lang="en-CA" sz="1600" b="1" dirty="0" smtClean="0">
                <a:solidFill>
                  <a:prstClr val="white"/>
                </a:solidFill>
              </a:rPr>
              <a:t>16x higher </a:t>
            </a:r>
            <a:r>
              <a:rPr lang="en-CA" sz="1600" dirty="0">
                <a:solidFill>
                  <a:prstClr val="white"/>
                </a:solidFill>
              </a:rPr>
              <a:t>among homeless people than in the general population</a:t>
            </a:r>
            <a:endParaRPr lang="en-CA" sz="1600" dirty="0" smtClean="0">
              <a:solidFill>
                <a:prstClr val="white"/>
              </a:solidFill>
            </a:endParaRPr>
          </a:p>
        </p:txBody>
      </p:sp>
      <p:sp>
        <p:nvSpPr>
          <p:cNvPr id="10" name="TextBox 9"/>
          <p:cNvSpPr txBox="1"/>
          <p:nvPr/>
        </p:nvSpPr>
        <p:spPr>
          <a:xfrm>
            <a:off x="3200633" y="2438400"/>
            <a:ext cx="914400" cy="646331"/>
          </a:xfrm>
          <a:prstGeom prst="rect">
            <a:avLst/>
          </a:prstGeom>
          <a:noFill/>
        </p:spPr>
        <p:txBody>
          <a:bodyPr wrap="square" rtlCol="0">
            <a:spAutoFit/>
          </a:bodyPr>
          <a:lstStyle/>
          <a:p>
            <a:pPr algn="ctr"/>
            <a:r>
              <a:rPr lang="en-CA" sz="3600" b="1" dirty="0" smtClean="0">
                <a:solidFill>
                  <a:srgbClr val="FF0000"/>
                </a:solidFill>
              </a:rPr>
              <a:t>7-9</a:t>
            </a:r>
            <a:endParaRPr lang="en-CA" sz="3600" b="1" dirty="0">
              <a:solidFill>
                <a:srgbClr val="FF0000"/>
              </a:solidFill>
            </a:endParaRPr>
          </a:p>
        </p:txBody>
      </p:sp>
      <p:sp>
        <p:nvSpPr>
          <p:cNvPr id="12" name="TextBox 11"/>
          <p:cNvSpPr txBox="1"/>
          <p:nvPr/>
        </p:nvSpPr>
        <p:spPr>
          <a:xfrm>
            <a:off x="3200633" y="3569525"/>
            <a:ext cx="914400" cy="646331"/>
          </a:xfrm>
          <a:prstGeom prst="rect">
            <a:avLst/>
          </a:prstGeom>
          <a:noFill/>
        </p:spPr>
        <p:txBody>
          <a:bodyPr wrap="square" rtlCol="0">
            <a:spAutoFit/>
          </a:bodyPr>
          <a:lstStyle/>
          <a:p>
            <a:pPr algn="ctr"/>
            <a:r>
              <a:rPr lang="en-CA" sz="3600" b="1" dirty="0" smtClean="0">
                <a:solidFill>
                  <a:srgbClr val="FF0000"/>
                </a:solidFill>
              </a:rPr>
              <a:t>16X</a:t>
            </a:r>
            <a:endParaRPr lang="en-CA" sz="3600" b="1" dirty="0">
              <a:solidFill>
                <a:srgbClr val="FF0000"/>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33" b="8333"/>
          <a:stretch>
            <a:fillRect/>
          </a:stretch>
        </p:blipFill>
        <p:spPr/>
      </p:pic>
    </p:spTree>
    <p:extLst>
      <p:ext uri="{BB962C8B-B14F-4D97-AF65-F5344CB8AC3E}">
        <p14:creationId xmlns:p14="http://schemas.microsoft.com/office/powerpoint/2010/main" val="32469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4661</TotalTime>
  <Words>2602</Words>
  <Application>Microsoft Office PowerPoint</Application>
  <PresentationFormat>On-screen Show (4:3)</PresentationFormat>
  <Paragraphs>494</Paragraphs>
  <Slides>44</Slides>
  <Notes>6</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Slide Show</vt:lpstr>
      <vt:lpstr>Basic Slide</vt:lpstr>
      <vt:lpstr>Picture Slide</vt:lpstr>
      <vt:lpstr>IS HOUSING THE BEST MEDICINE?</vt:lpstr>
      <vt:lpstr>NATIONAL HIV AND HOUSING COLLABORATIVE</vt:lpstr>
      <vt:lpstr>IS HOUSING THE BEST MEDICINE?</vt:lpstr>
      <vt:lpstr>WHAT THE RESEARCH TELLS US</vt:lpstr>
      <vt:lpstr>WHERE IS THE HIV EPIDEMIC IN CANADA?</vt:lpstr>
      <vt:lpstr>WHERE THE DATA COMES FROM</vt:lpstr>
      <vt:lpstr>HOUSING IS A SIGNIFICANT UNMET NEED OF PEOPLE WITH HIV</vt:lpstr>
      <vt:lpstr>PEOPLE WITH HIV WHO DO NOT HAVE APPROPRIATE HOUSING EXPERIENCE WORSE PHYSICAL AND MENTAL HEALTH</vt:lpstr>
      <vt:lpstr>PEOPLE WHO ARE UNSTABLY HOUSED EXPERIENCE INADEQUATE HIV HEALTH CARE, POOR HEALTH OUTCOMES, AND EARLY DEATH</vt:lpstr>
      <vt:lpstr>LIVING WITH HIV? UNSTABLE HOUSING IS BAD FOR YOUR HEALTH</vt:lpstr>
      <vt:lpstr>HOUSING IS…</vt:lpstr>
      <vt:lpstr>THE HEALTH BENEFITS OF HOUSING</vt:lpstr>
      <vt:lpstr>HOUSING IS…</vt:lpstr>
      <vt:lpstr>PEOPLE AT RISK OF HIV MORE LIKELY TO BECOME INFECTED IF THEY LACK STABLE HOUSING</vt:lpstr>
      <vt:lpstr>HOUSING IS…</vt:lpstr>
      <vt:lpstr>LIVING WITH HIV? HOUSING IMPROVES HEALTH CARE</vt:lpstr>
      <vt:lpstr>BETTER HOUSING STATUS = BETTER ACCESS TO AND USE OF HEALTH CARE</vt:lpstr>
      <vt:lpstr>WHAT OUR CLIENTS TELLS US</vt:lpstr>
      <vt:lpstr>HOUSING IS HEALTH CARE</vt:lpstr>
      <vt:lpstr>WHAT OUR PRACTICE EXPERIENCE TELLS US</vt:lpstr>
      <vt:lpstr>FIFE HOUSE</vt:lpstr>
      <vt:lpstr>FIFE HOUSE</vt:lpstr>
      <vt:lpstr>FIFE HOUSE: COMPLEX CARE FOR PEOPLE LIVING WITH HIV</vt:lpstr>
      <vt:lpstr>FIFE HOUSE: COMPLEX CARE FOR PEOPLE LIVING WITH HIV</vt:lpstr>
      <vt:lpstr>FIFE HOUSE – HIV/AIDS COMPLEX CARE PILOT PROJECT</vt:lpstr>
      <vt:lpstr>THE SHARP FOUNDATION (Society Housing AIDS/HIV Restricted Persons)</vt:lpstr>
      <vt:lpstr>THE SHARP FOUNDATION</vt:lpstr>
      <vt:lpstr>THE SHARP FOUNDATION</vt:lpstr>
      <vt:lpstr>THE SHARP FOUNDATION</vt:lpstr>
      <vt:lpstr>THE SHARP FOUNDATION</vt:lpstr>
      <vt:lpstr>PEOPLE LIVING WITH HIV HAVE COMPLEX NEEDS</vt:lpstr>
      <vt:lpstr>APPROACHING CLIENTS WITH COMPLEX CARE ISSUES – ONTARIO</vt:lpstr>
      <vt:lpstr>APPROACHING CLIENTS WITH COMPLEX CARE ISSUES – ONTARIO</vt:lpstr>
      <vt:lpstr>APPROACHING CLIENTS WITH COMPLEX CARE ISSUES – ALBERTA</vt:lpstr>
      <vt:lpstr>APPROACHING CLIENTS WITH COMPLEX CARE ISSUES – ALBERTA</vt:lpstr>
      <vt:lpstr>APPROACHING CLIENTS WITH COMPLEX CARE ISSUES – ALBERTA</vt:lpstr>
      <vt:lpstr>WHERE DO PEOPLE WITH HIV FIT IN THE LARGER HOUSING PICTURE?</vt:lpstr>
      <vt:lpstr>SMALL GROUP DISCUSSION</vt:lpstr>
      <vt:lpstr>Conclusion: Housing is The BEST Medicine</vt:lpstr>
      <vt:lpstr>Conclusion: Housing is The BEST Medicine</vt:lpstr>
      <vt:lpstr>www.healthyhousing.ca </vt:lpstr>
      <vt:lpstr>NATIONAL HIV AND HOUSING COLLABORATIVE Who We Are…</vt:lpstr>
      <vt:lpstr>CITATIONS</vt:lpstr>
      <vt:lpstr>Thank You. Let’s make healthy housing a reality for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Helbig</dc:creator>
  <cp:lastModifiedBy>Jody Ciufo</cp:lastModifiedBy>
  <cp:revision>992</cp:revision>
  <dcterms:created xsi:type="dcterms:W3CDTF">2013-04-22T16:45:35Z</dcterms:created>
  <dcterms:modified xsi:type="dcterms:W3CDTF">2013-05-02T11:24:09Z</dcterms:modified>
</cp:coreProperties>
</file>