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4" r:id="rId7"/>
    <p:sldId id="276" r:id="rId8"/>
    <p:sldId id="275" r:id="rId9"/>
    <p:sldId id="274" r:id="rId10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94707" autoAdjust="0"/>
  </p:normalViewPr>
  <p:slideViewPr>
    <p:cSldViewPr snapToGrid="0" snapToObjects="1">
      <p:cViewPr>
        <p:scale>
          <a:sx n="79" d="100"/>
          <a:sy n="79" d="100"/>
        </p:scale>
        <p:origin x="-81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3E7032-2D3D-4526-A12C-DF0352CD8599}" type="datetimeFigureOut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25DFFB-AD60-4DF1-8DB0-26BEE74EFF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6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DFFB-AD60-4DF1-8DB0-26BEE74EFF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E2D9-7B0F-4C77-993E-6645C14356F6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2FBA-A621-43C5-9E89-4D77E62CC20F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8708-3377-4910-B2A6-8C6CEED3B05A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C74-8F46-48B9-8C2D-3FAA4C944487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8E53-180D-4D24-A97C-AF63FF9009B7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1D9-2EA8-4688-ADA3-A84997A8CB0E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271-1522-45EC-8D23-41635066E7EE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2382-6E27-4A2E-A494-4C95A3BC0A17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D59-11EB-4FBF-B19F-C435C000AB03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4D73-30C4-44DB-851B-D0E161B5C8DF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5F4-8E9D-445E-B0D5-93197136EC61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329" y="1600201"/>
            <a:ext cx="73039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43DF-E651-458A-9FE5-D54A92858955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165C-0C34-3545-A9F2-E376042C4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500" b="1" i="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Myriad Pro Semibold"/>
          <a:ea typeface="+mn-ea"/>
          <a:cs typeface="Myriad Pro Semibold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2824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Saskatchewan Housing Corporation (SHC)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17477" y="1378424"/>
            <a:ext cx="3921369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000" i="1" dirty="0" smtClean="0">
                <a:latin typeface="Maiandra GD" pitchFamily="34" charset="0"/>
                <a:cs typeface="Arial" pitchFamily="34" charset="0"/>
              </a:rPr>
              <a:t>Affordable Homeownership at Different Scales presented to Canadian Housing and Renewal Association’s Annual Congress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cs typeface="Myriad Pro Semibold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38046" y="5736493"/>
            <a:ext cx="640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/>
              <a:t>Don Allen, President</a:t>
            </a:r>
          </a:p>
          <a:p>
            <a:pPr algn="r"/>
            <a:r>
              <a:rPr lang="en-US" dirty="0" smtClean="0"/>
              <a:t>May 2, 2013</a:t>
            </a:r>
          </a:p>
          <a:p>
            <a:pPr algn="r"/>
            <a:r>
              <a:rPr lang="en-US" dirty="0" smtClean="0"/>
              <a:t>Ottawa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Affordable Homeownership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Recognized as an important part of housing continuum in Saskatchewan’s Housing Strategy</a:t>
            </a:r>
          </a:p>
          <a:p>
            <a:pPr marL="744538" indent="-338138">
              <a:buFontTx/>
              <a:buChar char="–"/>
            </a:pPr>
            <a:r>
              <a:rPr lang="en-US" sz="2600" dirty="0" smtClean="0"/>
              <a:t>Consulted with hundreds of organizations and individuals</a:t>
            </a:r>
          </a:p>
          <a:p>
            <a:pPr marL="744538" indent="-338138">
              <a:buFontTx/>
              <a:buChar char="–"/>
            </a:pPr>
            <a:r>
              <a:rPr lang="en-US" sz="2600" dirty="0" smtClean="0"/>
              <a:t>One of the common themes:</a:t>
            </a:r>
          </a:p>
          <a:p>
            <a:pPr marL="749300">
              <a:buNone/>
            </a:pPr>
            <a:r>
              <a:rPr lang="en-US" sz="2600" i="1" dirty="0" smtClean="0"/>
              <a:t>	</a:t>
            </a:r>
            <a:r>
              <a:rPr lang="en-US" sz="3200" i="1" dirty="0" smtClean="0"/>
              <a:t>“One size does not fit all”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2"/>
            <a:ext cx="2133600" cy="365125"/>
          </a:xfrm>
        </p:spPr>
        <p:txBody>
          <a:bodyPr/>
          <a:lstStyle/>
          <a:p>
            <a:fld id="{8E3C165C-0C34-3545-A9F2-E376042C4E3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/>
              <a:t>Saskatchewan’s Home Ownership Approach </a:t>
            </a:r>
          </a:p>
        </p:txBody>
      </p:sp>
      <p:sp>
        <p:nvSpPr>
          <p:cNvPr id="5" name="Content Placeholder 17"/>
          <p:cNvSpPr>
            <a:spLocks noGrp="1"/>
          </p:cNvSpPr>
          <p:nvPr>
            <p:ph idx="1"/>
          </p:nvPr>
        </p:nvSpPr>
        <p:spPr>
          <a:xfrm>
            <a:off x="884815" y="1417639"/>
            <a:ext cx="7303930" cy="366736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Multiple programs each with different focus</a:t>
            </a:r>
          </a:p>
          <a:p>
            <a:pPr marL="744538" indent="-406400">
              <a:buFontTx/>
              <a:buChar char="–"/>
            </a:pPr>
            <a:r>
              <a:rPr lang="en-US" sz="2600" dirty="0" smtClean="0"/>
              <a:t>Builders (e.g. HeadStart on a Home)</a:t>
            </a:r>
          </a:p>
          <a:p>
            <a:pPr marL="744538" indent="-406400">
              <a:buFontTx/>
              <a:buChar char="–"/>
            </a:pPr>
            <a:r>
              <a:rPr lang="en-US" sz="2600" dirty="0" smtClean="0"/>
              <a:t>Owners  (e.g. Secondary Suites for both new construction and retrofit; Habitat for Humanity)</a:t>
            </a:r>
          </a:p>
          <a:p>
            <a:pPr marL="744538" indent="-406400">
              <a:buFontTx/>
              <a:buChar char="–"/>
            </a:pPr>
            <a:r>
              <a:rPr lang="en-US" sz="2600" dirty="0" smtClean="0"/>
              <a:t>Municipalities (e.g. Affordable Homeownership Program)</a:t>
            </a:r>
          </a:p>
          <a:p>
            <a:pPr marL="744538" indent="-406400">
              <a:buFontTx/>
              <a:buChar char="–"/>
            </a:pPr>
            <a:r>
              <a:rPr lang="en-US" sz="2600" dirty="0" smtClean="0"/>
              <a:t>All support new construction or conversion from non-residential to residential use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356352"/>
            <a:ext cx="2133600" cy="365125"/>
          </a:xfrm>
        </p:spPr>
        <p:txBody>
          <a:bodyPr/>
          <a:lstStyle/>
          <a:p>
            <a:fld id="{8E3C165C-0C34-3545-A9F2-E376042C4E3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Affordable Homeownership Program (AHOP)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443" y="1417639"/>
            <a:ext cx="730393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program but not a one size fits all program</a:t>
            </a:r>
          </a:p>
          <a:p>
            <a:r>
              <a:rPr lang="en-US" dirty="0" smtClean="0"/>
              <a:t>Municipalities design the program that works for them</a:t>
            </a:r>
          </a:p>
          <a:p>
            <a:pPr marL="744538" indent="-406400">
              <a:buFontTx/>
              <a:buChar char="–"/>
            </a:pPr>
            <a:r>
              <a:rPr lang="en-US" dirty="0" smtClean="0"/>
              <a:t>Province limits its financial contribution based upon cost matching</a:t>
            </a:r>
          </a:p>
          <a:p>
            <a:pPr marL="744538" indent="-406400">
              <a:buFontTx/>
              <a:buChar char="–"/>
            </a:pPr>
            <a:r>
              <a:rPr lang="en-US" dirty="0" smtClean="0"/>
              <a:t>Province targets to incomes below a certain amount (currently $66,500)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2"/>
            <a:ext cx="2133600" cy="365125"/>
          </a:xfrm>
        </p:spPr>
        <p:txBody>
          <a:bodyPr/>
          <a:lstStyle/>
          <a:p>
            <a:fld id="{8E3C165C-0C34-3545-A9F2-E376042C4E3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AHOP </a:t>
            </a:r>
            <a:br>
              <a:rPr lang="en-US" sz="3600" dirty="0" smtClean="0"/>
            </a:br>
            <a:r>
              <a:rPr lang="en-US" sz="3600" dirty="0" smtClean="0"/>
              <a:t>Examples of Different Municipal Designs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29" y="1417639"/>
            <a:ext cx="7119257" cy="4525963"/>
          </a:xfrm>
        </p:spPr>
        <p:txBody>
          <a:bodyPr/>
          <a:lstStyle/>
          <a:p>
            <a:r>
              <a:rPr lang="en-US" sz="2600" dirty="0" smtClean="0"/>
              <a:t>Discounted prices on municipally owned land</a:t>
            </a:r>
          </a:p>
          <a:p>
            <a:r>
              <a:rPr lang="en-US" sz="2600" dirty="0" smtClean="0"/>
              <a:t>One-time cash grants</a:t>
            </a:r>
          </a:p>
          <a:p>
            <a:r>
              <a:rPr lang="en-US" sz="2600" dirty="0" smtClean="0"/>
              <a:t>Property tax abatements</a:t>
            </a:r>
          </a:p>
          <a:p>
            <a:r>
              <a:rPr lang="en-US" sz="2600" dirty="0" smtClean="0"/>
              <a:t>Any of the above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Provincial funding is a grant; no requirement to pay back.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2"/>
            <a:ext cx="2133600" cy="365125"/>
          </a:xfrm>
        </p:spPr>
        <p:txBody>
          <a:bodyPr/>
          <a:lstStyle/>
          <a:p>
            <a:fld id="{8E3C165C-0C34-3545-A9F2-E376042C4E3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AHOP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58" y="1417639"/>
            <a:ext cx="730393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Have committed $3.8 million in provincial funding for 800 units</a:t>
            </a:r>
          </a:p>
          <a:p>
            <a:r>
              <a:rPr lang="en-US" sz="2600" dirty="0" smtClean="0"/>
              <a:t>7 communities have applied for and been approved for funding</a:t>
            </a:r>
          </a:p>
          <a:p>
            <a:r>
              <a:rPr lang="en-US" dirty="0" smtClean="0"/>
              <a:t>Saskatoon is the largest participating community, was first with a program and has been the most active</a:t>
            </a:r>
          </a:p>
          <a:p>
            <a:pPr marL="693738" indent="-355600">
              <a:buFontTx/>
              <a:buChar char="–"/>
            </a:pPr>
            <a:r>
              <a:rPr lang="en-US" dirty="0" smtClean="0"/>
              <a:t>145 units completed so 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2288" y="6356352"/>
            <a:ext cx="2133600" cy="365125"/>
          </a:xfrm>
        </p:spPr>
        <p:txBody>
          <a:bodyPr/>
          <a:lstStyle/>
          <a:p>
            <a:fld id="{8E3C165C-0C34-3545-A9F2-E376042C4E3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AHOP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Municipal capacity</a:t>
            </a:r>
          </a:p>
          <a:p>
            <a:pPr lvl="0"/>
            <a:r>
              <a:rPr lang="en-US" dirty="0" smtClean="0"/>
              <a:t>Very helpful for municipalities already moving in this direction</a:t>
            </a:r>
          </a:p>
          <a:p>
            <a:r>
              <a:rPr lang="en-US" dirty="0" smtClean="0"/>
              <a:t>More challenging for those just beginning on a new home owner program</a:t>
            </a:r>
          </a:p>
          <a:p>
            <a:pPr lvl="0"/>
            <a:r>
              <a:rPr lang="en-US" dirty="0" smtClean="0"/>
              <a:t>Some municipalities didn’t increase the benefit to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65C-0C34-3545-A9F2-E376042C4E3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58" y="1417639"/>
            <a:ext cx="730393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part of 5 year housing plan, including all homeownership programs since March 2011</a:t>
            </a:r>
          </a:p>
          <a:p>
            <a:r>
              <a:rPr lang="en-US" dirty="0" smtClean="0"/>
              <a:t>Have committed to 2,134 units as part of a 5 year plan</a:t>
            </a:r>
          </a:p>
          <a:p>
            <a:pPr marL="693738" indent="-355600">
              <a:buFontTx/>
              <a:buChar char="–"/>
            </a:pPr>
            <a:r>
              <a:rPr lang="en-US" dirty="0" smtClean="0"/>
              <a:t>586 are under construction</a:t>
            </a:r>
          </a:p>
          <a:p>
            <a:pPr marL="693738" indent="-355600">
              <a:buFontTx/>
              <a:buChar char="–"/>
            </a:pPr>
            <a:r>
              <a:rPr lang="en-US" dirty="0" smtClean="0"/>
              <a:t>458 have been completed of which 420 are occupied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dirty="0" smtClean="0"/>
              <a:t>Partnerships work, flexibility is key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2288" y="6356352"/>
            <a:ext cx="2133600" cy="365125"/>
          </a:xfrm>
        </p:spPr>
        <p:txBody>
          <a:bodyPr/>
          <a:lstStyle/>
          <a:p>
            <a:fld id="{8E3C165C-0C34-3545-A9F2-E376042C4E35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1240972" y="1233714"/>
            <a:ext cx="7119257" cy="472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48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4800" kern="0" dirty="0" smtClean="0"/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kern="0" dirty="0" smtClean="0">
                <a:latin typeface="+mn-lt"/>
              </a:rPr>
              <a:t>Thank you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2"/>
            <a:ext cx="2133600" cy="365125"/>
          </a:xfrm>
        </p:spPr>
        <p:txBody>
          <a:bodyPr/>
          <a:lstStyle/>
          <a:p>
            <a:fld id="{8E3C165C-0C34-3545-A9F2-E376042C4E35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325</Words>
  <Application>Microsoft Office PowerPoint</Application>
  <PresentationFormat>Letter Paper (8.5x11 in)</PresentationFormat>
  <Paragraphs>57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Affordable Homeownership</vt:lpstr>
      <vt:lpstr>Saskatchewan’s Home Ownership Approach </vt:lpstr>
      <vt:lpstr>Affordable Homeownership Program (AHOP)</vt:lpstr>
      <vt:lpstr>AHOP  Examples of Different Municipal Designs</vt:lpstr>
      <vt:lpstr>AHOP Results</vt:lpstr>
      <vt:lpstr>Challenges with AHOP</vt:lpstr>
      <vt:lpstr>Conclusion</vt:lpstr>
      <vt:lpstr>PowerPoint Presentation</vt:lpstr>
    </vt:vector>
  </TitlesOfParts>
  <Company>Kinetic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Kleiter</dc:creator>
  <cp:lastModifiedBy>Your User Name</cp:lastModifiedBy>
  <cp:revision>52</cp:revision>
  <cp:lastPrinted>2012-10-25T19:47:57Z</cp:lastPrinted>
  <dcterms:created xsi:type="dcterms:W3CDTF">2012-10-22T15:57:58Z</dcterms:created>
  <dcterms:modified xsi:type="dcterms:W3CDTF">2013-04-19T19:25:17Z</dcterms:modified>
</cp:coreProperties>
</file>