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57" r:id="rId2"/>
    <p:sldId id="258" r:id="rId3"/>
    <p:sldId id="259" r:id="rId4"/>
    <p:sldId id="256" r:id="rId5"/>
    <p:sldId id="260" r:id="rId6"/>
    <p:sldId id="265" r:id="rId7"/>
    <p:sldId id="277" r:id="rId8"/>
    <p:sldId id="271" r:id="rId9"/>
    <p:sldId id="287" r:id="rId10"/>
    <p:sldId id="261" r:id="rId11"/>
    <p:sldId id="279" r:id="rId12"/>
    <p:sldId id="280" r:id="rId13"/>
    <p:sldId id="263" r:id="rId14"/>
    <p:sldId id="281" r:id="rId15"/>
    <p:sldId id="282" r:id="rId16"/>
    <p:sldId id="288" r:id="rId17"/>
    <p:sldId id="267" r:id="rId18"/>
    <p:sldId id="266" r:id="rId19"/>
    <p:sldId id="283" r:id="rId20"/>
    <p:sldId id="268" r:id="rId21"/>
    <p:sldId id="285" r:id="rId22"/>
    <p:sldId id="286" r:id="rId23"/>
    <p:sldId id="269" r:id="rId24"/>
    <p:sldId id="270" r:id="rId25"/>
    <p:sldId id="272" r:id="rId26"/>
    <p:sldId id="273" r:id="rId27"/>
    <p:sldId id="276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5110" autoAdjust="0"/>
  </p:normalViewPr>
  <p:slideViewPr>
    <p:cSldViewPr>
      <p:cViewPr>
        <p:scale>
          <a:sx n="58" d="100"/>
          <a:sy n="58" d="100"/>
        </p:scale>
        <p:origin x="-143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F5523-1BD0-467A-9FFB-40CC4B781682}" type="datetimeFigureOut">
              <a:rPr lang="en-CA" smtClean="0"/>
              <a:pPr/>
              <a:t>19/04/2013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AB8DB-14BD-4F7D-8ED3-E601CD5F0D6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82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Our work concentrated</a:t>
            </a:r>
            <a:r>
              <a:rPr lang="en-CA" baseline="0" dirty="0" smtClean="0"/>
              <a:t> in Sub-Saharan Africa:  S.A., Kenya, Tanzania, Zimbabwe, Cameroon.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Soweto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Came</a:t>
            </a:r>
            <a:r>
              <a:rPr lang="en-CA" baseline="0" dirty="0" smtClean="0"/>
              <a:t> out of the co-op sector 20 years ago. Expanded to the non-profit.  Major housing partners: CHF, CHRA, ONPHA, BCNPHF, NBNPHA CQCH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Good Neighbour co-op</a:t>
            </a:r>
            <a:r>
              <a:rPr lang="en-CA" baseline="0" dirty="0" smtClean="0"/>
              <a:t>, Nairobi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View from AA building – informal economy -  Soweto, the shelters and new</a:t>
            </a:r>
            <a:r>
              <a:rPr lang="en-CA" baseline="0" dirty="0" smtClean="0"/>
              <a:t> housing.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Soweto – Near homes of Mandela and Tutu, Hector Peterson Museum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01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15 years</a:t>
            </a:r>
            <a:r>
              <a:rPr lang="en-CA" baseline="0" dirty="0" smtClean="0"/>
              <a:t> old, over 4000 units, started acquisition, now building new. Long time exchange with TCHC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Partnering with the </a:t>
            </a:r>
            <a:r>
              <a:rPr lang="en-CA" dirty="0" err="1" smtClean="0"/>
              <a:t>Lamba</a:t>
            </a:r>
            <a:r>
              <a:rPr lang="en-CA" dirty="0" smtClean="0"/>
              <a:t> Institute.</a:t>
            </a: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AB8DB-14BD-4F7D-8ED3-E601CD5F0D64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2D10-44FB-4E76-9CAD-CC86B15A27CC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F0CD-1CDB-4EE4-9BE0-121F5212EF28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7EE1-48B8-4ECD-AA8A-3E17026308C4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398B-2B7C-4097-9C5F-1C39952EE318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46D-EE4C-4CAD-A33D-BFE8403863C0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C65192-4DEE-43AC-A14A-A1D41D965EA8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B71B-12F7-4DB1-88E9-CAA3123881F8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61D-71D2-4A99-B116-8999A69A9307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22A-183E-4E74-B8D4-7157DB05D7FC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4DA-D407-4E40-89DC-BFAB4B474DD7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F6DF7D-BAEA-4D40-9E50-3961C9917163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3D1EBD-BAC9-4F11-AB17-A4DB1BBE8AAF}" type="datetime1">
              <a:rPr lang="en-CA" smtClean="0"/>
              <a:pPr/>
              <a:t>19/04/2013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AFA278-09F9-49D6-A996-1441B0D05E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Rooftops Canada – </a:t>
            </a:r>
            <a:r>
              <a:rPr lang="en-CA" dirty="0" err="1" smtClean="0"/>
              <a:t>Abri</a:t>
            </a:r>
            <a:r>
              <a:rPr lang="en-CA" dirty="0" smtClean="0"/>
              <a:t> International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 smtClean="0"/>
              <a:t>The international development program of the Canadian social and cooperative housing  sector.</a:t>
            </a:r>
          </a:p>
          <a:p>
            <a:r>
              <a:rPr lang="en-CA" sz="2000" dirty="0" smtClean="0"/>
              <a:t>Working in Sub-Saharan Africa on housing development and finance, responses to HIV and AIDS, and urban food security.</a:t>
            </a:r>
            <a:endParaRPr lang="en-CA" sz="2000" dirty="0"/>
          </a:p>
        </p:txBody>
      </p:sp>
      <p:pic>
        <p:nvPicPr>
          <p:cNvPr id="6" name="Content Placeholder 5" descr="160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41" y="1276830"/>
            <a:ext cx="5637518" cy="42281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JHC – Johannesburg Housing Company - PNP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JOSHCO – Municipal Housing Corp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9" name="Content Placeholder 8" descr="04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10" name="Content Placeholder 9" descr="039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44" y="2867819"/>
            <a:ext cx="2271712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Johannesburg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4" name="Picture 3" descr="Catherine Boucher 0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6856"/>
            <a:ext cx="5243930" cy="39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frique du Sud 2012 jours  1-2-3 080 (63)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717" y="3645024"/>
            <a:ext cx="3704729" cy="27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frique du Sud 2012 jours  1-2-3 080 (64)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76672"/>
            <a:ext cx="3928423" cy="2947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421410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JHC – Brickfield Project – Urban design drew heavily from the St. Lawrence Neighbourhood redevelopment in Toronto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922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4" name="Picture 3" descr="Afrique du Sud 2012 jours  1-2-3 080 (75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159424"/>
            <a:ext cx="4136777" cy="31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frique du Sud 2012 jours  1-2-3 080 (81)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39"/>
            <a:ext cx="4536504" cy="305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frique du Sud 2012 jours  1-2-3 080 (80)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6" y="3208523"/>
            <a:ext cx="4071346" cy="305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atherine Boucher 05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956" y="157139"/>
            <a:ext cx="4005829" cy="30022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28184" y="51571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JHC – Project in Cosmo City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857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05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865041"/>
            <a:ext cx="4041774" cy="3031330"/>
          </a:xfr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Hillbrow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err="1" smtClean="0"/>
              <a:t>eKhaya</a:t>
            </a:r>
            <a:r>
              <a:rPr lang="en-CA" dirty="0" smtClean="0"/>
              <a:t> Neighbourhood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Johannesburg - Reclaiming downtown</a:t>
            </a:r>
            <a:endParaRPr lang="en-CA" dirty="0"/>
          </a:p>
        </p:txBody>
      </p:sp>
      <p:pic>
        <p:nvPicPr>
          <p:cNvPr id="11" name="Picture 10" descr="Afrique du Sud 2012 jours  1-2-3 080 (9)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24945"/>
            <a:ext cx="3934387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4" name="Picture 3" descr="South Africa -2012 - Study visit -Harvey Cooper 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1431"/>
            <a:ext cx="3075806" cy="41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outh Africa -2012 -Study Visit - BL 01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784" y="121431"/>
            <a:ext cx="5069706" cy="380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th Africa -2012 -Study Visit - BL 013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174725"/>
            <a:ext cx="4290814" cy="32220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5536" y="4365104"/>
            <a:ext cx="2931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Josie Adler – the force behind the </a:t>
            </a:r>
            <a:r>
              <a:rPr lang="en-CA" sz="2400" dirty="0" err="1" smtClean="0"/>
              <a:t>eKhaya</a:t>
            </a:r>
            <a:r>
              <a:rPr lang="en-CA" sz="2400" dirty="0" smtClean="0"/>
              <a:t> neighbourhood renewal initiative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860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4" name="Picture 3" descr="South Africa -2012 -Study Visit - BL 015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42354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frique du Sud 2012 jours  1-2-3 080 (12)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35" y="3258344"/>
            <a:ext cx="4689361" cy="312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frique du Sud 2012 jours  1-2-3 080 (15)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356" y="188640"/>
            <a:ext cx="4355751" cy="29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atherine Boucher 075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58344"/>
            <a:ext cx="4188749" cy="3139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7504" y="508518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solidFill>
                  <a:srgbClr val="FFFF00"/>
                </a:solidFill>
              </a:rPr>
              <a:t>Madulammoho</a:t>
            </a:r>
            <a:r>
              <a:rPr lang="en-CA" sz="2800" dirty="0" smtClean="0">
                <a:solidFill>
                  <a:srgbClr val="FFFF00"/>
                </a:solidFill>
              </a:rPr>
              <a:t> Housing Association – NASHO member and </a:t>
            </a:r>
            <a:r>
              <a:rPr lang="en-CA" sz="2800" dirty="0" err="1" smtClean="0">
                <a:solidFill>
                  <a:srgbClr val="FFFF00"/>
                </a:solidFill>
              </a:rPr>
              <a:t>eKhaya</a:t>
            </a:r>
            <a:r>
              <a:rPr lang="en-CA" sz="2800" dirty="0" smtClean="0">
                <a:solidFill>
                  <a:srgbClr val="FFFF00"/>
                </a:solidFill>
              </a:rPr>
              <a:t> partner</a:t>
            </a:r>
            <a:endParaRPr lang="en-C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Housing Regulatory Agency - SHRA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5" name="Picture 4" descr="South Africa -2012 -Study Visit - BL 0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28" y="3361200"/>
            <a:ext cx="4081368" cy="306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th Africa -2012 -Study Visit - BL 018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97698" cy="375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4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3.5 Million residents, no jobs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The co-op model starts with savings groups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sz="2400" dirty="0" smtClean="0"/>
              <a:t>No government housing programs</a:t>
            </a:r>
          </a:p>
          <a:p>
            <a:r>
              <a:rPr lang="en-CA" sz="2400" dirty="0" smtClean="0"/>
              <a:t>Income is mostly through self employment</a:t>
            </a:r>
            <a:r>
              <a:rPr lang="en-CA" dirty="0" smtClean="0"/>
              <a:t>.</a:t>
            </a:r>
          </a:p>
          <a:p>
            <a:r>
              <a:rPr lang="en-CA" sz="2400" dirty="0" smtClean="0"/>
              <a:t>Interest rates in 2011 from 8% to 23%</a:t>
            </a:r>
          </a:p>
          <a:p>
            <a:r>
              <a:rPr lang="en-CA" sz="2400" dirty="0" smtClean="0"/>
              <a:t>Corruption, instability and related ethnic violence</a:t>
            </a:r>
          </a:p>
          <a:p>
            <a:endParaRPr lang="en-CA" sz="2400" dirty="0"/>
          </a:p>
        </p:txBody>
      </p:sp>
      <p:pic>
        <p:nvPicPr>
          <p:cNvPr id="11" name="Content Placeholder 10" descr="12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Nairobi – The context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NACHU – National Co-op Housing Union of Kenya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Good Neighbour Co-op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Provide capacity and development expertise  to housing co-ops</a:t>
            </a:r>
          </a:p>
          <a:p>
            <a:r>
              <a:rPr lang="en-CA" dirty="0" smtClean="0"/>
              <a:t>Savings and housing microfinance loans</a:t>
            </a:r>
          </a:p>
          <a:p>
            <a:r>
              <a:rPr lang="en-CA" dirty="0" smtClean="0"/>
              <a:t>Training on governance, gender equality, AIDS responses, advocacy</a:t>
            </a:r>
            <a:endParaRPr lang="en-CA" dirty="0"/>
          </a:p>
        </p:txBody>
      </p:sp>
      <p:pic>
        <p:nvPicPr>
          <p:cNvPr id="9" name="Content Placeholder 8" descr="162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Nairobi, Kenya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Nakuru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6" name="Picture 5" descr="Kenya 2012 -jours -karine (43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5364088" cy="301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enya -2012 - Study visit -Harvey Cooper 02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92388"/>
            <a:ext cx="3851920" cy="28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5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The Challenge</a:t>
            </a:r>
            <a:endParaRPr lang="en-CA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1.2 Billion people – 1/3 of the global urban population - live in slums. </a:t>
            </a:r>
          </a:p>
          <a:p>
            <a:r>
              <a:rPr lang="en-US" sz="2000" dirty="0" smtClean="0"/>
              <a:t>This includes 70% of urban Africans, 225 million people</a:t>
            </a:r>
            <a:endParaRPr lang="en-CA" sz="2000" dirty="0" smtClean="0"/>
          </a:p>
          <a:p>
            <a:endParaRPr lang="en-CA" dirty="0"/>
          </a:p>
        </p:txBody>
      </p:sp>
      <p:pic>
        <p:nvPicPr>
          <p:cNvPr id="8" name="Content Placeholder 7" descr="019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One </a:t>
            </a:r>
            <a:r>
              <a:rPr lang="en-CA" dirty="0"/>
              <a:t>w</a:t>
            </a:r>
            <a:r>
              <a:rPr lang="en-CA" dirty="0" smtClean="0"/>
              <a:t>oman’s story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Landlady and Grocer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9" name="Content Placeholder 8" descr="13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10" name="Content Placeholder 9" descr="13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Nakuru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Nairobi – Faith Foundation Co-op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6" name="Picture 5" descr="Kenya -2012 - Study visit -Harvey Cooper 0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56184"/>
            <a:ext cx="4379979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enya -2012 - Study visit -Harvey Cooper 06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483" y="3024336"/>
            <a:ext cx="4475989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Nairobi – </a:t>
            </a:r>
            <a:r>
              <a:rPr lang="en-CA" dirty="0" err="1" smtClean="0"/>
              <a:t>Nguma</a:t>
            </a:r>
            <a:r>
              <a:rPr lang="en-CA" dirty="0" smtClean="0"/>
              <a:t> </a:t>
            </a:r>
            <a:r>
              <a:rPr lang="en-CA" dirty="0" err="1" smtClean="0"/>
              <a:t>Mbega</a:t>
            </a:r>
            <a:r>
              <a:rPr lang="en-CA" dirty="0" smtClean="0"/>
              <a:t> Housing Co-op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22</a:t>
            </a:fld>
            <a:endParaRPr lang="en-CA"/>
          </a:p>
        </p:txBody>
      </p:sp>
      <p:pic>
        <p:nvPicPr>
          <p:cNvPr id="6" name="Picture 5" descr="Kenya -2012 - Study visit -Harvey Cooper 1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5652120" cy="42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enya -2012 - Study visit -Harvey Cooper 10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592" y="3532321"/>
            <a:ext cx="3707904" cy="27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Creating food and income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Intensive use of space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9" name="Content Placeholder 8" descr="17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10" name="Content Placeholder 9" descr="185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Nairobi – Urban Food Security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Greenhouses, fish ponds	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Goats, chickens, rabbits	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9" name="Content Placeholder 8" descr="17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6" y="2471738"/>
            <a:ext cx="2863453" cy="3817937"/>
          </a:xfrm>
        </p:spPr>
      </p:pic>
      <p:pic>
        <p:nvPicPr>
          <p:cNvPr id="10" name="Content Placeholder 9" descr="15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Farmers in the City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 smtClean="0"/>
              <a:t>Johannesburg, S.A.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sz="2800" dirty="0" smtClean="0"/>
              <a:t>  Nairobi, Kenya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A robust social housing sector – 15 years now</a:t>
            </a:r>
          </a:p>
          <a:p>
            <a:r>
              <a:rPr lang="en-CA" dirty="0" smtClean="0"/>
              <a:t>Rental is the norm</a:t>
            </a:r>
          </a:p>
          <a:p>
            <a:r>
              <a:rPr lang="en-CA" dirty="0" smtClean="0"/>
              <a:t>Government program for capital</a:t>
            </a:r>
          </a:p>
          <a:p>
            <a:r>
              <a:rPr lang="en-CA" dirty="0" smtClean="0"/>
              <a:t>Informal economy</a:t>
            </a:r>
          </a:p>
          <a:p>
            <a:r>
              <a:rPr lang="en-CA" dirty="0" smtClean="0"/>
              <a:t>Slum clearance issues</a:t>
            </a:r>
          </a:p>
          <a:p>
            <a:r>
              <a:rPr lang="en-CA" dirty="0" smtClean="0"/>
              <a:t>Urban agriculture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A successful national association- NACHU</a:t>
            </a:r>
          </a:p>
          <a:p>
            <a:r>
              <a:rPr lang="en-CA" dirty="0" smtClean="0"/>
              <a:t>Ownership co-ops are the norm</a:t>
            </a:r>
          </a:p>
          <a:p>
            <a:r>
              <a:rPr lang="en-CA" dirty="0" smtClean="0"/>
              <a:t>No government $$</a:t>
            </a:r>
          </a:p>
          <a:p>
            <a:r>
              <a:rPr lang="en-CA" dirty="0" smtClean="0"/>
              <a:t>Informal economy</a:t>
            </a:r>
          </a:p>
          <a:p>
            <a:r>
              <a:rPr lang="en-CA" dirty="0" smtClean="0"/>
              <a:t>Slum clearance issues</a:t>
            </a:r>
          </a:p>
          <a:p>
            <a:r>
              <a:rPr lang="en-CA" dirty="0" smtClean="0"/>
              <a:t>Urban agriculture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Very different, not so different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can I/We help?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Hosting visitors, participating in exchanges and study visit as partner rep</a:t>
            </a:r>
          </a:p>
          <a:p>
            <a:r>
              <a:rPr lang="en-CA" dirty="0" smtClean="0"/>
              <a:t>Contributing to housing microfinance fund</a:t>
            </a:r>
          </a:p>
          <a:p>
            <a:r>
              <a:rPr lang="en-CA" dirty="0" smtClean="0"/>
              <a:t>Promoting Rooftops Canada in your networks</a:t>
            </a:r>
          </a:p>
          <a:p>
            <a:r>
              <a:rPr lang="en-CA" dirty="0" smtClean="0"/>
              <a:t>Fundraising activities</a:t>
            </a:r>
          </a:p>
          <a:p>
            <a:r>
              <a:rPr lang="en-CA" dirty="0" smtClean="0"/>
              <a:t>Advocacy campaigns</a:t>
            </a:r>
          </a:p>
          <a:p>
            <a:r>
              <a:rPr lang="en-CA" dirty="0" smtClean="0"/>
              <a:t>Providing technical assistance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8" name="Picture 7" descr="Kenya -2012 - Study visit -Harvey Cooper 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933056"/>
            <a:ext cx="3096344" cy="232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enya -2012 - Study visit -Harvey Cooper 02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608" y="548680"/>
            <a:ext cx="3419872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enya -2012 - Study visit -Harvey Cooper 05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420888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Building Homes, Building Lives</a:t>
            </a:r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Tanzania, $60K for our partner, WAT Human Settlement Trust.</a:t>
            </a:r>
          </a:p>
          <a:p>
            <a:r>
              <a:rPr lang="en-CA" sz="1800" dirty="0" smtClean="0"/>
              <a:t>CIDA matching adds $180K</a:t>
            </a:r>
          </a:p>
          <a:p>
            <a:r>
              <a:rPr lang="en-CA" sz="1800" dirty="0" smtClean="0"/>
              <a:t>To purchase land and provide micro-loans.</a:t>
            </a:r>
          </a:p>
          <a:p>
            <a:r>
              <a:rPr lang="en-CA" sz="1800" dirty="0" smtClean="0"/>
              <a:t>Capacity building, training and technical assistance.</a:t>
            </a:r>
          </a:p>
          <a:p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1400" b="1" dirty="0" smtClean="0"/>
              <a:t>      </a:t>
            </a:r>
            <a:endParaRPr lang="en-C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1026" name="Picture 2" descr="http://www.wat.or.tz/images/s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3501008"/>
            <a:ext cx="1905000" cy="18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31840" y="908720"/>
            <a:ext cx="36724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/>
              <a:t>Client:</a:t>
            </a:r>
            <a:r>
              <a:rPr lang="en-CA" sz="1600" dirty="0" smtClean="0"/>
              <a:t> </a:t>
            </a:r>
            <a:r>
              <a:rPr lang="en-CA" sz="1600" dirty="0" err="1" smtClean="0"/>
              <a:t>Zainabu</a:t>
            </a:r>
            <a:r>
              <a:rPr lang="en-CA" sz="1600" dirty="0" smtClean="0"/>
              <a:t> </a:t>
            </a:r>
            <a:r>
              <a:rPr lang="en-CA" sz="1600" dirty="0" err="1" smtClean="0"/>
              <a:t>Mbaruku</a:t>
            </a:r>
            <a:r>
              <a:rPr lang="en-CA" sz="1600" dirty="0" smtClean="0"/>
              <a:t> </a:t>
            </a:r>
            <a:r>
              <a:rPr lang="en-CA" sz="1600" dirty="0" err="1" smtClean="0"/>
              <a:t>Msunga</a:t>
            </a:r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b="1" dirty="0" smtClean="0"/>
              <a:t>Age</a:t>
            </a:r>
            <a:r>
              <a:rPr lang="en-CA" sz="1600" dirty="0" smtClean="0"/>
              <a:t> 68 years </a:t>
            </a:r>
            <a:br>
              <a:rPr lang="en-CA" sz="1600" dirty="0" smtClean="0"/>
            </a:br>
            <a:r>
              <a:rPr lang="en-CA" sz="1600" b="1" dirty="0" smtClean="0"/>
              <a:t>Marital Status:</a:t>
            </a:r>
            <a:r>
              <a:rPr lang="en-CA" sz="1600" dirty="0" smtClean="0"/>
              <a:t> Widowed</a:t>
            </a:r>
            <a:br>
              <a:rPr lang="en-CA" sz="1600" dirty="0" smtClean="0"/>
            </a:br>
            <a:r>
              <a:rPr lang="en-CA" sz="1600" b="1" dirty="0" smtClean="0"/>
              <a:t>Dependents:</a:t>
            </a:r>
            <a:r>
              <a:rPr lang="en-CA" sz="1600" dirty="0" smtClean="0"/>
              <a:t> 7 </a:t>
            </a:r>
          </a:p>
          <a:p>
            <a:r>
              <a:rPr lang="en-CA" sz="1600" b="1" dirty="0" smtClean="0"/>
              <a:t>Job:</a:t>
            </a:r>
            <a:r>
              <a:rPr lang="en-CA" sz="1600" dirty="0" smtClean="0"/>
              <a:t> Juice and Soap Sales</a:t>
            </a:r>
          </a:p>
          <a:p>
            <a:r>
              <a:rPr lang="en-CA" sz="1600" b="1" dirty="0" smtClean="0"/>
              <a:t>Loans: </a:t>
            </a:r>
            <a:r>
              <a:rPr lang="en-CA" sz="1600" dirty="0" smtClean="0"/>
              <a:t>3 loans of $336, 1 for $424</a:t>
            </a:r>
            <a:br>
              <a:rPr lang="en-CA" sz="1600" dirty="0" smtClean="0"/>
            </a:br>
            <a:r>
              <a:rPr lang="en-CA" sz="1600" dirty="0" smtClean="0"/>
              <a:t>Transformed a mud hut into house and shop.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996952"/>
            <a:ext cx="1863745" cy="1397809"/>
          </a:xfrm>
          <a:prstGeom prst="rect">
            <a:avLst/>
          </a:prstGeom>
        </p:spPr>
      </p:pic>
      <p:pic>
        <p:nvPicPr>
          <p:cNvPr id="10" name="Picture 9" descr="phase-cs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581128"/>
            <a:ext cx="1863745" cy="139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Rooftops Canada -</a:t>
            </a:r>
            <a:br>
              <a:rPr lang="en-US" sz="2000" dirty="0" smtClean="0"/>
            </a:br>
            <a:r>
              <a:rPr lang="en-US" sz="2000" dirty="0" err="1" smtClean="0"/>
              <a:t>Abri</a:t>
            </a:r>
            <a:r>
              <a:rPr lang="en-US" sz="2000" dirty="0" smtClean="0"/>
              <a:t> International</a:t>
            </a:r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720 </a:t>
            </a:r>
            <a:r>
              <a:rPr lang="en-US" sz="1700" b="1" dirty="0" err="1" smtClean="0"/>
              <a:t>Spadina</a:t>
            </a:r>
            <a:r>
              <a:rPr lang="en-US" sz="1700" b="1" dirty="0" smtClean="0"/>
              <a:t> Ave, 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Suite 313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Toronto, ON 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M5S 2T9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CANADA</a:t>
            </a:r>
          </a:p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Tel: 416-366-1445  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Fax: 416-366-3876</a:t>
            </a:r>
          </a:p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E-mail: 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info@rooftops.ca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Website: 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www.rooftops.ca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8" name="Picture 7" descr="South Africa -2012 - Study visit -Harvey Cooper 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34" y="1368152"/>
            <a:ext cx="5820138" cy="436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Oh, and there were giraffes too!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 smtClean="0"/>
              <a:t>Giraffes have 7 neck vertebrae, same as humans</a:t>
            </a:r>
          </a:p>
          <a:p>
            <a:r>
              <a:rPr lang="en-CA" dirty="0" smtClean="0"/>
              <a:t>Giraffes walk using left/right, using both front and back legs</a:t>
            </a:r>
          </a:p>
          <a:p>
            <a:r>
              <a:rPr lang="en-CA" dirty="0" smtClean="0"/>
              <a:t>The male giraffe has a pronounced protrusion on his “forehead”</a:t>
            </a:r>
          </a:p>
          <a:p>
            <a:r>
              <a:rPr lang="en-CA" dirty="0" smtClean="0"/>
              <a:t>More safari pictures available on demand! </a:t>
            </a:r>
            <a:endParaRPr lang="en-CA" dirty="0"/>
          </a:p>
        </p:txBody>
      </p:sp>
      <p:pic>
        <p:nvPicPr>
          <p:cNvPr id="7" name="Content Placeholder 6" descr="3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774" y="548680"/>
            <a:ext cx="4401641" cy="586885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Response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Rooftops Canada partners with housing groups, housing co-ops &amp; credit unions, NGOs, the private sector, financial institutions, trade unions, governments and international agencies to improve housing conditions and build sustainable communities</a:t>
            </a:r>
            <a:endParaRPr lang="en-CA" sz="1800" dirty="0" smtClean="0"/>
          </a:p>
          <a:p>
            <a:endParaRPr lang="en-CA" dirty="0"/>
          </a:p>
        </p:txBody>
      </p:sp>
      <p:pic>
        <p:nvPicPr>
          <p:cNvPr id="9" name="Content Placeholder 8" descr="11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Rooftops Study Tour, July 2012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CA" sz="2000" dirty="0" smtClean="0"/>
          </a:p>
          <a:p>
            <a:r>
              <a:rPr lang="en-CA" sz="2000" dirty="0" smtClean="0"/>
              <a:t>Johannesburg, South Africa</a:t>
            </a:r>
          </a:p>
          <a:p>
            <a:r>
              <a:rPr lang="en-CA" sz="2000" dirty="0" smtClean="0"/>
              <a:t> Nairobi, Kenya</a:t>
            </a:r>
          </a:p>
          <a:p>
            <a:r>
              <a:rPr lang="en-CA" sz="2000" dirty="0" smtClean="0"/>
              <a:t>5  Canadian participants from </a:t>
            </a:r>
            <a:r>
              <a:rPr lang="en-CA" sz="2000" dirty="0"/>
              <a:t>CHRA, ONPHA</a:t>
            </a:r>
            <a:r>
              <a:rPr lang="en-CA" sz="2000" dirty="0" smtClean="0"/>
              <a:t>, BCNPHA, CHF Canada, CQCH</a:t>
            </a:r>
          </a:p>
          <a:p>
            <a:r>
              <a:rPr lang="en-CA" sz="2000" dirty="0" smtClean="0"/>
              <a:t>2 weeks,  lots learned.  </a:t>
            </a:r>
          </a:p>
          <a:p>
            <a:endParaRPr lang="en-CA" dirty="0"/>
          </a:p>
        </p:txBody>
      </p:sp>
      <p:pic>
        <p:nvPicPr>
          <p:cNvPr id="8" name="Content Placeholder 7" descr="161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90728" cy="732974"/>
          </a:xfrm>
        </p:spPr>
        <p:txBody>
          <a:bodyPr/>
          <a:lstStyle/>
          <a:p>
            <a:pPr algn="ctr"/>
            <a:r>
              <a:rPr lang="en-CA" dirty="0" smtClean="0"/>
              <a:t>Technical Assistance and Operational Support	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9" name="Content Placeholder 8" descr="00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865041"/>
            <a:ext cx="4041774" cy="303133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Advisors on all aspects of housing development &amp; management, financing, capacity building and governance.</a:t>
            </a:r>
          </a:p>
          <a:p>
            <a:r>
              <a:rPr lang="en-CA" dirty="0" smtClean="0"/>
              <a:t>Young professional </a:t>
            </a:r>
            <a:r>
              <a:rPr lang="en-CA" dirty="0"/>
              <a:t>i</a:t>
            </a:r>
            <a:r>
              <a:rPr lang="en-CA" dirty="0" smtClean="0"/>
              <a:t>nterns</a:t>
            </a:r>
          </a:p>
          <a:p>
            <a:r>
              <a:rPr lang="en-CA" dirty="0" smtClean="0"/>
              <a:t>Housing and HIV/AIDS, urban food security</a:t>
            </a:r>
          </a:p>
          <a:p>
            <a:r>
              <a:rPr lang="en-CA" dirty="0" smtClean="0"/>
              <a:t>Exchanges w/Canada</a:t>
            </a:r>
          </a:p>
          <a:p>
            <a:r>
              <a:rPr lang="en-CA" dirty="0" smtClean="0"/>
              <a:t>Loans/guarantees to partners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work in Africa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informal economy rules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Soweto – shelters and new housing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pic>
        <p:nvPicPr>
          <p:cNvPr id="7" name="Content Placeholder 6" descr="08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0" y="2865712"/>
            <a:ext cx="4039985" cy="3029989"/>
          </a:xfrm>
        </p:spPr>
      </p:pic>
      <p:pic>
        <p:nvPicPr>
          <p:cNvPr id="8" name="Content Placeholder 7" descr="011.JP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Jo’burg</a:t>
            </a:r>
            <a:r>
              <a:rPr lang="en-CA" dirty="0" smtClean="0"/>
              <a:t>  is a big city 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4" name="Picture 3" descr="Afrique du Sud 2012 jours  1-2-3 080 (44)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6632"/>
            <a:ext cx="4458535" cy="334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frique du Sud 2012 jours  1-2-3 080 (46)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41" y="3423810"/>
            <a:ext cx="3940147" cy="29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atherine Boucher 035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96" y="116632"/>
            <a:ext cx="4139952" cy="310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atherine Boucher 034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96" y="3262802"/>
            <a:ext cx="4152518" cy="311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6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Our partners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The context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NASHO – National Assoc. Social Housing </a:t>
            </a:r>
            <a:r>
              <a:rPr lang="en-CA" sz="2400" smtClean="0"/>
              <a:t>Organisations (18 </a:t>
            </a:r>
            <a:r>
              <a:rPr lang="en-CA" sz="2400" dirty="0" smtClean="0"/>
              <a:t>members</a:t>
            </a:r>
            <a:r>
              <a:rPr lang="en-CA" sz="2400" smtClean="0"/>
              <a:t>, 22,000 </a:t>
            </a:r>
            <a:r>
              <a:rPr lang="en-CA" sz="2400" dirty="0" smtClean="0"/>
              <a:t>units, 15 </a:t>
            </a:r>
            <a:r>
              <a:rPr lang="en-CA" sz="2400" dirty="0" err="1" smtClean="0"/>
              <a:t>yrs</a:t>
            </a:r>
            <a:r>
              <a:rPr lang="en-CA" sz="2400" dirty="0" smtClean="0"/>
              <a:t> experience)             </a:t>
            </a:r>
          </a:p>
          <a:p>
            <a:r>
              <a:rPr lang="en-CA" sz="2400" dirty="0" smtClean="0"/>
              <a:t>SHRA – Social Housing Regulatory Agency</a:t>
            </a:r>
          </a:p>
          <a:p>
            <a:r>
              <a:rPr lang="en-CA" sz="2400" dirty="0" smtClean="0"/>
              <a:t>Social housing in SA is non-profit rental</a:t>
            </a:r>
            <a:endParaRPr lang="en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Post apartheid still very present</a:t>
            </a:r>
          </a:p>
          <a:p>
            <a:r>
              <a:rPr lang="en-CA" sz="2400" dirty="0" smtClean="0"/>
              <a:t>Federal and Provincial  capital subsidies (40-50%)</a:t>
            </a:r>
          </a:p>
          <a:p>
            <a:r>
              <a:rPr lang="en-CA" sz="2400" dirty="0" smtClean="0"/>
              <a:t>No operating subsidies</a:t>
            </a:r>
          </a:p>
          <a:p>
            <a:r>
              <a:rPr lang="en-CA" sz="2400" dirty="0" smtClean="0"/>
              <a:t>Informal economy, no safety net for many people</a:t>
            </a:r>
          </a:p>
          <a:p>
            <a:pPr>
              <a:buNone/>
            </a:pPr>
            <a:endParaRPr lang="en-CA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Johannesburg , South Africa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National Association of Social Housing Organizations - NASHO</a:t>
            </a:r>
            <a:endParaRPr lang="en-CA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Rooftops Study Tour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A278-09F9-49D6-A996-1441B0D05EA8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5" name="Picture 4" descr="Afrique du Sud 2012 jours  1-2-3 080 (50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12651"/>
            <a:ext cx="4856857" cy="364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atherine Boucher 04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137024"/>
            <a:ext cx="4328745" cy="3244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4685</TotalTime>
  <Words>934</Words>
  <Application>Microsoft Office PowerPoint</Application>
  <PresentationFormat>On-screen Show (4:3)</PresentationFormat>
  <Paragraphs>197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Rooftops Canada – Abri International</vt:lpstr>
      <vt:lpstr>The Challenge</vt:lpstr>
      <vt:lpstr>Our Response</vt:lpstr>
      <vt:lpstr>Rooftops Study Tour, July 2012</vt:lpstr>
      <vt:lpstr>Our work in Africa</vt:lpstr>
      <vt:lpstr>Jo’burg  is a big city !</vt:lpstr>
      <vt:lpstr>PowerPoint Presentation</vt:lpstr>
      <vt:lpstr>Johannesburg , South Africa</vt:lpstr>
      <vt:lpstr>National Association of Social Housing Organizations - NASHO</vt:lpstr>
      <vt:lpstr>Johannesburg</vt:lpstr>
      <vt:lpstr>PowerPoint Presentation</vt:lpstr>
      <vt:lpstr>PowerPoint Presentation</vt:lpstr>
      <vt:lpstr>Johannesburg - Reclaiming downtown</vt:lpstr>
      <vt:lpstr>PowerPoint Presentation</vt:lpstr>
      <vt:lpstr>PowerPoint Presentation</vt:lpstr>
      <vt:lpstr>Social Housing Regulatory Agency - SHRA</vt:lpstr>
      <vt:lpstr>Nairobi – The context</vt:lpstr>
      <vt:lpstr>Nairobi, Kenya</vt:lpstr>
      <vt:lpstr>Nakuru</vt:lpstr>
      <vt:lpstr>Nakuru</vt:lpstr>
      <vt:lpstr>Nairobi – Faith Foundation Co-op</vt:lpstr>
      <vt:lpstr>Nairobi – Nguma Mbega Housing Co-op</vt:lpstr>
      <vt:lpstr>Nairobi – Urban Food Security</vt:lpstr>
      <vt:lpstr>Farmers in the City</vt:lpstr>
      <vt:lpstr>Very different, not so different</vt:lpstr>
      <vt:lpstr>How can I/We help?</vt:lpstr>
      <vt:lpstr>Building Homes, Building Lives</vt:lpstr>
      <vt:lpstr>Rooftops Canada - Abri International</vt:lpstr>
      <vt:lpstr>Oh, and there were giraffes too!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Cathrine</dc:creator>
  <cp:lastModifiedBy>Your User Name</cp:lastModifiedBy>
  <cp:revision>225</cp:revision>
  <dcterms:created xsi:type="dcterms:W3CDTF">2012-08-22T21:05:04Z</dcterms:created>
  <dcterms:modified xsi:type="dcterms:W3CDTF">2013-04-19T16:48:50Z</dcterms:modified>
</cp:coreProperties>
</file>