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61" r:id="rId4"/>
    <p:sldId id="260" r:id="rId5"/>
    <p:sldId id="273" r:id="rId6"/>
    <p:sldId id="267" r:id="rId7"/>
    <p:sldId id="268"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B4C"/>
    <a:srgbClr val="067EA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1905" autoAdjust="0"/>
  </p:normalViewPr>
  <p:slideViewPr>
    <p:cSldViewPr>
      <p:cViewPr varScale="1">
        <p:scale>
          <a:sx n="44" d="100"/>
          <a:sy n="44" d="100"/>
        </p:scale>
        <p:origin x="-1266" y="-108"/>
      </p:cViewPr>
      <p:guideLst>
        <p:guide orient="horz" pos="2160"/>
        <p:guide pos="2880"/>
      </p:guideLst>
    </p:cSldViewPr>
  </p:slideViewPr>
  <p:outlineViewPr>
    <p:cViewPr>
      <p:scale>
        <a:sx n="33" d="100"/>
        <a:sy n="33" d="100"/>
      </p:scale>
      <p:origin x="0" y="41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D4BD5-E94B-4E8C-BC86-13B3BE818ED5}" type="datetimeFigureOut">
              <a:rPr lang="en-US" smtClean="0"/>
              <a:pPr/>
              <a:t>4/24/2015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6C1534-1C77-4550-B9CD-99527B6B086E}" type="slidenum">
              <a:rPr lang="en-US" smtClean="0"/>
              <a:pPr/>
              <a:t>‹#›</a:t>
            </a:fld>
            <a:endParaRPr lang="en-US" dirty="0"/>
          </a:p>
        </p:txBody>
      </p:sp>
    </p:spTree>
    <p:extLst>
      <p:ext uri="{BB962C8B-B14F-4D97-AF65-F5344CB8AC3E}">
        <p14:creationId xmlns="" xmlns:p14="http://schemas.microsoft.com/office/powerpoint/2010/main" val="2868615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6C1534-1C77-4550-B9CD-99527B6B086E}"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6C1534-1C77-4550-B9CD-99527B6B086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4A6C1534-1C77-4550-B9CD-99527B6B086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A6C1534-1C77-4550-B9CD-99527B6B086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A6C1534-1C77-4550-B9CD-99527B6B086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A6C1534-1C77-4550-B9CD-99527B6B086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A6C1534-1C77-4550-B9CD-99527B6B086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A6C1534-1C77-4550-B9CD-99527B6B086E}"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2AE7C-39E2-4660-96EE-A4FABAE9A68A}" type="datetimeFigureOut">
              <a:rPr lang="en-US" smtClean="0"/>
              <a:pPr/>
              <a:t>4/24/2015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DAB57-B994-48CE-B380-540F1533ECF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2AE7C-39E2-4660-96EE-A4FABAE9A68A}" type="datetimeFigureOut">
              <a:rPr lang="en-US" smtClean="0"/>
              <a:pPr/>
              <a:t>4/24/2015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AB57-B994-48CE-B380-540F1533EC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362200"/>
          </a:xfrm>
        </p:spPr>
        <p:txBody>
          <a:bodyPr>
            <a:noAutofit/>
          </a:bodyPr>
          <a:lstStyle/>
          <a:p>
            <a:r>
              <a:rPr lang="en-US" sz="3600" b="1" dirty="0" smtClean="0">
                <a:solidFill>
                  <a:srgbClr val="067EAF"/>
                </a:solidFill>
              </a:rPr>
              <a:t/>
            </a:r>
            <a:br>
              <a:rPr lang="en-US" sz="3600" b="1" dirty="0" smtClean="0">
                <a:solidFill>
                  <a:srgbClr val="067EAF"/>
                </a:solidFill>
              </a:rPr>
            </a:br>
            <a:r>
              <a:rPr lang="en-US" sz="3600" b="1" dirty="0" smtClean="0">
                <a:solidFill>
                  <a:srgbClr val="067EAF"/>
                </a:solidFill>
              </a:rPr>
              <a:t>Federal Election 2015</a:t>
            </a:r>
            <a:br>
              <a:rPr lang="en-US" sz="3600" b="1" dirty="0" smtClean="0">
                <a:solidFill>
                  <a:srgbClr val="067EAF"/>
                </a:solidFill>
              </a:rPr>
            </a:br>
            <a:r>
              <a:rPr lang="en-US" sz="3600" b="1" dirty="0" smtClean="0">
                <a:solidFill>
                  <a:srgbClr val="067EAF"/>
                </a:solidFill>
              </a:rPr>
              <a:t>Key Messages</a:t>
            </a:r>
            <a:r>
              <a:rPr lang="en-US" sz="4000" b="1" dirty="0" smtClean="0">
                <a:solidFill>
                  <a:srgbClr val="067EAF"/>
                </a:solidFill>
              </a:rPr>
              <a:t> </a:t>
            </a:r>
            <a:r>
              <a:rPr lang="en-US" sz="4800" b="1" dirty="0" smtClean="0">
                <a:solidFill>
                  <a:srgbClr val="067EAF"/>
                </a:solidFill>
              </a:rPr>
              <a:t>and</a:t>
            </a:r>
            <a:r>
              <a:rPr lang="en-US" sz="3600" b="1" dirty="0" smtClean="0">
                <a:solidFill>
                  <a:srgbClr val="067EAF"/>
                </a:solidFill>
              </a:rPr>
              <a:t> Lobbying Strategies  reflecting Aboriginal Realities</a:t>
            </a:r>
            <a:endParaRPr lang="en-US" sz="3600" b="1" dirty="0">
              <a:solidFill>
                <a:srgbClr val="067EAF"/>
              </a:solidFill>
            </a:endParaRPr>
          </a:p>
        </p:txBody>
      </p:sp>
      <p:sp>
        <p:nvSpPr>
          <p:cNvPr id="3" name="Subtitle 2"/>
          <p:cNvSpPr>
            <a:spLocks noGrp="1"/>
          </p:cNvSpPr>
          <p:nvPr>
            <p:ph type="subTitle" idx="1"/>
          </p:nvPr>
        </p:nvSpPr>
        <p:spPr>
          <a:xfrm>
            <a:off x="1371600" y="3733800"/>
            <a:ext cx="6400800" cy="2209800"/>
          </a:xfrm>
        </p:spPr>
        <p:txBody>
          <a:bodyPr>
            <a:normAutofit/>
          </a:bodyPr>
          <a:lstStyle/>
          <a:p>
            <a:endParaRPr lang="en-US" dirty="0" smtClean="0">
              <a:solidFill>
                <a:schemeClr val="bg2">
                  <a:lumMod val="25000"/>
                </a:schemeClr>
              </a:solidFill>
            </a:endParaRPr>
          </a:p>
          <a:p>
            <a:r>
              <a:rPr lang="en-US" dirty="0" smtClean="0">
                <a:solidFill>
                  <a:schemeClr val="bg2">
                    <a:lumMod val="25000"/>
                  </a:schemeClr>
                </a:solidFill>
              </a:rPr>
              <a:t>April 28, 2015</a:t>
            </a:r>
          </a:p>
          <a:p>
            <a:r>
              <a:rPr lang="en-US" dirty="0" smtClean="0">
                <a:solidFill>
                  <a:srgbClr val="4D4B4C"/>
                </a:solidFill>
              </a:rPr>
              <a:t>CHRA </a:t>
            </a:r>
            <a:r>
              <a:rPr lang="en-US" dirty="0" smtClean="0">
                <a:solidFill>
                  <a:schemeClr val="bg2">
                    <a:lumMod val="25000"/>
                  </a:schemeClr>
                </a:solidFill>
              </a:rPr>
              <a:t>Aboriginal</a:t>
            </a:r>
            <a:r>
              <a:rPr lang="en-US" dirty="0" smtClean="0">
                <a:solidFill>
                  <a:srgbClr val="4D4B4C"/>
                </a:solidFill>
              </a:rPr>
              <a:t> Housing Caucus Day</a:t>
            </a:r>
            <a:endParaRPr lang="en-US" dirty="0">
              <a:solidFill>
                <a:srgbClr val="4D4B4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209800"/>
          </a:xfrm>
        </p:spPr>
        <p:txBody>
          <a:bodyPr>
            <a:noAutofit/>
          </a:bodyPr>
          <a:lstStyle/>
          <a:p>
            <a:r>
              <a:rPr lang="en-US" sz="3600" dirty="0" smtClean="0">
                <a:solidFill>
                  <a:srgbClr val="4D4B4C"/>
                </a:solidFill>
              </a:rPr>
              <a:t>Presentation by:</a:t>
            </a:r>
            <a:br>
              <a:rPr lang="en-US" sz="3600" dirty="0" smtClean="0">
                <a:solidFill>
                  <a:srgbClr val="4D4B4C"/>
                </a:solidFill>
              </a:rPr>
            </a:br>
            <a:r>
              <a:rPr lang="en-US" sz="3600" dirty="0" smtClean="0">
                <a:solidFill>
                  <a:srgbClr val="4D4B4C"/>
                </a:solidFill>
              </a:rPr>
              <a:t/>
            </a:r>
            <a:br>
              <a:rPr lang="en-US" sz="3600" dirty="0" smtClean="0">
                <a:solidFill>
                  <a:srgbClr val="4D4B4C"/>
                </a:solidFill>
              </a:rPr>
            </a:br>
            <a:r>
              <a:rPr lang="en-US" sz="3600" dirty="0" smtClean="0">
                <a:solidFill>
                  <a:srgbClr val="4D4B4C"/>
                </a:solidFill>
              </a:rPr>
              <a:t>Marc  William Maracle</a:t>
            </a:r>
            <a:br>
              <a:rPr lang="en-US" sz="3600" dirty="0" smtClean="0">
                <a:solidFill>
                  <a:srgbClr val="4D4B4C"/>
                </a:solidFill>
              </a:rPr>
            </a:br>
            <a:r>
              <a:rPr lang="en-US" sz="3600" dirty="0" smtClean="0">
                <a:solidFill>
                  <a:srgbClr val="4D4B4C"/>
                </a:solidFill>
              </a:rPr>
              <a:t>Executive Director </a:t>
            </a:r>
            <a:br>
              <a:rPr lang="en-US" sz="3600" dirty="0" smtClean="0">
                <a:solidFill>
                  <a:srgbClr val="4D4B4C"/>
                </a:solidFill>
              </a:rPr>
            </a:br>
            <a:r>
              <a:rPr lang="en-US" sz="3600" dirty="0" smtClean="0">
                <a:solidFill>
                  <a:srgbClr val="4D4B4C"/>
                </a:solidFill>
              </a:rPr>
              <a:t>Gignul Non Profit Housing Corporation</a:t>
            </a:r>
            <a:br>
              <a:rPr lang="en-US" sz="3600" dirty="0" smtClean="0">
                <a:solidFill>
                  <a:srgbClr val="4D4B4C"/>
                </a:solidFill>
              </a:rPr>
            </a:br>
            <a:endParaRPr lang="en-US" sz="3600" dirty="0">
              <a:solidFill>
                <a:srgbClr val="067EAF"/>
              </a:solidFill>
            </a:endParaRPr>
          </a:p>
        </p:txBody>
      </p:sp>
      <p:sp>
        <p:nvSpPr>
          <p:cNvPr id="3" name="Subtitle 2"/>
          <p:cNvSpPr>
            <a:spLocks noGrp="1"/>
          </p:cNvSpPr>
          <p:nvPr>
            <p:ph type="subTitle" idx="1"/>
          </p:nvPr>
        </p:nvSpPr>
        <p:spPr>
          <a:xfrm>
            <a:off x="1371600" y="4191000"/>
            <a:ext cx="6400800" cy="1752600"/>
          </a:xfrm>
        </p:spPr>
        <p:txBody>
          <a:bodyPr>
            <a:normAutofit/>
          </a:bodyPr>
          <a:lstStyle/>
          <a:p>
            <a:endParaRPr lang="en-US" dirty="0" smtClean="0">
              <a:solidFill>
                <a:srgbClr val="4D4B4C"/>
              </a:solidFill>
            </a:endParaRPr>
          </a:p>
          <a:p>
            <a:endParaRPr lang="en-US" dirty="0">
              <a:solidFill>
                <a:srgbClr val="4D4B4C"/>
              </a:solidFill>
            </a:endParaRPr>
          </a:p>
        </p:txBody>
      </p:sp>
      <p:pic>
        <p:nvPicPr>
          <p:cNvPr id="6" name="Picture 2" descr="C:\Documents and Settings\latkins\My Documents\My Pictures\gignul logo.gif"/>
          <p:cNvPicPr>
            <a:picLocks noChangeAspect="1" noChangeArrowheads="1"/>
          </p:cNvPicPr>
          <p:nvPr/>
        </p:nvPicPr>
        <p:blipFill>
          <a:blip r:embed="rId3"/>
          <a:srcRect/>
          <a:stretch>
            <a:fillRect/>
          </a:stretch>
        </p:blipFill>
        <p:spPr bwMode="auto">
          <a:xfrm>
            <a:off x="1219200" y="4800600"/>
            <a:ext cx="6781800" cy="2057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762000"/>
          </a:xfrm>
        </p:spPr>
        <p:txBody>
          <a:bodyPr>
            <a:noAutofit/>
          </a:bodyPr>
          <a:lstStyle/>
          <a:p>
            <a:pPr algn="l"/>
            <a:r>
              <a:rPr lang="en-US" sz="4800" b="1" dirty="0" smtClean="0">
                <a:solidFill>
                  <a:srgbClr val="067EAF"/>
                </a:solidFill>
              </a:rPr>
              <a:t>Context</a:t>
            </a:r>
            <a:endParaRPr lang="en-US" sz="4800" b="1" dirty="0">
              <a:solidFill>
                <a:schemeClr val="accent5">
                  <a:lumMod val="75000"/>
                </a:schemeClr>
              </a:solidFill>
            </a:endParaRPr>
          </a:p>
        </p:txBody>
      </p:sp>
      <p:sp>
        <p:nvSpPr>
          <p:cNvPr id="3" name="Content Placeholder 2"/>
          <p:cNvSpPr>
            <a:spLocks noGrp="1"/>
          </p:cNvSpPr>
          <p:nvPr>
            <p:ph idx="1"/>
          </p:nvPr>
        </p:nvSpPr>
        <p:spPr>
          <a:xfrm>
            <a:off x="0" y="2133600"/>
            <a:ext cx="9144000" cy="4572000"/>
          </a:xfrm>
        </p:spPr>
        <p:txBody>
          <a:bodyPr>
            <a:normAutofit fontScale="25000" lnSpcReduction="20000"/>
          </a:bodyPr>
          <a:lstStyle/>
          <a:p>
            <a:pPr>
              <a:buNone/>
            </a:pPr>
            <a:r>
              <a:rPr lang="en-CA" dirty="0" smtClean="0"/>
              <a:t> </a:t>
            </a:r>
            <a:endParaRPr lang="en-US" sz="2800" dirty="0" smtClean="0"/>
          </a:p>
          <a:p>
            <a:pPr lvl="0"/>
            <a:r>
              <a:rPr lang="en-CA" sz="8800" dirty="0" smtClean="0"/>
              <a:t>Urban Aboriginal Housing Providers own and manage a diverse and broad portfolio of housing:</a:t>
            </a:r>
          </a:p>
          <a:p>
            <a:pPr lvl="1"/>
            <a:r>
              <a:rPr lang="en-CA" sz="8800" dirty="0" smtClean="0"/>
              <a:t>these properties are located in large to medium to small/rural cities and town across Canada</a:t>
            </a:r>
            <a:endParaRPr lang="en-US" sz="8800" dirty="0" smtClean="0"/>
          </a:p>
          <a:p>
            <a:pPr lvl="1"/>
            <a:r>
              <a:rPr lang="en-CA" sz="8800" dirty="0" smtClean="0"/>
              <a:t>the management and governance of these operations range from very complex and large business structures with large staff and units in excess of 1,000 to smaller portfolios with several staff members and a few units</a:t>
            </a:r>
            <a:endParaRPr lang="en-US" sz="8800" dirty="0" smtClean="0"/>
          </a:p>
          <a:p>
            <a:pPr lvl="1"/>
            <a:r>
              <a:rPr lang="en-CA" sz="8800" dirty="0" smtClean="0"/>
              <a:t>housing plays a critical role in the building of community and urban Aboriginal housing is playing an emerging role in contributing to the development of healthy and safe neighbourhoods in urban environments</a:t>
            </a:r>
            <a:endParaRPr lang="en-US" sz="8800" dirty="0" smtClean="0"/>
          </a:p>
          <a:p>
            <a:pPr lvl="1"/>
            <a:r>
              <a:rPr lang="en-CA" sz="8800" dirty="0" smtClean="0"/>
              <a:t>urban Aboriginal people and Aboriginal housing providers are not alone in this endeavour and need all levels of government to be part of the solution in the protection and provision of social housing throughout Canada</a:t>
            </a:r>
            <a:endParaRPr lang="en-US" sz="8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14400"/>
          </a:xfrm>
        </p:spPr>
        <p:txBody>
          <a:bodyPr wrap="square">
            <a:normAutofit/>
          </a:bodyPr>
          <a:lstStyle/>
          <a:p>
            <a:pPr algn="l"/>
            <a:r>
              <a:rPr lang="en-US" b="1" dirty="0" smtClean="0">
                <a:solidFill>
                  <a:srgbClr val="067EAF"/>
                </a:solidFill>
              </a:rPr>
              <a:t>Statistics</a:t>
            </a:r>
            <a:endParaRPr lang="en-US" dirty="0" smtClean="0"/>
          </a:p>
        </p:txBody>
      </p:sp>
      <p:sp>
        <p:nvSpPr>
          <p:cNvPr id="3" name="Content Placeholder 2"/>
          <p:cNvSpPr>
            <a:spLocks noGrp="1"/>
          </p:cNvSpPr>
          <p:nvPr>
            <p:ph idx="1"/>
          </p:nvPr>
        </p:nvSpPr>
        <p:spPr>
          <a:xfrm>
            <a:off x="685800" y="2286000"/>
            <a:ext cx="7543800" cy="4572000"/>
          </a:xfrm>
        </p:spPr>
        <p:txBody>
          <a:bodyPr>
            <a:normAutofit fontScale="47500" lnSpcReduction="20000"/>
          </a:bodyPr>
          <a:lstStyle/>
          <a:p>
            <a:pPr>
              <a:buNone/>
            </a:pPr>
            <a:r>
              <a:rPr lang="en-CA" sz="2800" dirty="0" smtClean="0"/>
              <a:t> </a:t>
            </a:r>
            <a:endParaRPr lang="en-US" sz="3400" dirty="0" smtClean="0"/>
          </a:p>
          <a:p>
            <a:pPr lvl="0"/>
            <a:r>
              <a:rPr lang="en-CA" sz="5100" dirty="0" smtClean="0"/>
              <a:t>approximately 1.4 million Aboriginal people in Canada</a:t>
            </a:r>
            <a:endParaRPr lang="en-US" sz="5100" dirty="0" smtClean="0"/>
          </a:p>
          <a:p>
            <a:pPr lvl="0"/>
            <a:r>
              <a:rPr lang="en-CA" sz="5100" dirty="0" smtClean="0"/>
              <a:t>approximately 60% of this population reside in urban areas</a:t>
            </a:r>
            <a:endParaRPr lang="en-US" sz="5100" dirty="0" smtClean="0"/>
          </a:p>
          <a:p>
            <a:pPr lvl="0"/>
            <a:r>
              <a:rPr lang="en-CA" sz="5100" dirty="0" smtClean="0"/>
              <a:t>overwhelmingly young population - ~50% &lt; 25 years old and ~40% of this young population is &lt; 15 years old</a:t>
            </a:r>
            <a:endParaRPr lang="en-US" sz="5100" dirty="0" smtClean="0"/>
          </a:p>
          <a:p>
            <a:pPr lvl="0"/>
            <a:r>
              <a:rPr lang="en-CA" sz="5100" dirty="0" smtClean="0"/>
              <a:t>this demographic reflects a growing and sustained need for affordable housing into the foreseeable future</a:t>
            </a:r>
            <a:endParaRPr lang="en-US" sz="5100" dirty="0" smtClean="0"/>
          </a:p>
          <a:p>
            <a:pPr lvl="0"/>
            <a:r>
              <a:rPr lang="en-CA" sz="5100" dirty="0" smtClean="0"/>
              <a:t>the Urban Native Housing Program (which ended in 1993) addressed about 50% of the urban need at that time</a:t>
            </a:r>
            <a:endParaRPr lang="en-US" sz="5100" dirty="0" smtClean="0"/>
          </a:p>
          <a:p>
            <a:pPr lvl="0"/>
            <a:r>
              <a:rPr lang="en-CA" sz="5100" dirty="0" smtClean="0"/>
              <a:t>new dilemma is the aging Aboriginal senior population, expected to increase dramatically in the coming years</a:t>
            </a:r>
            <a:endParaRPr lang="en-US" sz="5100" dirty="0" smtClean="0"/>
          </a:p>
          <a:p>
            <a:pPr>
              <a:buNone/>
            </a:pPr>
            <a:r>
              <a:rPr lang="en-CA" sz="5100" dirty="0" smtClean="0"/>
              <a:t> </a:t>
            </a:r>
            <a:endParaRPr lang="en-US" sz="5100" dirty="0" smtClean="0"/>
          </a:p>
          <a:p>
            <a:pPr>
              <a:buFont typeface="Wingdings" charset="2"/>
              <a:buChar char="§"/>
            </a:pPr>
            <a:endParaRPr lang="en-US" sz="2800" dirty="0" smtClean="0">
              <a:solidFill>
                <a:srgbClr val="4D4B4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14400"/>
          </a:xfrm>
        </p:spPr>
        <p:txBody>
          <a:bodyPr wrap="square">
            <a:normAutofit/>
          </a:bodyPr>
          <a:lstStyle/>
          <a:p>
            <a:pPr algn="l"/>
            <a:r>
              <a:rPr lang="en-US" b="1" dirty="0" smtClean="0">
                <a:solidFill>
                  <a:srgbClr val="067EAF"/>
                </a:solidFill>
              </a:rPr>
              <a:t>Aboriginal Fact Sheet on EOA</a:t>
            </a:r>
            <a:endParaRPr lang="en-US" dirty="0" smtClean="0"/>
          </a:p>
        </p:txBody>
      </p:sp>
      <p:sp>
        <p:nvSpPr>
          <p:cNvPr id="3" name="Content Placeholder 2"/>
          <p:cNvSpPr>
            <a:spLocks noGrp="1"/>
          </p:cNvSpPr>
          <p:nvPr>
            <p:ph idx="1"/>
          </p:nvPr>
        </p:nvSpPr>
        <p:spPr>
          <a:xfrm>
            <a:off x="685800" y="2438400"/>
            <a:ext cx="7543800" cy="4419600"/>
          </a:xfrm>
        </p:spPr>
        <p:txBody>
          <a:bodyPr>
            <a:normAutofit fontScale="32500" lnSpcReduction="20000"/>
          </a:bodyPr>
          <a:lstStyle/>
          <a:p>
            <a:pPr>
              <a:buNone/>
            </a:pPr>
            <a:r>
              <a:rPr lang="en-CA" sz="2800" dirty="0" smtClean="0"/>
              <a:t> </a:t>
            </a:r>
            <a:endParaRPr lang="en-US" sz="3400" dirty="0" smtClean="0"/>
          </a:p>
          <a:p>
            <a:pPr lvl="0"/>
            <a:r>
              <a:rPr lang="en-US" sz="7400" dirty="0" smtClean="0"/>
              <a:t>19,000 </a:t>
            </a:r>
            <a:r>
              <a:rPr lang="en-US" sz="7400" dirty="0" smtClean="0"/>
              <a:t> Aboriginal social </a:t>
            </a:r>
            <a:r>
              <a:rPr lang="en-US" sz="7400" dirty="0" smtClean="0"/>
              <a:t>housing units </a:t>
            </a:r>
            <a:r>
              <a:rPr lang="en-US" sz="7400" dirty="0" smtClean="0"/>
              <a:t>created through federal operating agreements</a:t>
            </a:r>
            <a:endParaRPr lang="en-US" sz="7400" dirty="0" smtClean="0"/>
          </a:p>
          <a:p>
            <a:pPr lvl="0"/>
            <a:r>
              <a:rPr lang="en-CA" sz="7400" dirty="0" smtClean="0"/>
              <a:t>For 1,900 units, agreements have already expired</a:t>
            </a:r>
            <a:endParaRPr lang="en-CA" sz="7400" dirty="0" smtClean="0"/>
          </a:p>
          <a:p>
            <a:pPr lvl="0"/>
            <a:r>
              <a:rPr lang="en-CA" sz="7400" dirty="0" smtClean="0"/>
              <a:t>By 2019-20, 12,500 or 2/3 of units will have expired </a:t>
            </a:r>
            <a:endParaRPr lang="en-US" sz="7400" dirty="0" smtClean="0"/>
          </a:p>
          <a:p>
            <a:pPr lvl="0"/>
            <a:r>
              <a:rPr lang="en-CA" sz="7400" dirty="0" smtClean="0"/>
              <a:t>100% of tenants require rent subsidy</a:t>
            </a:r>
          </a:p>
          <a:p>
            <a:pPr lvl="0"/>
            <a:r>
              <a:rPr lang="en-CA" sz="7400" dirty="0" smtClean="0"/>
              <a:t>Once agreements expire, units are not sustainable -Aboriginal providers will have to raise rents or sell</a:t>
            </a:r>
          </a:p>
          <a:p>
            <a:pPr lvl="0"/>
            <a:r>
              <a:rPr lang="en-US" sz="7400" dirty="0" smtClean="0"/>
              <a:t>C</a:t>
            </a:r>
            <a:r>
              <a:rPr lang="en-US" sz="7400" dirty="0" smtClean="0"/>
              <a:t>apital </a:t>
            </a:r>
            <a:r>
              <a:rPr lang="en-US" sz="7400" dirty="0" smtClean="0"/>
              <a:t>investment </a:t>
            </a:r>
            <a:r>
              <a:rPr lang="en-US" sz="7400" dirty="0" smtClean="0"/>
              <a:t>that would be required to replace these </a:t>
            </a:r>
            <a:r>
              <a:rPr lang="en-US" sz="7400" dirty="0" smtClean="0"/>
              <a:t>19,000 units is </a:t>
            </a:r>
            <a:r>
              <a:rPr lang="en-US" sz="7400" dirty="0" smtClean="0"/>
              <a:t>~ $3.8 B</a:t>
            </a:r>
          </a:p>
          <a:p>
            <a:r>
              <a:rPr lang="en-US" sz="7400" dirty="0" smtClean="0"/>
              <a:t>The </a:t>
            </a:r>
            <a:r>
              <a:rPr lang="en-US" sz="7400" dirty="0" smtClean="0"/>
              <a:t>trickle of social housing units now lost or no longer affordable, will soon become a flood.  </a:t>
            </a:r>
          </a:p>
          <a:p>
            <a:pPr lvl="0"/>
            <a:endParaRPr lang="en-CA" sz="5100" dirty="0" smtClean="0"/>
          </a:p>
          <a:p>
            <a:pPr>
              <a:buFont typeface="Wingdings" charset="2"/>
              <a:buChar char="§"/>
            </a:pPr>
            <a:endParaRPr lang="en-US" sz="2800" dirty="0" smtClean="0">
              <a:solidFill>
                <a:srgbClr val="4D4B4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839200" cy="990600"/>
          </a:xfrm>
        </p:spPr>
        <p:txBody>
          <a:bodyPr wrap="square">
            <a:normAutofit/>
          </a:bodyPr>
          <a:lstStyle/>
          <a:p>
            <a:pPr algn="l"/>
            <a:r>
              <a:rPr lang="en-US" sz="3200" b="1" dirty="0" smtClean="0">
                <a:solidFill>
                  <a:srgbClr val="067EAF"/>
                </a:solidFill>
              </a:rPr>
              <a:t>Urban Native Housing Program Achievements</a:t>
            </a:r>
            <a:endParaRPr lang="en-US" sz="3200" dirty="0" smtClean="0"/>
          </a:p>
        </p:txBody>
      </p:sp>
      <p:sp>
        <p:nvSpPr>
          <p:cNvPr id="3" name="Content Placeholder 2"/>
          <p:cNvSpPr>
            <a:spLocks noGrp="1"/>
          </p:cNvSpPr>
          <p:nvPr>
            <p:ph idx="1"/>
          </p:nvPr>
        </p:nvSpPr>
        <p:spPr>
          <a:xfrm>
            <a:off x="381000" y="2438400"/>
            <a:ext cx="8534400" cy="4419600"/>
          </a:xfrm>
        </p:spPr>
        <p:txBody>
          <a:bodyPr>
            <a:normAutofit lnSpcReduction="10000"/>
          </a:bodyPr>
          <a:lstStyle/>
          <a:p>
            <a:r>
              <a:rPr lang="en-CA" sz="2800" dirty="0" smtClean="0"/>
              <a:t> </a:t>
            </a:r>
            <a:r>
              <a:rPr lang="en-US" sz="2400" dirty="0" smtClean="0"/>
              <a:t>i</a:t>
            </a:r>
            <a:r>
              <a:rPr lang="en-CA" sz="2400" dirty="0" smtClean="0"/>
              <a:t>ncreased capacity in urban Aboriginal communities in the provision of social housing (professional staff, governance, management/financial systems, housing development, property management, community development, communications, coordination, collaboration, etc.)</a:t>
            </a:r>
            <a:endParaRPr lang="en-US" sz="2400" dirty="0" smtClean="0"/>
          </a:p>
          <a:p>
            <a:pPr lvl="0"/>
            <a:r>
              <a:rPr lang="en-CA" sz="2400" dirty="0" smtClean="0"/>
              <a:t>the provision of social/affordable housing within the continuum of housing</a:t>
            </a:r>
            <a:endParaRPr lang="en-US" sz="2400" dirty="0" smtClean="0"/>
          </a:p>
          <a:p>
            <a:pPr lvl="0"/>
            <a:r>
              <a:rPr lang="en-CA" sz="2400" dirty="0" smtClean="0"/>
              <a:t>confidence to undertake housing development and increasingly, social development initiatives that create new revenue streams to assist in underwriting housing operations</a:t>
            </a:r>
            <a:endParaRPr lang="en-US" sz="2400" dirty="0" smtClean="0"/>
          </a:p>
          <a:p>
            <a:pPr lvl="0"/>
            <a:r>
              <a:rPr lang="en-CA" sz="2400" dirty="0" smtClean="0"/>
              <a:t>developing new partners, networks and collaborative efforts to that support the building of community</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1066800"/>
          </a:xfrm>
        </p:spPr>
        <p:txBody>
          <a:bodyPr wrap="square">
            <a:normAutofit fontScale="90000"/>
          </a:bodyPr>
          <a:lstStyle/>
          <a:p>
            <a:pPr algn="l"/>
            <a:r>
              <a:rPr lang="en-US" sz="3600" b="1" dirty="0" smtClean="0">
                <a:solidFill>
                  <a:srgbClr val="067EAF"/>
                </a:solidFill>
              </a:rPr>
              <a:t>Consequences of the End of Operating Agreements</a:t>
            </a:r>
            <a:endParaRPr lang="en-US" sz="3600" dirty="0" smtClean="0"/>
          </a:p>
        </p:txBody>
      </p:sp>
      <p:sp>
        <p:nvSpPr>
          <p:cNvPr id="3" name="Content Placeholder 2"/>
          <p:cNvSpPr>
            <a:spLocks noGrp="1"/>
          </p:cNvSpPr>
          <p:nvPr>
            <p:ph idx="1"/>
          </p:nvPr>
        </p:nvSpPr>
        <p:spPr>
          <a:xfrm>
            <a:off x="685800" y="2514600"/>
            <a:ext cx="7543800" cy="4343400"/>
          </a:xfrm>
        </p:spPr>
        <p:txBody>
          <a:bodyPr>
            <a:normAutofit fontScale="77500" lnSpcReduction="20000"/>
          </a:bodyPr>
          <a:lstStyle/>
          <a:p>
            <a:pPr lvl="0"/>
            <a:r>
              <a:rPr lang="en-CA" sz="3100" dirty="0" smtClean="0"/>
              <a:t>with the end of operating agreements and the removal of subsidies will result in the absolute reduction of affordable housing for urban Aboriginal individuals and families</a:t>
            </a:r>
            <a:endParaRPr lang="en-US" sz="3100" dirty="0" smtClean="0"/>
          </a:p>
          <a:p>
            <a:pPr lvl="0"/>
            <a:r>
              <a:rPr lang="en-CA" sz="3100" dirty="0" smtClean="0"/>
              <a:t>this will destabilize many urban Aboriginal people and their communities</a:t>
            </a:r>
            <a:endParaRPr lang="en-US" sz="3100" dirty="0" smtClean="0"/>
          </a:p>
          <a:p>
            <a:pPr lvl="0"/>
            <a:r>
              <a:rPr lang="en-CA" sz="3100" dirty="0" smtClean="0"/>
              <a:t>urban </a:t>
            </a:r>
            <a:r>
              <a:rPr lang="en-CA" sz="3400" dirty="0" smtClean="0"/>
              <a:t>Aboriginal</a:t>
            </a:r>
            <a:r>
              <a:rPr lang="en-CA" sz="3100" dirty="0" smtClean="0"/>
              <a:t> housing will continue to grow as a crisis and contribute to an already unacceptable high homelessness rate among the urban Aboriginal population</a:t>
            </a:r>
            <a:endParaRPr lang="en-US" sz="3100" dirty="0" smtClean="0"/>
          </a:p>
          <a:p>
            <a:pPr lvl="0"/>
            <a:r>
              <a:rPr lang="en-CA" sz="3100" dirty="0" smtClean="0"/>
              <a:t>this in turn will contribute to an increase in contact with the criminal justice system and poorer health outcomes</a:t>
            </a:r>
            <a:endParaRPr lang="en-US" sz="3100" dirty="0" smtClean="0"/>
          </a:p>
          <a:p>
            <a:pPr>
              <a:buNone/>
            </a:pP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8229600" cy="1371600"/>
          </a:xfrm>
        </p:spPr>
        <p:txBody>
          <a:bodyPr wrap="square">
            <a:normAutofit/>
          </a:bodyPr>
          <a:lstStyle/>
          <a:p>
            <a:r>
              <a:rPr lang="en-US" sz="3600" b="1" dirty="0" smtClean="0">
                <a:solidFill>
                  <a:srgbClr val="067EAF"/>
                </a:solidFill>
              </a:rPr>
              <a:t>Participation in the Federal Election Process</a:t>
            </a:r>
            <a:endParaRPr lang="en-US" sz="3600" dirty="0" smtClean="0"/>
          </a:p>
        </p:txBody>
      </p:sp>
      <p:sp>
        <p:nvSpPr>
          <p:cNvPr id="3" name="Content Placeholder 2"/>
          <p:cNvSpPr>
            <a:spLocks noGrp="1"/>
          </p:cNvSpPr>
          <p:nvPr>
            <p:ph idx="1"/>
          </p:nvPr>
        </p:nvSpPr>
        <p:spPr>
          <a:xfrm>
            <a:off x="685800" y="2667000"/>
            <a:ext cx="7543800" cy="3657600"/>
          </a:xfrm>
        </p:spPr>
        <p:txBody>
          <a:bodyPr>
            <a:normAutofit fontScale="92500" lnSpcReduction="20000"/>
          </a:bodyPr>
          <a:lstStyle/>
          <a:p>
            <a:pPr>
              <a:buNone/>
            </a:pPr>
            <a:r>
              <a:rPr lang="en-CA" sz="2800" dirty="0" smtClean="0"/>
              <a:t> </a:t>
            </a:r>
            <a:endParaRPr lang="en-US" sz="2800" dirty="0" smtClean="0"/>
          </a:p>
          <a:p>
            <a:pPr lvl="0"/>
            <a:r>
              <a:rPr lang="en-CA" dirty="0" smtClean="0"/>
              <a:t>an opportunity to put your voice and reality in front of the politicians and the political process</a:t>
            </a:r>
            <a:endParaRPr lang="en-US" dirty="0" smtClean="0"/>
          </a:p>
          <a:p>
            <a:pPr lvl="0"/>
            <a:r>
              <a:rPr lang="en-CA" dirty="0" smtClean="0"/>
              <a:t>build confidence in your staff, board and community to speak to your issues at the community level</a:t>
            </a:r>
            <a:endParaRPr lang="en-US" dirty="0" smtClean="0"/>
          </a:p>
          <a:p>
            <a:pPr lvl="0"/>
            <a:r>
              <a:rPr lang="en-CA" dirty="0" smtClean="0"/>
              <a:t>building capacity for future elections (federal, provincial/territorial, municipal)</a:t>
            </a:r>
            <a:endParaRPr lang="en-US" dirty="0" smtClean="0"/>
          </a:p>
          <a:p>
            <a:pPr>
              <a:buFont typeface="Wingdings" charset="2"/>
              <a:buChar char="§"/>
            </a:pPr>
            <a:endParaRPr lang="en-US" sz="2800" dirty="0" smtClean="0">
              <a:solidFill>
                <a:srgbClr val="4D4B4C"/>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124</Words>
  <Application>Microsoft Office PowerPoint</Application>
  <PresentationFormat>On-screen Show (4:3)</PresentationFormat>
  <Paragraphs>54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Federal Election 2015 Key Messages and Lobbying Strategies  reflecting Aboriginal Realities</vt:lpstr>
      <vt:lpstr>Presentation by:  Marc  William Maracle Executive Director  Gignul Non Profit Housing Corporation </vt:lpstr>
      <vt:lpstr>Context</vt:lpstr>
      <vt:lpstr>Statistics</vt:lpstr>
      <vt:lpstr>Aboriginal Fact Sheet on EOA</vt:lpstr>
      <vt:lpstr>Urban Native Housing Program Achievements</vt:lpstr>
      <vt:lpstr>Consequences of the End of Operating Agreements</vt:lpstr>
      <vt:lpstr>Participation in the Federal Election Process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Successes and Looking Forward: Partnerships Towards Ending Homelessness</dc:title>
  <dc:creator>Your User Name</dc:creator>
  <cp:lastModifiedBy>Your User Name</cp:lastModifiedBy>
  <cp:revision>63</cp:revision>
  <dcterms:created xsi:type="dcterms:W3CDTF">2010-10-22T13:50:44Z</dcterms:created>
  <dcterms:modified xsi:type="dcterms:W3CDTF">2015-04-24T21:04:17Z</dcterms:modified>
</cp:coreProperties>
</file>