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7" r:id="rId2"/>
    <p:sldId id="259" r:id="rId3"/>
    <p:sldId id="273" r:id="rId4"/>
    <p:sldId id="274" r:id="rId5"/>
    <p:sldId id="272" r:id="rId6"/>
    <p:sldId id="258" r:id="rId7"/>
    <p:sldId id="265" r:id="rId8"/>
    <p:sldId id="275" r:id="rId9"/>
    <p:sldId id="270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2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E48C90-D956-416E-B2B7-7379B8721C04}" type="datetimeFigureOut">
              <a:rPr lang="en-CA" smtClean="0"/>
              <a:pPr/>
              <a:t>2015-04-23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3614F-F918-4D17-A2A6-0CF19C640DD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8961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530FE-43EA-4A1E-A370-BEEFCF49653F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9057" indent="-280406" defTabSz="91443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1626" indent="-224325" defTabSz="91443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0276" indent="-224325" defTabSz="91443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18927" indent="-224325" defTabSz="91443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67577" indent="-224325" defTabSz="9144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16227" indent="-224325" defTabSz="9144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64878" indent="-224325" defTabSz="9144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13528" indent="-224325" defTabSz="9144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6405F4E-B85F-4EAB-9DFD-F1A9CDB1BA38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7FA9-73B3-4E42-8986-1C1A666573FC}" type="datetimeFigureOut">
              <a:rPr lang="en-CA" smtClean="0"/>
              <a:pPr/>
              <a:t>2015-04-23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9C0B-856E-4111-9D99-20DA5010B6E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7FA9-73B3-4E42-8986-1C1A666573FC}" type="datetimeFigureOut">
              <a:rPr lang="en-CA" smtClean="0"/>
              <a:pPr/>
              <a:t>2015-04-23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9C0B-856E-4111-9D99-20DA5010B6E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7FA9-73B3-4E42-8986-1C1A666573FC}" type="datetimeFigureOut">
              <a:rPr lang="en-CA" smtClean="0"/>
              <a:pPr/>
              <a:t>2015-04-23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9C0B-856E-4111-9D99-20DA5010B6E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7FA9-73B3-4E42-8986-1C1A666573FC}" type="datetimeFigureOut">
              <a:rPr lang="en-CA" smtClean="0"/>
              <a:pPr/>
              <a:t>2015-04-23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9C0B-856E-4111-9D99-20DA5010B6E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7FA9-73B3-4E42-8986-1C1A666573FC}" type="datetimeFigureOut">
              <a:rPr lang="en-CA" smtClean="0"/>
              <a:pPr/>
              <a:t>2015-04-23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B119C0B-856E-4111-9D99-20DA5010B6E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7FA9-73B3-4E42-8986-1C1A666573FC}" type="datetimeFigureOut">
              <a:rPr lang="en-CA" smtClean="0"/>
              <a:pPr/>
              <a:t>2015-04-23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9C0B-856E-4111-9D99-20DA5010B6E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7FA9-73B3-4E42-8986-1C1A666573FC}" type="datetimeFigureOut">
              <a:rPr lang="en-CA" smtClean="0"/>
              <a:pPr/>
              <a:t>2015-04-23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9C0B-856E-4111-9D99-20DA5010B6E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7FA9-73B3-4E42-8986-1C1A666573FC}" type="datetimeFigureOut">
              <a:rPr lang="en-CA" smtClean="0"/>
              <a:pPr/>
              <a:t>2015-04-23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9C0B-856E-4111-9D99-20DA5010B6E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7FA9-73B3-4E42-8986-1C1A666573FC}" type="datetimeFigureOut">
              <a:rPr lang="en-CA" smtClean="0"/>
              <a:pPr/>
              <a:t>2015-04-23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9C0B-856E-4111-9D99-20DA5010B6E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7FA9-73B3-4E42-8986-1C1A666573FC}" type="datetimeFigureOut">
              <a:rPr lang="en-CA" smtClean="0"/>
              <a:pPr/>
              <a:t>2015-04-23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9C0B-856E-4111-9D99-20DA5010B6E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7FA9-73B3-4E42-8986-1C1A666573FC}" type="datetimeFigureOut">
              <a:rPr lang="en-CA" smtClean="0"/>
              <a:pPr/>
              <a:t>2015-04-23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9C0B-856E-4111-9D99-20DA5010B6E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2EE7FA9-73B3-4E42-8986-1C1A666573FC}" type="datetimeFigureOut">
              <a:rPr lang="en-CA" smtClean="0"/>
              <a:pPr/>
              <a:t>2015-04-23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B119C0B-856E-4111-9D99-20DA5010B6E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85800"/>
            <a:ext cx="5144980" cy="2348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58668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Eras Medium ITC" pitchFamily="34" charset="0"/>
              </a:rPr>
              <a:t>Partnerships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Eras Medium ITC" pitchFamily="34" charset="0"/>
              </a:rPr>
              <a:t>Southern Health-</a:t>
            </a:r>
            <a:r>
              <a:rPr lang="en-US" sz="2800" dirty="0" err="1" smtClean="0">
                <a:latin typeface="Eras Medium ITC" pitchFamily="34" charset="0"/>
              </a:rPr>
              <a:t>Sante</a:t>
            </a:r>
            <a:r>
              <a:rPr lang="en-US" sz="2800" dirty="0" smtClean="0">
                <a:latin typeface="Eras Medium ITC" pitchFamily="34" charset="0"/>
              </a:rPr>
              <a:t> Sud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Eras Medium ITC" pitchFamily="34" charset="0"/>
              </a:rPr>
              <a:t>Winnipeg Regional Health Authority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Eras Medium ITC" pitchFamily="34" charset="0"/>
              </a:rPr>
              <a:t>Affordable Housing Initiative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Eras Medium ITC" pitchFamily="34" charset="0"/>
              </a:rPr>
              <a:t>Canada Mortgage &amp; Housing Corporation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Eras Medium ITC" pitchFamily="34" charset="0"/>
              </a:rPr>
              <a:t>Manitoba Housing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Eras Medium ITC" pitchFamily="34" charset="0"/>
              </a:rPr>
              <a:t>MCC Manitoba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Eras Medium ITC" pitchFamily="34" charset="0"/>
              </a:rPr>
              <a:t>Canadian Mental Health Association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Eras Medium ITC" pitchFamily="34" charset="0"/>
              </a:rPr>
              <a:t>City &amp; Town Councils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err="1" smtClean="0">
                <a:latin typeface="Eras Medium ITC" pitchFamily="34" charset="0"/>
              </a:rPr>
              <a:t>Neighbouring</a:t>
            </a:r>
            <a:r>
              <a:rPr lang="en-US" sz="2800" dirty="0" smtClean="0">
                <a:latin typeface="Eras Medium ITC" pitchFamily="34" charset="0"/>
              </a:rPr>
              <a:t> municipalities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Eras Medium ITC" pitchFamily="34" charset="0"/>
              </a:rPr>
              <a:t>Local business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Eras Medium ITC" pitchFamily="34" charset="0"/>
              </a:rPr>
              <a:t>Churches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Eras Medium ITC" pitchFamily="34" charset="0"/>
              </a:rPr>
              <a:t>Community/Constituency members/Volunteers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Eras Medium ITC" pitchFamily="34" charset="0"/>
              </a:rPr>
              <a:t>Local Foundations</a:t>
            </a:r>
          </a:p>
        </p:txBody>
      </p:sp>
    </p:spTree>
    <p:extLst>
      <p:ext uri="{BB962C8B-B14F-4D97-AF65-F5344CB8AC3E}">
        <p14:creationId xmlns:p14="http://schemas.microsoft.com/office/powerpoint/2010/main" val="1903925094"/>
      </p:ext>
    </p:extLst>
  </p:cSld>
  <p:clrMapOvr>
    <a:masterClrMapping/>
  </p:clrMapOvr>
  <p:transition xmlns:p14="http://schemas.microsoft.com/office/powerpoint/2010/main" advClick="0" advTm="7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EHCS</a:t>
            </a:r>
            <a:br>
              <a:rPr lang="en-CA" dirty="0" smtClean="0"/>
            </a:br>
            <a:r>
              <a:rPr lang="en-CA" dirty="0" smtClean="0"/>
              <a:t>Vision and Mission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752600"/>
            <a:ext cx="80772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>
                <a:ln w="6350">
                  <a:noFill/>
                </a:ln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Vision </a:t>
            </a:r>
          </a:p>
          <a:p>
            <a:endParaRPr lang="en-CA" sz="2800" b="1" dirty="0" smtClean="0">
              <a:ln w="6350">
                <a:noFill/>
              </a:ln>
              <a:gradFill>
                <a:gsLst>
                  <a:gs pos="0">
                    <a:srgbClr val="CEB966">
                      <a:tint val="73000"/>
                      <a:satMod val="145000"/>
                    </a:srgbClr>
                  </a:gs>
                  <a:gs pos="73000">
                    <a:srgbClr val="CEB966">
                      <a:tint val="73000"/>
                      <a:satMod val="145000"/>
                    </a:srgbClr>
                  </a:gs>
                  <a:gs pos="100000">
                    <a:srgbClr val="CEB966">
                      <a:tint val="83000"/>
                      <a:satMod val="143000"/>
                    </a:srgb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Lucida Sans"/>
              <a:ea typeface="+mj-ea"/>
              <a:cs typeface="+mj-cs"/>
            </a:endParaRPr>
          </a:p>
          <a:p>
            <a:r>
              <a:rPr lang="en-US" sz="2800" dirty="0" smtClean="0">
                <a:latin typeface="Calibri" pitchFamily="34" charset="0"/>
              </a:rPr>
              <a:t>“</a:t>
            </a:r>
            <a:r>
              <a:rPr lang="en-US" sz="2800" dirty="0">
                <a:latin typeface="Calibri" pitchFamily="34" charset="0"/>
              </a:rPr>
              <a:t>That people on the mental health journey experience hope, healing and community</a:t>
            </a:r>
            <a:r>
              <a:rPr lang="en-US" sz="2800" dirty="0" smtClean="0">
                <a:latin typeface="Calibri" pitchFamily="34" charset="0"/>
              </a:rPr>
              <a:t>.”</a:t>
            </a:r>
          </a:p>
          <a:p>
            <a:endParaRPr lang="en-US" sz="2800" dirty="0"/>
          </a:p>
          <a:p>
            <a:r>
              <a:rPr lang="en-CA" sz="3600" b="1" dirty="0" smtClean="0">
                <a:ln w="6350">
                  <a:noFill/>
                </a:ln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Mission</a:t>
            </a:r>
          </a:p>
          <a:p>
            <a:endParaRPr lang="en-CA" sz="2800" b="1" dirty="0" smtClean="0">
              <a:ln w="6350">
                <a:noFill/>
              </a:ln>
              <a:gradFill>
                <a:gsLst>
                  <a:gs pos="0">
                    <a:srgbClr val="CEB966">
                      <a:tint val="73000"/>
                      <a:satMod val="145000"/>
                    </a:srgbClr>
                  </a:gs>
                  <a:gs pos="73000">
                    <a:srgbClr val="CEB966">
                      <a:tint val="73000"/>
                      <a:satMod val="145000"/>
                    </a:srgbClr>
                  </a:gs>
                  <a:gs pos="100000">
                    <a:srgbClr val="CEB966">
                      <a:tint val="83000"/>
                      <a:satMod val="143000"/>
                    </a:srgb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Lucida Sans"/>
              <a:ea typeface="+mj-ea"/>
              <a:cs typeface="+mj-cs"/>
            </a:endParaRPr>
          </a:p>
          <a:p>
            <a:r>
              <a:rPr lang="en-US" sz="2800" dirty="0" smtClean="0">
                <a:latin typeface="Calibri" pitchFamily="34" charset="0"/>
              </a:rPr>
              <a:t>“To </a:t>
            </a:r>
            <a:r>
              <a:rPr lang="en-US" sz="2800" dirty="0">
                <a:latin typeface="Calibri" pitchFamily="34" charset="0"/>
              </a:rPr>
              <a:t>respond to the community by providing a range of services that will empower persons with mental health needs.”</a:t>
            </a:r>
            <a:endParaRPr lang="en-US" sz="2800" dirty="0" smtClean="0">
              <a:latin typeface="Calibri" pitchFamily="34" charset="0"/>
            </a:endParaRPr>
          </a:p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2391821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Housing and Mental Health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CA" dirty="0" smtClean="0">
                <a:latin typeface="Calibri" pitchFamily="34" charset="0"/>
              </a:rPr>
              <a:t>A  basic human right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>
                <a:latin typeface="Calibri" pitchFamily="34" charset="0"/>
              </a:rPr>
              <a:t>Requirement for good mental and physical health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>
                <a:latin typeface="Calibri" pitchFamily="34" charset="0"/>
              </a:rPr>
              <a:t>Increases personal safety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>
                <a:latin typeface="Calibri" pitchFamily="34" charset="0"/>
              </a:rPr>
              <a:t>Decreases stress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>
                <a:latin typeface="Calibri" pitchFamily="34" charset="0"/>
              </a:rPr>
              <a:t>Also affects the health of the community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>
                <a:latin typeface="Calibri" pitchFamily="34" charset="0"/>
              </a:rPr>
              <a:t>Integral part of the recovery process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>
                <a:latin typeface="Calibri" pitchFamily="34" charset="0"/>
              </a:rPr>
              <a:t>Room to focus on other aspects of life, e.g., employment, education, relationships, community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Eden’s Response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CA" dirty="0" smtClean="0">
                <a:latin typeface="Calibri" pitchFamily="34" charset="0"/>
              </a:rPr>
              <a:t>“Revolving” door 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>
                <a:latin typeface="Calibri" pitchFamily="34" charset="0"/>
              </a:rPr>
              <a:t>Lack of safe, affordable, good quality housing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>
                <a:latin typeface="Calibri" pitchFamily="34" charset="0"/>
              </a:rPr>
              <a:t>Lack of understanding by landlords and community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>
                <a:latin typeface="Calibri" pitchFamily="34" charset="0"/>
              </a:rPr>
              <a:t>Continuum of housing options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CA" sz="3200" dirty="0" smtClean="0">
              <a:latin typeface="Calibri" panose="020F050202020403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CA" dirty="0" smtClean="0">
                <a:latin typeface="Calibri" panose="020F0502020204030204" pitchFamily="34" charset="0"/>
              </a:rPr>
              <a:t>Recovery focused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>
                <a:latin typeface="Calibri" panose="020F0502020204030204" pitchFamily="34" charset="0"/>
              </a:rPr>
              <a:t>Client </a:t>
            </a:r>
            <a:r>
              <a:rPr lang="en-CA" dirty="0">
                <a:latin typeface="Calibri" panose="020F0502020204030204" pitchFamily="34" charset="0"/>
              </a:rPr>
              <a:t>centered</a:t>
            </a:r>
          </a:p>
          <a:p>
            <a:pPr>
              <a:buFont typeface="Arial" pitchFamily="34" charset="0"/>
              <a:buChar char="•"/>
            </a:pPr>
            <a:r>
              <a:rPr lang="en-CA" dirty="0">
                <a:latin typeface="Calibri" panose="020F0502020204030204" pitchFamily="34" charset="0"/>
              </a:rPr>
              <a:t>Psychosocial rehabilitation</a:t>
            </a:r>
          </a:p>
          <a:p>
            <a:pPr>
              <a:buFont typeface="Arial" pitchFamily="34" charset="0"/>
              <a:buChar char="•"/>
            </a:pPr>
            <a:r>
              <a:rPr lang="en-CA" dirty="0">
                <a:latin typeface="Calibri" panose="020F0502020204030204" pitchFamily="34" charset="0"/>
              </a:rPr>
              <a:t>Holistic approach</a:t>
            </a:r>
          </a:p>
          <a:p>
            <a:pPr>
              <a:buFont typeface="Arial" pitchFamily="34" charset="0"/>
              <a:buChar char="•"/>
            </a:pPr>
            <a:r>
              <a:rPr lang="en-CA" dirty="0">
                <a:latin typeface="Calibri" panose="020F0502020204030204" pitchFamily="34" charset="0"/>
              </a:rPr>
              <a:t>Strength based</a:t>
            </a:r>
          </a:p>
          <a:p>
            <a:pPr>
              <a:buFont typeface="Arial" pitchFamily="34" charset="0"/>
              <a:buChar char="•"/>
            </a:pPr>
            <a:r>
              <a:rPr lang="en-CA" dirty="0">
                <a:latin typeface="Calibri" panose="020F0502020204030204" pitchFamily="34" charset="0"/>
              </a:rPr>
              <a:t>Skill building, i.e., Do with – not </a:t>
            </a:r>
            <a:r>
              <a:rPr lang="en-CA" dirty="0" smtClean="0">
                <a:latin typeface="Calibri" panose="020F0502020204030204" pitchFamily="34" charset="0"/>
              </a:rPr>
              <a:t>for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>
                <a:latin typeface="Calibri" panose="020F0502020204030204" pitchFamily="34" charset="0"/>
              </a:rPr>
              <a:t>Choose, get, keep</a:t>
            </a:r>
            <a:endParaRPr lang="en-CA" dirty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831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/>
          <p:cNvCxnSpPr>
            <a:stCxn id="5" idx="0"/>
            <a:endCxn id="3" idx="2"/>
          </p:cNvCxnSpPr>
          <p:nvPr/>
        </p:nvCxnSpPr>
        <p:spPr>
          <a:xfrm flipH="1" flipV="1">
            <a:off x="4277163" y="3368179"/>
            <a:ext cx="2062481" cy="545317"/>
          </a:xfrm>
          <a:prstGeom prst="line">
            <a:avLst/>
          </a:prstGeom>
          <a:noFill/>
          <a:ln w="22225" cap="flat" cmpd="sng" algn="ctr">
            <a:solidFill>
              <a:srgbClr val="92D050"/>
            </a:solidFill>
            <a:prstDash val="soli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0395" y="441663"/>
            <a:ext cx="4343400" cy="883919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en-US" altLang="en-US" sz="2600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Eden Housing &amp; Supports Program Structure</a:t>
            </a:r>
            <a:endParaRPr lang="en-US" sz="2600" dirty="0"/>
          </a:p>
        </p:txBody>
      </p:sp>
      <p:sp>
        <p:nvSpPr>
          <p:cNvPr id="3" name="TextBox 6"/>
          <p:cNvSpPr txBox="1"/>
          <p:nvPr/>
        </p:nvSpPr>
        <p:spPr>
          <a:xfrm>
            <a:off x="2839326" y="2721848"/>
            <a:ext cx="2875673" cy="646331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rgbClr val="CCAF0A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</a:rPr>
              <a:t>Client Services Manager/Program Director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TextBox 11"/>
          <p:cNvSpPr txBox="1"/>
          <p:nvPr/>
        </p:nvSpPr>
        <p:spPr>
          <a:xfrm>
            <a:off x="3680459" y="3928697"/>
            <a:ext cx="1522921" cy="2400657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rgbClr val="CCAF0A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kern="1200" dirty="0" smtClean="0">
                <a:solidFill>
                  <a:srgbClr val="000000"/>
                </a:solidFill>
                <a:effectLst/>
                <a:latin typeface="Calibri"/>
                <a:ea typeface="Times New Roman"/>
              </a:rPr>
              <a:t>Housing Support Programs</a:t>
            </a:r>
          </a:p>
          <a:p>
            <a:pPr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Calibri"/>
                <a:ea typeface="Times New Roman"/>
              </a:rPr>
              <a:t>-Community Choices</a:t>
            </a:r>
          </a:p>
          <a:p>
            <a:pPr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Calibri"/>
                <a:ea typeface="Times New Roman"/>
              </a:rPr>
              <a:t>-Positive Living</a:t>
            </a:r>
          </a:p>
          <a:p>
            <a:pPr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Calibri"/>
                <a:ea typeface="Times New Roman"/>
              </a:rPr>
              <a:t>-Portable Housing</a:t>
            </a:r>
          </a:p>
          <a:p>
            <a:pPr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Calibri"/>
                <a:ea typeface="Times New Roman"/>
              </a:rPr>
              <a:t>-General Housing</a:t>
            </a:r>
          </a:p>
          <a:p>
            <a:pPr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Calibri"/>
                <a:ea typeface="Times New Roman"/>
              </a:rPr>
              <a:t>-Community Wellness Initiative </a:t>
            </a:r>
          </a:p>
          <a:p>
            <a:pPr marR="0" algn="ctr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rgbClr val="000000"/>
              </a:solidFill>
              <a:effectLst/>
              <a:latin typeface="Calibri"/>
              <a:ea typeface="Times New Roman"/>
            </a:endParaRPr>
          </a:p>
          <a:p>
            <a:pPr marR="0" algn="ctr"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solidFill>
                <a:srgbClr val="000000"/>
              </a:solidFill>
              <a:latin typeface="Calibri"/>
              <a:ea typeface="Times New Roman"/>
            </a:endParaRPr>
          </a:p>
        </p:txBody>
      </p:sp>
      <p:sp>
        <p:nvSpPr>
          <p:cNvPr id="5" name="TextBox 17"/>
          <p:cNvSpPr txBox="1"/>
          <p:nvPr/>
        </p:nvSpPr>
        <p:spPr>
          <a:xfrm>
            <a:off x="5364088" y="3913496"/>
            <a:ext cx="1951112" cy="2123658"/>
          </a:xfrm>
          <a:prstGeom prst="rect">
            <a:avLst/>
          </a:prstGeom>
          <a:solidFill>
            <a:srgbClr val="FFFF00"/>
          </a:solidFill>
          <a:ln w="28575" cap="flat" cmpd="sng" algn="ctr">
            <a:solidFill>
              <a:srgbClr val="CCAF0A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kern="1200" dirty="0" smtClean="0">
                <a:solidFill>
                  <a:srgbClr val="000000"/>
                </a:solidFill>
                <a:effectLst/>
                <a:latin typeface="Calibri"/>
                <a:ea typeface="Times New Roman"/>
              </a:rPr>
              <a:t>Mental Health Promotion</a:t>
            </a:r>
          </a:p>
          <a:p>
            <a:pPr marR="0" algn="ctr">
              <a:spcBef>
                <a:spcPts val="0"/>
              </a:spcBef>
              <a:spcAft>
                <a:spcPts val="0"/>
              </a:spcAft>
            </a:pPr>
            <a:r>
              <a:rPr lang="en-US" sz="1200" kern="1200" dirty="0" smtClean="0">
                <a:solidFill>
                  <a:srgbClr val="000000"/>
                </a:solidFill>
                <a:effectLst/>
                <a:latin typeface="Calibri"/>
                <a:ea typeface="Times New Roman"/>
              </a:rPr>
              <a:t>-Mental Health First Aid</a:t>
            </a:r>
          </a:p>
          <a:p>
            <a:pPr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Calibri"/>
                <a:ea typeface="Times New Roman"/>
              </a:rPr>
              <a:t>-Applied Suicide Intervention Skills Training</a:t>
            </a:r>
          </a:p>
          <a:p>
            <a:pPr marR="0" algn="ctr">
              <a:spcBef>
                <a:spcPts val="0"/>
              </a:spcBef>
              <a:spcAft>
                <a:spcPts val="0"/>
              </a:spcAft>
            </a:pPr>
            <a:r>
              <a:rPr lang="en-US" sz="1200" kern="1200" dirty="0" smtClean="0">
                <a:solidFill>
                  <a:srgbClr val="000000"/>
                </a:solidFill>
                <a:effectLst/>
                <a:latin typeface="Calibri"/>
                <a:ea typeface="Times New Roman"/>
              </a:rPr>
              <a:t>-Out of the Blue</a:t>
            </a:r>
          </a:p>
          <a:p>
            <a:pPr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Calibri"/>
                <a:ea typeface="Times New Roman"/>
              </a:rPr>
              <a:t>-Suicide Prevention </a:t>
            </a:r>
            <a:r>
              <a:rPr lang="en-US" sz="1200" dirty="0" err="1" smtClean="0">
                <a:solidFill>
                  <a:srgbClr val="000000"/>
                </a:solidFill>
                <a:latin typeface="Calibri"/>
                <a:ea typeface="Times New Roman"/>
              </a:rPr>
              <a:t>Comm</a:t>
            </a:r>
            <a:endParaRPr lang="en-US" sz="1200" dirty="0" smtClean="0">
              <a:solidFill>
                <a:srgbClr val="000000"/>
              </a:solidFill>
              <a:latin typeface="Calibri"/>
              <a:ea typeface="Times New Roman"/>
            </a:endParaRPr>
          </a:p>
          <a:p>
            <a:pPr marR="0" algn="ctr">
              <a:spcBef>
                <a:spcPts val="0"/>
              </a:spcBef>
              <a:spcAft>
                <a:spcPts val="0"/>
              </a:spcAft>
            </a:pPr>
            <a:r>
              <a:rPr lang="en-US" sz="1200" kern="1200" dirty="0" smtClean="0">
                <a:solidFill>
                  <a:srgbClr val="000000"/>
                </a:solidFill>
                <a:effectLst/>
                <a:latin typeface="Calibri"/>
                <a:ea typeface="Times New Roman"/>
              </a:rPr>
              <a:t>-Mindfulness</a:t>
            </a:r>
          </a:p>
          <a:p>
            <a:pPr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Calibri"/>
                <a:ea typeface="Times New Roman"/>
              </a:rPr>
              <a:t>-</a:t>
            </a:r>
            <a:endParaRPr lang="en-US" sz="1200" kern="1200" dirty="0" smtClean="0">
              <a:solidFill>
                <a:srgbClr val="000000"/>
              </a:solidFill>
              <a:effectLst/>
              <a:latin typeface="Calibri"/>
              <a:ea typeface="Times New Roman"/>
            </a:endParaRPr>
          </a:p>
          <a:p>
            <a:pPr marR="0" algn="ctr"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TextBox 18"/>
          <p:cNvSpPr txBox="1"/>
          <p:nvPr/>
        </p:nvSpPr>
        <p:spPr>
          <a:xfrm>
            <a:off x="5975985" y="2693035"/>
            <a:ext cx="2721610" cy="398145"/>
          </a:xfrm>
          <a:prstGeom prst="rect">
            <a:avLst/>
          </a:prstGeom>
          <a:solidFill>
            <a:srgbClr val="CCAF0A">
              <a:lumMod val="60000"/>
              <a:lumOff val="40000"/>
            </a:srgbClr>
          </a:solidFill>
          <a:ln w="28575" cap="flat" cmpd="sng" algn="ctr">
            <a:solidFill>
              <a:srgbClr val="CCAF0A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kern="1200">
                <a:solidFill>
                  <a:srgbClr val="000000"/>
                </a:solidFill>
                <a:effectLst/>
                <a:latin typeface="Calibri"/>
                <a:ea typeface="Times New Roman"/>
              </a:rPr>
              <a:t>Director of Mental Health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7" name="TextBox 19"/>
          <p:cNvSpPr txBox="1"/>
          <p:nvPr/>
        </p:nvSpPr>
        <p:spPr>
          <a:xfrm>
            <a:off x="3060927" y="1498823"/>
            <a:ext cx="2423160" cy="1015663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rgbClr val="CCAF0A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latin typeface="Calibri"/>
                <a:ea typeface="Times New Roman"/>
              </a:rPr>
              <a:t>Eden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ea typeface="Times New Roman"/>
              </a:rPr>
              <a:t>Housing &amp; Supports and MH Promotion Board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TextBox 20"/>
          <p:cNvSpPr txBox="1"/>
          <p:nvPr/>
        </p:nvSpPr>
        <p:spPr>
          <a:xfrm>
            <a:off x="5825490" y="1637030"/>
            <a:ext cx="2462530" cy="739775"/>
          </a:xfrm>
          <a:prstGeom prst="rect">
            <a:avLst/>
          </a:prstGeom>
          <a:solidFill>
            <a:srgbClr val="CCAF0A">
              <a:lumMod val="60000"/>
              <a:lumOff val="40000"/>
            </a:srgbClr>
          </a:solidFill>
          <a:ln w="28575" cap="flat" cmpd="sng" algn="ctr">
            <a:solidFill>
              <a:srgbClr val="CCAF0A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kern="1200">
                <a:solidFill>
                  <a:srgbClr val="000000"/>
                </a:solidFill>
                <a:effectLst/>
                <a:latin typeface="Calibri"/>
                <a:ea typeface="Times New Roman"/>
              </a:rPr>
              <a:t>Southern Health-Santé Sud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11" name="TextBox 24"/>
          <p:cNvSpPr txBox="1"/>
          <p:nvPr/>
        </p:nvSpPr>
        <p:spPr>
          <a:xfrm>
            <a:off x="3829292" y="5971401"/>
            <a:ext cx="1276108" cy="276999"/>
          </a:xfrm>
          <a:prstGeom prst="rect">
            <a:avLst/>
          </a:prstGeom>
          <a:solidFill>
            <a:srgbClr val="FFFF00"/>
          </a:solidFill>
          <a:ln w="28575" cap="flat" cmpd="sng" algn="ctr">
            <a:solidFill>
              <a:srgbClr val="CCAF0A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kern="1200" dirty="0" smtClean="0">
                <a:solidFill>
                  <a:srgbClr val="000000"/>
                </a:solidFill>
                <a:effectLst/>
                <a:latin typeface="Calibri"/>
                <a:ea typeface="Times New Roman"/>
              </a:rPr>
              <a:t>Proctor Program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5" name="TextBox 32"/>
          <p:cNvSpPr txBox="1"/>
          <p:nvPr/>
        </p:nvSpPr>
        <p:spPr>
          <a:xfrm>
            <a:off x="2068354" y="3911025"/>
            <a:ext cx="1512556" cy="1723549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rgbClr val="CCAF0A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kern="1200" dirty="0" smtClean="0">
                <a:solidFill>
                  <a:srgbClr val="000000"/>
                </a:solidFill>
                <a:effectLst/>
                <a:latin typeface="Calibri"/>
                <a:ea typeface="Times New Roman"/>
              </a:rPr>
              <a:t>Supportive Housing</a:t>
            </a:r>
          </a:p>
          <a:p>
            <a:pPr marL="285750" marR="0" indent="-285750" algn="ctr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400" dirty="0" smtClean="0">
                <a:solidFill>
                  <a:srgbClr val="000000"/>
                </a:solidFill>
                <a:latin typeface="Calibri"/>
                <a:ea typeface="Times New Roman"/>
              </a:rPr>
              <a:t>Linden Place</a:t>
            </a:r>
          </a:p>
          <a:p>
            <a:pPr marL="171450" marR="0" indent="-171450" algn="ctr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400" dirty="0" smtClean="0">
                <a:solidFill>
                  <a:srgbClr val="000000"/>
                </a:solidFill>
                <a:effectLst/>
                <a:latin typeface="Calibri"/>
                <a:ea typeface="Times New Roman"/>
              </a:rPr>
              <a:t>Concordia Village IV</a:t>
            </a:r>
          </a:p>
          <a:p>
            <a:pPr marL="171450" marR="0" indent="-171450" algn="ctr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400" dirty="0" smtClean="0">
                <a:solidFill>
                  <a:srgbClr val="000000"/>
                </a:solidFill>
                <a:latin typeface="Calibri"/>
                <a:ea typeface="Times New Roman"/>
              </a:rPr>
              <a:t>Approved Homes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6" name="TextBox 33"/>
          <p:cNvSpPr txBox="1"/>
          <p:nvPr/>
        </p:nvSpPr>
        <p:spPr>
          <a:xfrm>
            <a:off x="299009" y="3920078"/>
            <a:ext cx="1605991" cy="1908215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rgbClr val="CCAF0A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kern="1200" dirty="0" smtClean="0">
                <a:solidFill>
                  <a:srgbClr val="000000"/>
                </a:solidFill>
                <a:effectLst/>
                <a:latin typeface="Calibri"/>
                <a:ea typeface="Times New Roman"/>
              </a:rPr>
              <a:t>Supported Housing</a:t>
            </a:r>
          </a:p>
          <a:p>
            <a:pPr marL="285750" marR="0" indent="-285750" algn="ctr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400" dirty="0" smtClean="0">
                <a:solidFill>
                  <a:srgbClr val="000000"/>
                </a:solidFill>
                <a:latin typeface="Calibri"/>
                <a:ea typeface="Times New Roman"/>
              </a:rPr>
              <a:t>Enns Courts</a:t>
            </a:r>
          </a:p>
          <a:p>
            <a:pPr marL="171450" marR="0" indent="-171450" algn="ctr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400" dirty="0" err="1" smtClean="0">
                <a:solidFill>
                  <a:srgbClr val="000000"/>
                </a:solidFill>
                <a:effectLst/>
                <a:latin typeface="Calibri"/>
                <a:ea typeface="Times New Roman"/>
              </a:rPr>
              <a:t>Penfeld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Calibri"/>
                <a:ea typeface="Times New Roman"/>
              </a:rPr>
              <a:t> Court</a:t>
            </a:r>
          </a:p>
          <a:p>
            <a:pPr marL="171450" marR="0" indent="-171450" algn="ctr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400" dirty="0" smtClean="0">
                <a:solidFill>
                  <a:srgbClr val="000000"/>
                </a:solidFill>
                <a:latin typeface="Calibri"/>
                <a:ea typeface="Times New Roman"/>
              </a:rPr>
              <a:t>Wilson Courts</a:t>
            </a:r>
          </a:p>
          <a:p>
            <a:pPr marL="171450" marR="0" indent="-171450" algn="ctr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400" dirty="0" smtClean="0">
                <a:solidFill>
                  <a:srgbClr val="000000"/>
                </a:solidFill>
                <a:latin typeface="Calibri"/>
                <a:ea typeface="Times New Roman"/>
              </a:rPr>
              <a:t>Concordia Village</a:t>
            </a:r>
          </a:p>
          <a:p>
            <a:pPr marL="171450" marR="0" indent="-171450" algn="ctr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7025005" y="2388870"/>
            <a:ext cx="234315" cy="304800"/>
          </a:xfrm>
          <a:prstGeom prst="downArrow">
            <a:avLst/>
          </a:prstGeom>
          <a:solidFill>
            <a:srgbClr val="6EA0B0"/>
          </a:solidFill>
          <a:ln w="28575" cap="flat" cmpd="sng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endParaRPr lang="en-US"/>
          </a:p>
        </p:txBody>
      </p:sp>
      <p:cxnSp>
        <p:nvCxnSpPr>
          <p:cNvPr id="19" name="Straight Connector 18"/>
          <p:cNvCxnSpPr>
            <a:stCxn id="16" idx="0"/>
            <a:endCxn id="3" idx="2"/>
          </p:cNvCxnSpPr>
          <p:nvPr/>
        </p:nvCxnSpPr>
        <p:spPr>
          <a:xfrm flipV="1">
            <a:off x="1102005" y="3368179"/>
            <a:ext cx="3175158" cy="551899"/>
          </a:xfrm>
          <a:prstGeom prst="line">
            <a:avLst/>
          </a:prstGeom>
          <a:noFill/>
          <a:ln w="22225" cap="flat" cmpd="sng" algn="ctr">
            <a:solidFill>
              <a:srgbClr val="92D050"/>
            </a:solidFill>
            <a:prstDash val="solid"/>
          </a:ln>
          <a:effectLst/>
        </p:spPr>
      </p:cxnSp>
      <p:cxnSp>
        <p:nvCxnSpPr>
          <p:cNvPr id="20" name="Straight Connector 19"/>
          <p:cNvCxnSpPr>
            <a:stCxn id="15" idx="0"/>
            <a:endCxn id="3" idx="2"/>
          </p:cNvCxnSpPr>
          <p:nvPr/>
        </p:nvCxnSpPr>
        <p:spPr>
          <a:xfrm flipV="1">
            <a:off x="2824632" y="3368179"/>
            <a:ext cx="1452531" cy="542846"/>
          </a:xfrm>
          <a:prstGeom prst="line">
            <a:avLst/>
          </a:prstGeom>
          <a:noFill/>
          <a:ln w="22225" cap="flat" cmpd="sng" algn="ctr">
            <a:solidFill>
              <a:srgbClr val="92D050"/>
            </a:solidFill>
            <a:prstDash val="solid"/>
          </a:ln>
          <a:effectLst/>
        </p:spPr>
      </p:cxnSp>
      <p:cxnSp>
        <p:nvCxnSpPr>
          <p:cNvPr id="21" name="Straight Connector 20"/>
          <p:cNvCxnSpPr>
            <a:stCxn id="4" idx="0"/>
            <a:endCxn id="3" idx="2"/>
          </p:cNvCxnSpPr>
          <p:nvPr/>
        </p:nvCxnSpPr>
        <p:spPr>
          <a:xfrm flipH="1" flipV="1">
            <a:off x="4277163" y="3368179"/>
            <a:ext cx="164757" cy="560518"/>
          </a:xfrm>
          <a:prstGeom prst="line">
            <a:avLst/>
          </a:prstGeom>
          <a:noFill/>
          <a:ln w="22225" cap="flat" cmpd="sng" algn="ctr">
            <a:solidFill>
              <a:srgbClr val="92D050"/>
            </a:solidFill>
            <a:prstDash val="solid"/>
          </a:ln>
          <a:effectLst/>
        </p:spPr>
      </p:cxnSp>
      <p:sp>
        <p:nvSpPr>
          <p:cNvPr id="27" name="Rectangle 29"/>
          <p:cNvSpPr>
            <a:spLocks noChangeArrowheads="1"/>
          </p:cNvSpPr>
          <p:nvPr/>
        </p:nvSpPr>
        <p:spPr bwMode="auto">
          <a:xfrm>
            <a:off x="152400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30"/>
          <p:cNvSpPr>
            <a:spLocks noChangeArrowheads="1"/>
          </p:cNvSpPr>
          <p:nvPr/>
        </p:nvSpPr>
        <p:spPr bwMode="auto">
          <a:xfrm>
            <a:off x="1524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alt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31"/>
          <p:cNvSpPr>
            <a:spLocks noChangeArrowheads="1"/>
          </p:cNvSpPr>
          <p:nvPr/>
        </p:nvSpPr>
        <p:spPr bwMode="auto">
          <a:xfrm>
            <a:off x="1524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	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39"/>
          <p:cNvSpPr>
            <a:spLocks noChangeArrowheads="1"/>
          </p:cNvSpPr>
          <p:nvPr/>
        </p:nvSpPr>
        <p:spPr bwMode="auto">
          <a:xfrm>
            <a:off x="1524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40"/>
          <p:cNvSpPr>
            <a:spLocks noChangeArrowheads="1"/>
          </p:cNvSpPr>
          <p:nvPr/>
        </p:nvSpPr>
        <p:spPr bwMode="auto">
          <a:xfrm>
            <a:off x="1524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167" y="441663"/>
            <a:ext cx="25908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TextBox 6"/>
          <p:cNvSpPr txBox="1"/>
          <p:nvPr/>
        </p:nvSpPr>
        <p:spPr>
          <a:xfrm>
            <a:off x="5486400" y="5638800"/>
            <a:ext cx="1658075" cy="461665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rgbClr val="CCAF0A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200" dirty="0" smtClean="0">
                <a:solidFill>
                  <a:srgbClr val="000000"/>
                </a:solidFill>
                <a:latin typeface="Calibri"/>
                <a:ea typeface="Times New Roman"/>
              </a:rPr>
              <a:t>Eden Lecture Series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Calibri"/>
                <a:ea typeface="Times New Roman"/>
              </a:rPr>
              <a:t>The Wellness Library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4" name="TextBox 6"/>
          <p:cNvSpPr txBox="1"/>
          <p:nvPr/>
        </p:nvSpPr>
        <p:spPr>
          <a:xfrm>
            <a:off x="457200" y="2754868"/>
            <a:ext cx="2153527" cy="369332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rgbClr val="CCAF0A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</a:rPr>
              <a:t>Eden CEO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3" name="Down Arrow 32"/>
          <p:cNvSpPr/>
          <p:nvPr/>
        </p:nvSpPr>
        <p:spPr>
          <a:xfrm>
            <a:off x="4155349" y="2455202"/>
            <a:ext cx="234315" cy="304800"/>
          </a:xfrm>
          <a:prstGeom prst="downArrow">
            <a:avLst/>
          </a:prstGeom>
          <a:solidFill>
            <a:srgbClr val="6EA0B0"/>
          </a:solidFill>
          <a:ln w="28575" cap="flat" cmpd="sng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785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Supportive Housing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/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CA" sz="24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Supports are built in as part of the housing option.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en-CA" sz="2400" dirty="0" smtClean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Clr>
                <a:schemeClr val="tx1"/>
              </a:buClr>
            </a:pPr>
            <a:r>
              <a:rPr lang="en-US" sz="2400" dirty="0" smtClean="0">
                <a:latin typeface="Calibri" pitchFamily="34" charset="0"/>
              </a:rPr>
              <a:t>Linden Place</a:t>
            </a:r>
          </a:p>
          <a:p>
            <a:pPr lvl="2">
              <a:buClr>
                <a:schemeClr val="tx1"/>
              </a:buClr>
            </a:pPr>
            <a:r>
              <a:rPr lang="en-US" sz="2000" dirty="0" smtClean="0">
                <a:latin typeface="Calibri" pitchFamily="34" charset="0"/>
              </a:rPr>
              <a:t>Group living, transitional program</a:t>
            </a:r>
          </a:p>
          <a:p>
            <a:pPr lvl="2">
              <a:buClr>
                <a:schemeClr val="tx1"/>
              </a:buClr>
            </a:pPr>
            <a:r>
              <a:rPr lang="en-US" sz="2000" dirty="0" smtClean="0">
                <a:latin typeface="Calibri" pitchFamily="34" charset="0"/>
              </a:rPr>
              <a:t>8 individuals</a:t>
            </a:r>
          </a:p>
          <a:p>
            <a:pPr lvl="1">
              <a:buClr>
                <a:schemeClr val="tx1"/>
              </a:buClr>
            </a:pPr>
            <a:r>
              <a:rPr lang="en-US" sz="2400" dirty="0" smtClean="0">
                <a:latin typeface="Calibri" pitchFamily="34" charset="0"/>
              </a:rPr>
              <a:t>Concordia Village IV</a:t>
            </a:r>
          </a:p>
          <a:p>
            <a:pPr lvl="2">
              <a:buClr>
                <a:schemeClr val="tx1"/>
              </a:buClr>
            </a:pPr>
            <a:r>
              <a:rPr lang="en-US" sz="2000" dirty="0" smtClean="0">
                <a:latin typeface="Calibri" pitchFamily="34" charset="0"/>
              </a:rPr>
              <a:t>Integrated apartment living</a:t>
            </a:r>
          </a:p>
          <a:p>
            <a:pPr lvl="2">
              <a:buClr>
                <a:schemeClr val="tx1"/>
              </a:buClr>
            </a:pPr>
            <a:r>
              <a:rPr lang="en-US" sz="2000" dirty="0" smtClean="0">
                <a:latin typeface="Calibri" pitchFamily="34" charset="0"/>
              </a:rPr>
              <a:t>16 individuals</a:t>
            </a:r>
          </a:p>
          <a:p>
            <a:pPr lvl="1">
              <a:buClr>
                <a:schemeClr val="tx1"/>
              </a:buClr>
            </a:pPr>
            <a:r>
              <a:rPr lang="en-US" sz="2400" dirty="0" smtClean="0">
                <a:latin typeface="Calibri" pitchFamily="34" charset="0"/>
              </a:rPr>
              <a:t>Residential Care Homes </a:t>
            </a:r>
          </a:p>
          <a:p>
            <a:pPr lvl="2">
              <a:buClr>
                <a:schemeClr val="tx1"/>
              </a:buClr>
            </a:pPr>
            <a:r>
              <a:rPr lang="en-US" sz="2000" dirty="0" smtClean="0">
                <a:latin typeface="Calibri" pitchFamily="34" charset="0"/>
              </a:rPr>
              <a:t>Approved homes in community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371600" y="4495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76601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Supported Housing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67544" y="1340768"/>
            <a:ext cx="7467600" cy="4525963"/>
          </a:xfrm>
          <a:prstGeom prst="rect">
            <a:avLst/>
          </a:prstGeom>
        </p:spPr>
        <p:txBody>
          <a:bodyPr/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CA" sz="24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Supports are provided as needed.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err="1" smtClean="0">
                <a:latin typeface="Calibri" pitchFamily="34" charset="0"/>
              </a:rPr>
              <a:t>Enns</a:t>
            </a:r>
            <a:r>
              <a:rPr lang="en-US" sz="2400" dirty="0" smtClean="0">
                <a:latin typeface="Calibri" pitchFamily="34" charset="0"/>
              </a:rPr>
              <a:t> Court East/West - Winkler</a:t>
            </a:r>
          </a:p>
          <a:p>
            <a:pPr lvl="2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38 units of 1-3 bedroom suites</a:t>
            </a:r>
          </a:p>
          <a:p>
            <a:pPr lvl="2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Rent geared to income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err="1" smtClean="0">
                <a:latin typeface="Calibri" pitchFamily="34" charset="0"/>
              </a:rPr>
              <a:t>Penfeld</a:t>
            </a:r>
            <a:r>
              <a:rPr lang="en-US" sz="2400" dirty="0" smtClean="0">
                <a:latin typeface="Calibri" pitchFamily="34" charset="0"/>
              </a:rPr>
              <a:t> Court - Steinbach</a:t>
            </a:r>
          </a:p>
          <a:p>
            <a:pPr lvl="2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24 units of 1-2 bedroom suites</a:t>
            </a:r>
          </a:p>
          <a:p>
            <a:pPr lvl="2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Rent geared to income and median market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Wilson Courts – Steinbach</a:t>
            </a:r>
          </a:p>
          <a:p>
            <a:pPr lvl="2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24 units of studio and 1 bedroom suites</a:t>
            </a:r>
          </a:p>
          <a:p>
            <a:pPr lvl="2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Rent geared to income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Concordia Village IV - Winnipeg</a:t>
            </a:r>
          </a:p>
          <a:p>
            <a:pPr lvl="2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 45 units of 1-3 bedroom suites</a:t>
            </a:r>
          </a:p>
          <a:p>
            <a:pPr lvl="2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Rent geared to income and median market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371600" y="4495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76601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Housing Support Programs</a:t>
            </a:r>
            <a:endParaRPr lang="en-CA" dirty="0"/>
          </a:p>
        </p:txBody>
      </p:sp>
      <p:sp>
        <p:nvSpPr>
          <p:cNvPr id="3" name="Rectangle 2"/>
          <p:cNvSpPr/>
          <p:nvPr/>
        </p:nvSpPr>
        <p:spPr>
          <a:xfrm>
            <a:off x="990600" y="1828800"/>
            <a:ext cx="6781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  Drop-in Programs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  Portable Housing Benefit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  General Housing Program 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  Community Wellness Initiative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159</TotalTime>
  <Words>435</Words>
  <Application>Microsoft Macintosh PowerPoint</Application>
  <PresentationFormat>On-screen Show (4:3)</PresentationFormat>
  <Paragraphs>116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PowerPoint Presentation</vt:lpstr>
      <vt:lpstr>EHCS Vision and Mission</vt:lpstr>
      <vt:lpstr>Housing and Mental Health</vt:lpstr>
      <vt:lpstr>Eden’s Response</vt:lpstr>
      <vt:lpstr>Practice </vt:lpstr>
      <vt:lpstr>Eden Housing &amp; Supports Program Structure</vt:lpstr>
      <vt:lpstr>Supportive Housing</vt:lpstr>
      <vt:lpstr>Supported Housing</vt:lpstr>
      <vt:lpstr>Housing Support Programs</vt:lpstr>
      <vt:lpstr>Partnerships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setup</dc:creator>
  <cp:lastModifiedBy>CHRA</cp:lastModifiedBy>
  <cp:revision>17</cp:revision>
  <dcterms:created xsi:type="dcterms:W3CDTF">2015-04-22T14:01:05Z</dcterms:created>
  <dcterms:modified xsi:type="dcterms:W3CDTF">2015-04-23T15:20:02Z</dcterms:modified>
</cp:coreProperties>
</file>