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6" r:id="rId3"/>
    <p:sldId id="258" r:id="rId4"/>
    <p:sldId id="265" r:id="rId5"/>
    <p:sldId id="259" r:id="rId6"/>
    <p:sldId id="260"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32"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32817-F651-43F9-875A-B8EBACDEAD70}" type="datetimeFigureOut">
              <a:rPr lang="en-CA" smtClean="0"/>
              <a:t>22/04/2015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365FDA-3A74-408B-A835-BCBF9A44B843}" type="slidenum">
              <a:rPr lang="en-CA" smtClean="0"/>
              <a:t>‹#›</a:t>
            </a:fld>
            <a:endParaRPr lang="en-CA"/>
          </a:p>
        </p:txBody>
      </p:sp>
    </p:spTree>
    <p:extLst>
      <p:ext uri="{BB962C8B-B14F-4D97-AF65-F5344CB8AC3E}">
        <p14:creationId xmlns:p14="http://schemas.microsoft.com/office/powerpoint/2010/main" val="2177930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CA"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7876EB-2B50-4A72-8E77-9D3EE180CD50}" type="datetimeFigureOut">
              <a:rPr lang="en-CA" smtClean="0"/>
              <a:t>22/04/2015</a:t>
            </a:fld>
            <a:endParaRPr lang="en-CA"/>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a:p>
        </p:txBody>
      </p:sp>
      <p:sp>
        <p:nvSpPr>
          <p:cNvPr id="6" name="Slide Number Placeholder 5"/>
          <p:cNvSpPr>
            <a:spLocks noGrp="1"/>
          </p:cNvSpPr>
          <p:nvPr>
            <p:ph type="sldNum" sz="quarter" idx="12"/>
          </p:nvPr>
        </p:nvSpPr>
        <p:spPr/>
        <p:txBody>
          <a:bodyPr/>
          <a:lstStyle/>
          <a:p>
            <a:fld id="{27633570-B79A-4624-ABCE-8C8725931095}" type="slidenum">
              <a:rPr lang="en-CA" smtClean="0"/>
              <a:t>‹#›</a:t>
            </a:fld>
            <a:endParaRPr lang="en-CA"/>
          </a:p>
        </p:txBody>
      </p:sp>
    </p:spTree>
    <p:extLst>
      <p:ext uri="{BB962C8B-B14F-4D97-AF65-F5344CB8AC3E}">
        <p14:creationId xmlns:p14="http://schemas.microsoft.com/office/powerpoint/2010/main" val="17521971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932494538"/>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349664121"/>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075313137"/>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862009970"/>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229365889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9671554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82133893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Slide Number Placeholder 2"/>
          <p:cNvSpPr>
            <a:spLocks noGrp="1"/>
          </p:cNvSpPr>
          <p:nvPr>
            <p:ph type="sldNum" sz="quarter" idx="10"/>
          </p:nvPr>
        </p:nvSpPr>
        <p:spPr/>
        <p:txBody>
          <a:bodyPr/>
          <a:lstStyle/>
          <a:p>
            <a:fld id="{41C19A76-B520-46A8-B775-E021259B33C8}" type="slidenum">
              <a:rPr lang="en-US" smtClean="0"/>
              <a:pPr/>
              <a:t>‹#›</a:t>
            </a:fld>
            <a:endParaRPr lang="en-US"/>
          </a:p>
        </p:txBody>
      </p:sp>
      <p:sp>
        <p:nvSpPr>
          <p:cNvPr id="5" name="Content Placeholder 4"/>
          <p:cNvSpPr>
            <a:spLocks noGrp="1"/>
          </p:cNvSpPr>
          <p:nvPr>
            <p:ph sz="quarter" idx="11"/>
          </p:nvPr>
        </p:nvSpPr>
        <p:spPr>
          <a:xfrm>
            <a:off x="2123728" y="1628800"/>
            <a:ext cx="4752975" cy="37449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100805105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50000">
              <a:srgbClr val="FFEFD1">
                <a:alpha val="0"/>
              </a:srgbClr>
            </a:gs>
            <a:gs pos="64999">
              <a:srgbClr val="F0EBD5"/>
            </a:gs>
            <a:gs pos="100000">
              <a:srgbClr val="D1C39F"/>
            </a:gs>
          </a:gsLst>
          <a:lin ang="13500000" scaled="1"/>
          <a:tileRect/>
        </a:gra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2312" y="35811"/>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2"/>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1C19A76-B520-46A8-B775-E021259B33C8}" type="slidenum">
              <a:rPr lang="en-US" smtClean="0"/>
              <a:pPr/>
              <a:t>‹#›</a:t>
            </a:fld>
            <a:endParaRPr lang="en-US"/>
          </a:p>
        </p:txBody>
      </p:sp>
      <p:pic>
        <p:nvPicPr>
          <p:cNvPr id="10" name="Picture 9" descr="OAHS_CMYK.JPG"/>
          <p:cNvPicPr/>
          <p:nvPr userDrawn="1"/>
        </p:nvPicPr>
        <p:blipFill>
          <a:blip r:embed="rId11" cstate="print"/>
          <a:stretch>
            <a:fillRect/>
          </a:stretch>
        </p:blipFill>
        <p:spPr>
          <a:xfrm>
            <a:off x="7092280" y="6093296"/>
            <a:ext cx="1691400" cy="539890"/>
          </a:xfrm>
          <a:prstGeom prst="rect">
            <a:avLst/>
          </a:prstGeom>
        </p:spPr>
      </p:pic>
      <p:sp>
        <p:nvSpPr>
          <p:cNvPr id="11" name="TextBox 10"/>
          <p:cNvSpPr txBox="1"/>
          <p:nvPr userDrawn="1"/>
        </p:nvSpPr>
        <p:spPr>
          <a:xfrm>
            <a:off x="899592" y="6097745"/>
            <a:ext cx="6408712" cy="430887"/>
          </a:xfrm>
          <a:prstGeom prst="rect">
            <a:avLst/>
          </a:prstGeom>
          <a:noFill/>
        </p:spPr>
        <p:txBody>
          <a:bodyPr wrap="square" rtlCol="0">
            <a:spAutoFit/>
          </a:bodyPr>
          <a:lstStyle/>
          <a:p>
            <a:r>
              <a:rPr lang="en-CA" sz="1100" b="1" dirty="0" smtClean="0">
                <a:solidFill>
                  <a:schemeClr val="tx1">
                    <a:lumMod val="75000"/>
                    <a:lumOff val="25000"/>
                  </a:schemeClr>
                </a:solidFill>
                <a:latin typeface="Calibri" pitchFamily="34" charset="0"/>
                <a:cs typeface="Calibri" pitchFamily="34" charset="0"/>
              </a:rPr>
              <a:t>PROVIDING SAFE AFFORDABLE HOUSING IS OUR MANDATE. </a:t>
            </a:r>
          </a:p>
          <a:p>
            <a:r>
              <a:rPr lang="en-CA" sz="1100" b="1" dirty="0" smtClean="0">
                <a:solidFill>
                  <a:schemeClr val="tx1">
                    <a:lumMod val="75000"/>
                    <a:lumOff val="25000"/>
                  </a:schemeClr>
                </a:solidFill>
                <a:latin typeface="Calibri" pitchFamily="34" charset="0"/>
                <a:cs typeface="Calibri" pitchFamily="34" charset="0"/>
              </a:rPr>
              <a:t>CREATING HOMES IS OUR GOAL.</a:t>
            </a:r>
            <a:endParaRPr lang="en-CA" sz="1100" b="1" dirty="0">
              <a:solidFill>
                <a:schemeClr val="tx1">
                  <a:lumMod val="75000"/>
                  <a:lumOff val="25000"/>
                </a:schemeClr>
              </a:solidFill>
              <a:latin typeface="Calibri" pitchFamily="34" charset="0"/>
              <a:cs typeface="Calibri" pitchFamily="34" charset="0"/>
            </a:endParaRPr>
          </a:p>
        </p:txBody>
      </p:sp>
    </p:spTree>
    <p:extLst>
      <p:ext uri="{BB962C8B-B14F-4D97-AF65-F5344CB8AC3E}">
        <p14:creationId xmlns:p14="http://schemas.microsoft.com/office/powerpoint/2010/main" val="57223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68" r:id="rId6"/>
    <p:sldLayoutId id="2147483669" r:id="rId7"/>
    <p:sldLayoutId id="2147483670" r:id="rId8"/>
    <p:sldLayoutId id="2147483671" r:id="rId9"/>
  </p:sldLayoutIdLst>
  <p:transition spd="slow">
    <p:wipe/>
  </p:transition>
  <p:timing>
    <p:tnLst>
      <p:par>
        <p:cTn id="1" dur="indefinite" restart="never" nodeType="tmRoot"/>
      </p:par>
    </p:tnLst>
  </p:timing>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368151"/>
          </a:xfrm>
        </p:spPr>
        <p:txBody>
          <a:bodyPr/>
          <a:lstStyle/>
          <a:p>
            <a:r>
              <a:rPr lang="en-CA" dirty="0" smtClean="0"/>
              <a:t>     </a:t>
            </a:r>
            <a:r>
              <a:rPr lang="en-CA" sz="4800" dirty="0" smtClean="0">
                <a:solidFill>
                  <a:schemeClr val="accent2"/>
                </a:solidFill>
                <a:latin typeface="Bookman Old Style" pitchFamily="18" charset="0"/>
              </a:rPr>
              <a:t>Aboriginal Caucus Day</a:t>
            </a:r>
            <a:endParaRPr lang="en-CA" sz="4800" dirty="0">
              <a:solidFill>
                <a:schemeClr val="accent2"/>
              </a:solidFill>
              <a:latin typeface="Bookman Old Style" pitchFamily="18" charset="0"/>
            </a:endParaRPr>
          </a:p>
        </p:txBody>
      </p:sp>
      <p:sp>
        <p:nvSpPr>
          <p:cNvPr id="3" name="Subtitle 2"/>
          <p:cNvSpPr>
            <a:spLocks noGrp="1"/>
          </p:cNvSpPr>
          <p:nvPr>
            <p:ph type="subTitle" idx="1"/>
          </p:nvPr>
        </p:nvSpPr>
        <p:spPr>
          <a:xfrm>
            <a:off x="1371600" y="3068960"/>
            <a:ext cx="6400800" cy="2569840"/>
          </a:xfrm>
        </p:spPr>
        <p:txBody>
          <a:bodyPr/>
          <a:lstStyle/>
          <a:p>
            <a:r>
              <a:rPr lang="en-CA" dirty="0" smtClean="0"/>
              <a:t>End of Operating Agreements </a:t>
            </a:r>
          </a:p>
          <a:p>
            <a:r>
              <a:rPr lang="en-CA" dirty="0" smtClean="0"/>
              <a:t>Aboriginal Perspective </a:t>
            </a:r>
          </a:p>
          <a:p>
            <a:r>
              <a:rPr lang="en-CA" dirty="0" smtClean="0"/>
              <a:t> </a:t>
            </a:r>
          </a:p>
          <a:p>
            <a:endParaRPr lang="en-CA" dirty="0"/>
          </a:p>
          <a:p>
            <a:pPr algn="l"/>
            <a:r>
              <a:rPr lang="en-CA" dirty="0" smtClean="0"/>
              <a:t>Speaker: Don McBain, OAHS</a:t>
            </a:r>
          </a:p>
          <a:p>
            <a:endParaRPr lang="en-CA"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9978"/>
            <a:ext cx="1448016" cy="1008112"/>
          </a:xfrm>
          <a:prstGeom prst="rect">
            <a:avLst/>
          </a:prstGeom>
        </p:spPr>
      </p:pic>
    </p:spTree>
    <p:extLst>
      <p:ext uri="{BB962C8B-B14F-4D97-AF65-F5344CB8AC3E}">
        <p14:creationId xmlns:p14="http://schemas.microsoft.com/office/powerpoint/2010/main" val="2511291304"/>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1520" y="3717032"/>
            <a:ext cx="3200400" cy="504056"/>
          </a:xfrm>
        </p:spPr>
        <p:txBody>
          <a:bodyPr>
            <a:normAutofit fontScale="25000" lnSpcReduction="20000"/>
          </a:bodyPr>
          <a:lstStyle/>
          <a:p>
            <a:r>
              <a:rPr lang="en-CA" sz="16000" dirty="0" smtClean="0"/>
              <a:t>Catastrophe</a:t>
            </a:r>
          </a:p>
          <a:p>
            <a:r>
              <a:rPr lang="en-CA" sz="17600" dirty="0" smtClean="0"/>
              <a:t> </a:t>
            </a:r>
          </a:p>
          <a:p>
            <a:r>
              <a:rPr lang="en-CA" sz="17600" dirty="0" smtClean="0"/>
              <a:t> </a:t>
            </a:r>
          </a:p>
          <a:p>
            <a:r>
              <a:rPr lang="en-CA" dirty="0" smtClean="0"/>
              <a:t> </a:t>
            </a:r>
          </a:p>
          <a:p>
            <a:endParaRPr lang="en-CA" dirty="0"/>
          </a:p>
        </p:txBody>
      </p:sp>
      <p:sp>
        <p:nvSpPr>
          <p:cNvPr id="6" name="TextBox 5"/>
          <p:cNvSpPr txBox="1"/>
          <p:nvPr/>
        </p:nvSpPr>
        <p:spPr>
          <a:xfrm>
            <a:off x="3851920" y="4421272"/>
            <a:ext cx="1008112" cy="369332"/>
          </a:xfrm>
          <a:prstGeom prst="rect">
            <a:avLst/>
          </a:prstGeom>
          <a:noFill/>
        </p:spPr>
        <p:txBody>
          <a:bodyPr wrap="square" rtlCol="0">
            <a:spAutoFit/>
          </a:bodyPr>
          <a:lstStyle/>
          <a:p>
            <a:pPr algn="ctr"/>
            <a:r>
              <a:rPr lang="en-CA" dirty="0" smtClean="0">
                <a:solidFill>
                  <a:schemeClr val="tx2"/>
                </a:solidFill>
              </a:rPr>
              <a:t>OR</a:t>
            </a:r>
            <a:r>
              <a:rPr lang="en-CA" dirty="0" smtClean="0"/>
              <a:t> </a:t>
            </a:r>
            <a:endParaRPr lang="en-CA" dirty="0"/>
          </a:p>
        </p:txBody>
      </p:sp>
      <p:sp>
        <p:nvSpPr>
          <p:cNvPr id="7" name="TextBox 6"/>
          <p:cNvSpPr txBox="1"/>
          <p:nvPr/>
        </p:nvSpPr>
        <p:spPr>
          <a:xfrm>
            <a:off x="5073398" y="4869159"/>
            <a:ext cx="3509554" cy="707886"/>
          </a:xfrm>
          <a:prstGeom prst="rect">
            <a:avLst/>
          </a:prstGeom>
          <a:noFill/>
        </p:spPr>
        <p:txBody>
          <a:bodyPr wrap="square" rtlCol="0">
            <a:spAutoFit/>
          </a:bodyPr>
          <a:lstStyle/>
          <a:p>
            <a:pPr algn="ctr"/>
            <a:r>
              <a:rPr lang="en-CA" sz="4000" dirty="0" smtClean="0">
                <a:solidFill>
                  <a:prstClr val="black">
                    <a:tint val="75000"/>
                  </a:prstClr>
                </a:solidFill>
              </a:rPr>
              <a:t>Opportunity… </a:t>
            </a:r>
            <a:endParaRPr lang="en-CA" sz="4000"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73398" y="1814266"/>
            <a:ext cx="3552546" cy="2976338"/>
          </a:xfrm>
          <a:prstGeom prst="rect">
            <a:avLst/>
          </a:prstGeo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764704"/>
            <a:ext cx="3240360" cy="3060584"/>
          </a:xfrm>
          <a:prstGeom prst="rect">
            <a:avLst/>
          </a:prstGeom>
        </p:spPr>
      </p:pic>
    </p:spTree>
    <p:extLst>
      <p:ext uri="{BB962C8B-B14F-4D97-AF65-F5344CB8AC3E}">
        <p14:creationId xmlns:p14="http://schemas.microsoft.com/office/powerpoint/2010/main" val="17039984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down)">
                                      <p:cBhvr>
                                        <p:cTn id="25" dur="580">
                                          <p:stCondLst>
                                            <p:cond delay="0"/>
                                          </p:stCondLst>
                                        </p:cTn>
                                        <p:tgtEl>
                                          <p:spTgt spid="7"/>
                                        </p:tgtEl>
                                      </p:cBhvr>
                                    </p:animEffect>
                                    <p:anim calcmode="lin" valueType="num">
                                      <p:cBhvr>
                                        <p:cTn id="2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1" dur="26">
                                          <p:stCondLst>
                                            <p:cond delay="650"/>
                                          </p:stCondLst>
                                        </p:cTn>
                                        <p:tgtEl>
                                          <p:spTgt spid="7"/>
                                        </p:tgtEl>
                                      </p:cBhvr>
                                      <p:to x="100000" y="60000"/>
                                    </p:animScale>
                                    <p:animScale>
                                      <p:cBhvr>
                                        <p:cTn id="32" dur="166" decel="50000">
                                          <p:stCondLst>
                                            <p:cond delay="676"/>
                                          </p:stCondLst>
                                        </p:cTn>
                                        <p:tgtEl>
                                          <p:spTgt spid="7"/>
                                        </p:tgtEl>
                                      </p:cBhvr>
                                      <p:to x="100000" y="100000"/>
                                    </p:animScale>
                                    <p:animScale>
                                      <p:cBhvr>
                                        <p:cTn id="33" dur="26">
                                          <p:stCondLst>
                                            <p:cond delay="1312"/>
                                          </p:stCondLst>
                                        </p:cTn>
                                        <p:tgtEl>
                                          <p:spTgt spid="7"/>
                                        </p:tgtEl>
                                      </p:cBhvr>
                                      <p:to x="100000" y="80000"/>
                                    </p:animScale>
                                    <p:animScale>
                                      <p:cBhvr>
                                        <p:cTn id="34" dur="166" decel="50000">
                                          <p:stCondLst>
                                            <p:cond delay="1338"/>
                                          </p:stCondLst>
                                        </p:cTn>
                                        <p:tgtEl>
                                          <p:spTgt spid="7"/>
                                        </p:tgtEl>
                                      </p:cBhvr>
                                      <p:to x="100000" y="100000"/>
                                    </p:animScale>
                                    <p:animScale>
                                      <p:cBhvr>
                                        <p:cTn id="35" dur="26">
                                          <p:stCondLst>
                                            <p:cond delay="1642"/>
                                          </p:stCondLst>
                                        </p:cTn>
                                        <p:tgtEl>
                                          <p:spTgt spid="7"/>
                                        </p:tgtEl>
                                      </p:cBhvr>
                                      <p:to x="100000" y="90000"/>
                                    </p:animScale>
                                    <p:animScale>
                                      <p:cBhvr>
                                        <p:cTn id="36" dur="166" decel="50000">
                                          <p:stCondLst>
                                            <p:cond delay="1668"/>
                                          </p:stCondLst>
                                        </p:cTn>
                                        <p:tgtEl>
                                          <p:spTgt spid="7"/>
                                        </p:tgtEl>
                                      </p:cBhvr>
                                      <p:to x="100000" y="100000"/>
                                    </p:animScale>
                                    <p:animScale>
                                      <p:cBhvr>
                                        <p:cTn id="37" dur="26">
                                          <p:stCondLst>
                                            <p:cond delay="1808"/>
                                          </p:stCondLst>
                                        </p:cTn>
                                        <p:tgtEl>
                                          <p:spTgt spid="7"/>
                                        </p:tgtEl>
                                      </p:cBhvr>
                                      <p:to x="100000" y="95000"/>
                                    </p:animScale>
                                    <p:animScale>
                                      <p:cBhvr>
                                        <p:cTn id="38"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72400" cy="864096"/>
          </a:xfrm>
        </p:spPr>
        <p:txBody>
          <a:bodyPr/>
          <a:lstStyle/>
          <a:p>
            <a:r>
              <a:rPr lang="en-CA" dirty="0" smtClean="0">
                <a:solidFill>
                  <a:schemeClr val="accent2"/>
                </a:solidFill>
              </a:rPr>
              <a:t>The Facts:</a:t>
            </a:r>
            <a:endParaRPr lang="en-CA" dirty="0">
              <a:solidFill>
                <a:schemeClr val="accent2"/>
              </a:solidFill>
            </a:endParaRPr>
          </a:p>
        </p:txBody>
      </p:sp>
      <p:sp>
        <p:nvSpPr>
          <p:cNvPr id="3" name="Content Placeholder 2"/>
          <p:cNvSpPr>
            <a:spLocks noGrp="1"/>
          </p:cNvSpPr>
          <p:nvPr>
            <p:ph sz="quarter" idx="11"/>
          </p:nvPr>
        </p:nvSpPr>
        <p:spPr>
          <a:xfrm>
            <a:off x="755576" y="1628800"/>
            <a:ext cx="7632848" cy="3816424"/>
          </a:xfrm>
        </p:spPr>
        <p:txBody>
          <a:bodyPr>
            <a:normAutofit/>
          </a:bodyPr>
          <a:lstStyle/>
          <a:p>
            <a:pPr>
              <a:buClr>
                <a:schemeClr val="accent2"/>
              </a:buClr>
              <a:buFont typeface="Arial" pitchFamily="34" charset="0"/>
              <a:buChar char="•"/>
            </a:pPr>
            <a:r>
              <a:rPr lang="en-CA" sz="1700" dirty="0" smtClean="0">
                <a:solidFill>
                  <a:schemeClr val="tx2">
                    <a:lumMod val="75000"/>
                  </a:schemeClr>
                </a:solidFill>
              </a:rPr>
              <a:t>Operating </a:t>
            </a:r>
            <a:r>
              <a:rPr lang="en-CA" sz="1700" dirty="0">
                <a:solidFill>
                  <a:schemeClr val="tx2">
                    <a:lumMod val="75000"/>
                  </a:schemeClr>
                </a:solidFill>
              </a:rPr>
              <a:t>agreements and their funding, established by the SHA will start to expire in a material way in 2018.  From 2000 – 2013 (over 40% of the program life) less than 8% of operating agreements and funding will have expired.  Using an eight year cumulative period (25% of the program life) for expiries:</a:t>
            </a:r>
          </a:p>
          <a:p>
            <a:pPr>
              <a:buClr>
                <a:schemeClr val="accent2"/>
              </a:buClr>
              <a:buFont typeface="Arial" pitchFamily="34" charset="0"/>
              <a:buChar char="•"/>
            </a:pPr>
            <a:r>
              <a:rPr lang="en-CA" sz="1700" dirty="0" smtClean="0">
                <a:solidFill>
                  <a:schemeClr val="tx2">
                    <a:lumMod val="75000"/>
                  </a:schemeClr>
                </a:solidFill>
              </a:rPr>
              <a:t>Starting </a:t>
            </a:r>
            <a:r>
              <a:rPr lang="en-CA" sz="1700" dirty="0">
                <a:solidFill>
                  <a:schemeClr val="tx2">
                    <a:lumMod val="75000"/>
                  </a:schemeClr>
                </a:solidFill>
              </a:rPr>
              <a:t>in 2014, 41% of operating agreements and funding will expire.</a:t>
            </a:r>
          </a:p>
          <a:p>
            <a:pPr>
              <a:buClr>
                <a:schemeClr val="accent2"/>
              </a:buClr>
              <a:buFont typeface="Arial" pitchFamily="34" charset="0"/>
              <a:buChar char="•"/>
            </a:pPr>
            <a:r>
              <a:rPr lang="en-CA" sz="1700" dirty="0" smtClean="0">
                <a:solidFill>
                  <a:schemeClr val="tx2">
                    <a:lumMod val="75000"/>
                  </a:schemeClr>
                </a:solidFill>
              </a:rPr>
              <a:t>Starting </a:t>
            </a:r>
            <a:r>
              <a:rPr lang="en-CA" sz="1700" dirty="0">
                <a:solidFill>
                  <a:schemeClr val="tx2">
                    <a:lumMod val="75000"/>
                  </a:schemeClr>
                </a:solidFill>
              </a:rPr>
              <a:t>in 2018, total funding provided by the federal government will expire by 61%.</a:t>
            </a:r>
          </a:p>
          <a:p>
            <a:pPr>
              <a:buClr>
                <a:schemeClr val="accent2"/>
              </a:buClr>
              <a:buFont typeface="Arial" pitchFamily="34" charset="0"/>
              <a:buChar char="•"/>
            </a:pPr>
            <a:r>
              <a:rPr lang="en-CA" sz="1700" dirty="0" smtClean="0">
                <a:solidFill>
                  <a:schemeClr val="tx2">
                    <a:lumMod val="75000"/>
                  </a:schemeClr>
                </a:solidFill>
              </a:rPr>
              <a:t>A </a:t>
            </a:r>
            <a:r>
              <a:rPr lang="en-CA" sz="1700" dirty="0">
                <a:solidFill>
                  <a:schemeClr val="tx2">
                    <a:lumMod val="75000"/>
                  </a:schemeClr>
                </a:solidFill>
              </a:rPr>
              <a:t>2006 report posited that up to half of all housing providers may not be viable after operating agreements expire.</a:t>
            </a:r>
          </a:p>
          <a:p>
            <a:pPr>
              <a:buClr>
                <a:schemeClr val="accent2"/>
              </a:buClr>
              <a:buFont typeface="Arial" pitchFamily="34" charset="0"/>
              <a:buChar char="•"/>
            </a:pPr>
            <a:r>
              <a:rPr lang="en-CA" sz="1700" dirty="0" smtClean="0">
                <a:solidFill>
                  <a:schemeClr val="tx2">
                    <a:lumMod val="75000"/>
                  </a:schemeClr>
                </a:solidFill>
              </a:rPr>
              <a:t>This </a:t>
            </a:r>
            <a:r>
              <a:rPr lang="en-CA" sz="1700" dirty="0">
                <a:solidFill>
                  <a:schemeClr val="tx2">
                    <a:lumMod val="75000"/>
                  </a:schemeClr>
                </a:solidFill>
              </a:rPr>
              <a:t>ratio should be at least equivalent in Community housing with the vast majority of targeted RGI projects showing an operating deficit.</a:t>
            </a:r>
          </a:p>
          <a:p>
            <a:pPr>
              <a:buClr>
                <a:schemeClr val="accent2"/>
              </a:buClr>
              <a:buFont typeface="Arial" pitchFamily="34" charset="0"/>
              <a:buChar char="•"/>
            </a:pPr>
            <a:endParaRPr lang="en-CA" sz="1700" dirty="0">
              <a:solidFill>
                <a:schemeClr val="tx2">
                  <a:lumMod val="75000"/>
                </a:schemeClr>
              </a:solidFill>
            </a:endParaRPr>
          </a:p>
        </p:txBody>
      </p:sp>
    </p:spTree>
    <p:extLst>
      <p:ext uri="{BB962C8B-B14F-4D97-AF65-F5344CB8AC3E}">
        <p14:creationId xmlns:p14="http://schemas.microsoft.com/office/powerpoint/2010/main" val="1806673931"/>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864096"/>
          </a:xfrm>
        </p:spPr>
        <p:txBody>
          <a:bodyPr/>
          <a:lstStyle/>
          <a:p>
            <a:r>
              <a:rPr lang="en-CA" dirty="0" smtClean="0">
                <a:solidFill>
                  <a:schemeClr val="accent2"/>
                </a:solidFill>
              </a:rPr>
              <a:t>Statistics:</a:t>
            </a:r>
            <a:endParaRPr lang="en-CA" dirty="0">
              <a:solidFill>
                <a:schemeClr val="accent2"/>
              </a:solidFill>
            </a:endParaRPr>
          </a:p>
        </p:txBody>
      </p:sp>
      <p:pic>
        <p:nvPicPr>
          <p:cNvPr id="2050" name="Picture 2"/>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a:stretch>
            <a:fillRect/>
          </a:stretch>
        </p:blipFill>
        <p:spPr bwMode="auto">
          <a:xfrm>
            <a:off x="1547664" y="1412776"/>
            <a:ext cx="5688632" cy="43887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519990777"/>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1"/>
          </p:nvPr>
        </p:nvPicPr>
        <p:blipFill>
          <a:blip r:embed="rId2">
            <a:extLst>
              <a:ext uri="{28A0092B-C50C-407E-A947-70E740481C1C}">
                <a14:useLocalDpi xmlns:a14="http://schemas.microsoft.com/office/drawing/2010/main" val="0"/>
              </a:ext>
            </a:extLst>
          </a:blip>
          <a:stretch>
            <a:fillRect/>
          </a:stretch>
        </p:blipFill>
        <p:spPr>
          <a:xfrm>
            <a:off x="2696975" y="1340768"/>
            <a:ext cx="6048672" cy="4691172"/>
          </a:xfrm>
          <a:effectLst>
            <a:softEdge rad="127000"/>
          </a:effectLst>
        </p:spPr>
      </p:pic>
      <p:sp>
        <p:nvSpPr>
          <p:cNvPr id="12" name="TextBox 11"/>
          <p:cNvSpPr txBox="1"/>
          <p:nvPr/>
        </p:nvSpPr>
        <p:spPr>
          <a:xfrm>
            <a:off x="395536" y="836711"/>
            <a:ext cx="2160240" cy="3293209"/>
          </a:xfrm>
          <a:prstGeom prst="rect">
            <a:avLst/>
          </a:prstGeom>
          <a:noFill/>
        </p:spPr>
        <p:txBody>
          <a:bodyPr wrap="square" rtlCol="0">
            <a:spAutoFit/>
          </a:bodyPr>
          <a:lstStyle/>
          <a:p>
            <a:pPr marL="274320" lvl="0" indent="-274320">
              <a:spcBef>
                <a:spcPts val="580"/>
              </a:spcBef>
              <a:buClr>
                <a:srgbClr val="9B2D1F">
                  <a:lumMod val="75000"/>
                </a:srgbClr>
              </a:buClr>
              <a:buSzPct val="85000"/>
              <a:buFont typeface="Arial" pitchFamily="34" charset="0"/>
              <a:buChar char="•"/>
            </a:pPr>
            <a:r>
              <a:rPr lang="en-CA" sz="1600" dirty="0">
                <a:solidFill>
                  <a:srgbClr val="696464">
                    <a:lumMod val="75000"/>
                  </a:srgbClr>
                </a:solidFill>
              </a:rPr>
              <a:t>Community housing is underserved as aboriginals represent over 4% of the population whilst aboriginal specific housing represents just over 1% of the population.  Given the age profile of Aboriginals, this disparity is likely to increase.</a:t>
            </a:r>
          </a:p>
        </p:txBody>
      </p:sp>
    </p:spTree>
    <p:extLst>
      <p:ext uri="{BB962C8B-B14F-4D97-AF65-F5344CB8AC3E}">
        <p14:creationId xmlns:p14="http://schemas.microsoft.com/office/powerpoint/2010/main" val="73511133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a:xfrm>
            <a:off x="827584" y="908720"/>
            <a:ext cx="7272808" cy="4968552"/>
          </a:xfrm>
        </p:spPr>
        <p:txBody>
          <a:bodyPr>
            <a:normAutofit/>
          </a:bodyPr>
          <a:lstStyle/>
          <a:p>
            <a:pPr marL="0" indent="0">
              <a:buClr>
                <a:schemeClr val="accent2">
                  <a:lumMod val="75000"/>
                </a:schemeClr>
              </a:buClr>
              <a:buNone/>
            </a:pPr>
            <a:r>
              <a:rPr lang="en-CA" sz="2800" b="1" dirty="0" smtClean="0">
                <a:solidFill>
                  <a:schemeClr val="accent2"/>
                </a:solidFill>
              </a:rPr>
              <a:t>The Implications of this current state include:</a:t>
            </a:r>
            <a:endParaRPr lang="en-CA" sz="2800" b="1" dirty="0">
              <a:solidFill>
                <a:schemeClr val="tx2">
                  <a:lumMod val="75000"/>
                </a:schemeClr>
              </a:solidFill>
            </a:endParaRPr>
          </a:p>
          <a:p>
            <a:pPr marL="0" indent="0">
              <a:buClr>
                <a:schemeClr val="accent2">
                  <a:lumMod val="75000"/>
                </a:schemeClr>
              </a:buClr>
              <a:buNone/>
            </a:pPr>
            <a:endParaRPr lang="en-CA" sz="1700" dirty="0" smtClean="0">
              <a:solidFill>
                <a:schemeClr val="tx2">
                  <a:lumMod val="75000"/>
                </a:schemeClr>
              </a:solidFill>
            </a:endParaRPr>
          </a:p>
          <a:p>
            <a:pPr marL="0" indent="0">
              <a:buClr>
                <a:schemeClr val="accent2">
                  <a:lumMod val="75000"/>
                </a:schemeClr>
              </a:buClr>
              <a:buNone/>
            </a:pPr>
            <a:r>
              <a:rPr lang="en-CA" sz="1700" dirty="0" smtClean="0">
                <a:solidFill>
                  <a:schemeClr val="tx2">
                    <a:lumMod val="75000"/>
                  </a:schemeClr>
                </a:solidFill>
              </a:rPr>
              <a:t>The </a:t>
            </a:r>
            <a:r>
              <a:rPr lang="en-CA" sz="1700" dirty="0">
                <a:solidFill>
                  <a:schemeClr val="tx2">
                    <a:lumMod val="75000"/>
                  </a:schemeClr>
                </a:solidFill>
              </a:rPr>
              <a:t>large number of Community housing providers combined with very disparate sizes of portfolios make it difficult to impossible to:</a:t>
            </a:r>
          </a:p>
          <a:p>
            <a:pPr>
              <a:buClr>
                <a:schemeClr val="accent2">
                  <a:lumMod val="75000"/>
                </a:schemeClr>
              </a:buClr>
              <a:buFont typeface="Arial" pitchFamily="34" charset="0"/>
              <a:buChar char="•"/>
            </a:pPr>
            <a:r>
              <a:rPr lang="en-CA" sz="1700" dirty="0" smtClean="0">
                <a:solidFill>
                  <a:schemeClr val="tx2">
                    <a:lumMod val="75000"/>
                  </a:schemeClr>
                </a:solidFill>
              </a:rPr>
              <a:t>Provider </a:t>
            </a:r>
            <a:r>
              <a:rPr lang="en-CA" sz="1700" dirty="0">
                <a:solidFill>
                  <a:schemeClr val="tx2">
                    <a:lumMod val="75000"/>
                  </a:schemeClr>
                </a:solidFill>
              </a:rPr>
              <a:t>quality living experiences with any consistency.</a:t>
            </a:r>
          </a:p>
          <a:p>
            <a:pPr>
              <a:buClr>
                <a:schemeClr val="accent2">
                  <a:lumMod val="75000"/>
                </a:schemeClr>
              </a:buClr>
              <a:buFont typeface="Arial" pitchFamily="34" charset="0"/>
              <a:buChar char="•"/>
            </a:pPr>
            <a:r>
              <a:rPr lang="en-CA" sz="1700" dirty="0" smtClean="0">
                <a:solidFill>
                  <a:schemeClr val="tx2">
                    <a:lumMod val="75000"/>
                  </a:schemeClr>
                </a:solidFill>
              </a:rPr>
              <a:t>Perform </a:t>
            </a:r>
            <a:r>
              <a:rPr lang="en-CA" sz="1700" dirty="0">
                <a:solidFill>
                  <a:schemeClr val="tx2">
                    <a:lumMod val="75000"/>
                  </a:schemeClr>
                </a:solidFill>
              </a:rPr>
              <a:t>any type of integrated long term planning.</a:t>
            </a:r>
          </a:p>
          <a:p>
            <a:pPr>
              <a:buClr>
                <a:schemeClr val="accent2">
                  <a:lumMod val="75000"/>
                </a:schemeClr>
              </a:buClr>
              <a:buFont typeface="Arial" pitchFamily="34" charset="0"/>
              <a:buChar char="•"/>
            </a:pPr>
            <a:r>
              <a:rPr lang="en-CA" sz="1700" dirty="0" smtClean="0">
                <a:solidFill>
                  <a:schemeClr val="tx2">
                    <a:lumMod val="75000"/>
                  </a:schemeClr>
                </a:solidFill>
              </a:rPr>
              <a:t>Utilize </a:t>
            </a:r>
            <a:r>
              <a:rPr lang="en-CA" sz="1700" dirty="0">
                <a:solidFill>
                  <a:schemeClr val="tx2">
                    <a:lumMod val="75000"/>
                  </a:schemeClr>
                </a:solidFill>
              </a:rPr>
              <a:t>integrated centralized information to better plan and manage issues such as waiting lists.</a:t>
            </a:r>
          </a:p>
          <a:p>
            <a:pPr>
              <a:buClr>
                <a:schemeClr val="accent2">
                  <a:lumMod val="75000"/>
                </a:schemeClr>
              </a:buClr>
              <a:buFont typeface="Arial" pitchFamily="34" charset="0"/>
              <a:buChar char="•"/>
            </a:pPr>
            <a:r>
              <a:rPr lang="en-CA" sz="1700" dirty="0" smtClean="0">
                <a:solidFill>
                  <a:schemeClr val="tx2">
                    <a:lumMod val="75000"/>
                  </a:schemeClr>
                </a:solidFill>
              </a:rPr>
              <a:t>Operate </a:t>
            </a:r>
            <a:r>
              <a:rPr lang="en-CA" sz="1700" dirty="0">
                <a:solidFill>
                  <a:schemeClr val="tx2">
                    <a:lumMod val="75000"/>
                  </a:schemeClr>
                </a:solidFill>
              </a:rPr>
              <a:t>with governments and other organizations with a unified voice.</a:t>
            </a:r>
          </a:p>
          <a:p>
            <a:pPr>
              <a:buClr>
                <a:schemeClr val="accent2">
                  <a:lumMod val="75000"/>
                </a:schemeClr>
              </a:buClr>
              <a:buFont typeface="Arial" pitchFamily="34" charset="0"/>
              <a:buChar char="•"/>
            </a:pPr>
            <a:r>
              <a:rPr lang="en-CA" sz="1700" dirty="0" smtClean="0">
                <a:solidFill>
                  <a:schemeClr val="tx2">
                    <a:lumMod val="75000"/>
                  </a:schemeClr>
                </a:solidFill>
              </a:rPr>
              <a:t>Provide </a:t>
            </a:r>
            <a:r>
              <a:rPr lang="en-CA" sz="1700" dirty="0">
                <a:solidFill>
                  <a:schemeClr val="tx2">
                    <a:lumMod val="75000"/>
                  </a:schemeClr>
                </a:solidFill>
              </a:rPr>
              <a:t>long term planning across the portfolio for financing, R&amp;M, etc.</a:t>
            </a:r>
          </a:p>
          <a:p>
            <a:pPr>
              <a:buClr>
                <a:schemeClr val="accent2">
                  <a:lumMod val="75000"/>
                </a:schemeClr>
              </a:buClr>
              <a:buFont typeface="Arial" pitchFamily="34" charset="0"/>
              <a:buChar char="•"/>
            </a:pPr>
            <a:r>
              <a:rPr lang="en-CA" sz="1700" dirty="0" smtClean="0">
                <a:solidFill>
                  <a:schemeClr val="tx2">
                    <a:lumMod val="75000"/>
                  </a:schemeClr>
                </a:solidFill>
              </a:rPr>
              <a:t>Have </a:t>
            </a:r>
            <a:r>
              <a:rPr lang="en-CA" sz="1700" dirty="0">
                <a:solidFill>
                  <a:schemeClr val="tx2">
                    <a:lumMod val="75000"/>
                  </a:schemeClr>
                </a:solidFill>
              </a:rPr>
              <a:t>the necessary resources to manage complex financial, planning and social issues that face these providers. </a:t>
            </a:r>
            <a:endParaRPr lang="en-CA" sz="1700" dirty="0">
              <a:solidFill>
                <a:schemeClr val="accent2"/>
              </a:solidFill>
            </a:endParaRPr>
          </a:p>
        </p:txBody>
      </p:sp>
    </p:spTree>
    <p:extLst>
      <p:ext uri="{BB962C8B-B14F-4D97-AF65-F5344CB8AC3E}">
        <p14:creationId xmlns:p14="http://schemas.microsoft.com/office/powerpoint/2010/main" val="2677484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404664"/>
            <a:ext cx="7402016" cy="868958"/>
          </a:xfrm>
        </p:spPr>
        <p:txBody>
          <a:bodyPr/>
          <a:lstStyle/>
          <a:p>
            <a:pPr algn="ctr"/>
            <a:r>
              <a:rPr lang="en-CA" dirty="0" smtClean="0">
                <a:solidFill>
                  <a:schemeClr val="accent2"/>
                </a:solidFill>
              </a:rPr>
              <a:t>Outcome Results</a:t>
            </a:r>
            <a:endParaRPr lang="en-CA" dirty="0">
              <a:solidFill>
                <a:schemeClr val="accent2"/>
              </a:solidFill>
            </a:endParaRPr>
          </a:p>
        </p:txBody>
      </p:sp>
      <p:sp>
        <p:nvSpPr>
          <p:cNvPr id="3" name="Content Placeholder 2"/>
          <p:cNvSpPr>
            <a:spLocks noGrp="1"/>
          </p:cNvSpPr>
          <p:nvPr>
            <p:ph sz="quarter" idx="11"/>
          </p:nvPr>
        </p:nvSpPr>
        <p:spPr>
          <a:xfrm>
            <a:off x="611560" y="1628800"/>
            <a:ext cx="7920880" cy="3744913"/>
          </a:xfrm>
        </p:spPr>
        <p:txBody>
          <a:bodyPr>
            <a:normAutofit fontScale="92500" lnSpcReduction="10000"/>
          </a:bodyPr>
          <a:lstStyle/>
          <a:p>
            <a:pPr marL="0" indent="0">
              <a:buClr>
                <a:schemeClr val="accent2"/>
              </a:buClr>
              <a:buNone/>
            </a:pPr>
            <a:r>
              <a:rPr lang="en-CA" sz="1700" dirty="0" smtClean="0">
                <a:solidFill>
                  <a:schemeClr val="accent5">
                    <a:lumMod val="75000"/>
                  </a:schemeClr>
                </a:solidFill>
              </a:rPr>
              <a:t>When </a:t>
            </a:r>
            <a:r>
              <a:rPr lang="en-CA" sz="1700" dirty="0">
                <a:solidFill>
                  <a:schemeClr val="accent5">
                    <a:lumMod val="75000"/>
                  </a:schemeClr>
                </a:solidFill>
              </a:rPr>
              <a:t>operating agreements expire, formerly subsidized properties will likely revert from RGI to market rate rentals, resulting in increases of hundreds of dollars / month / family.  Likely outcomes </a:t>
            </a:r>
            <a:r>
              <a:rPr lang="en-CA" sz="1700" dirty="0" smtClean="0">
                <a:solidFill>
                  <a:schemeClr val="accent5">
                    <a:lumMod val="75000"/>
                  </a:schemeClr>
                </a:solidFill>
              </a:rPr>
              <a:t>include:</a:t>
            </a:r>
          </a:p>
          <a:p>
            <a:pPr>
              <a:buClr>
                <a:schemeClr val="accent2"/>
              </a:buClr>
              <a:buFont typeface="Arial" panose="020B0604020202020204" pitchFamily="34" charset="0"/>
              <a:buChar char="•"/>
            </a:pPr>
            <a:r>
              <a:rPr lang="en-CA" sz="1700" dirty="0" smtClean="0">
                <a:solidFill>
                  <a:schemeClr val="accent5">
                    <a:lumMod val="75000"/>
                  </a:schemeClr>
                </a:solidFill>
              </a:rPr>
              <a:t>This </a:t>
            </a:r>
            <a:r>
              <a:rPr lang="en-CA" sz="1700" dirty="0">
                <a:solidFill>
                  <a:schemeClr val="accent5">
                    <a:lumMod val="75000"/>
                  </a:schemeClr>
                </a:solidFill>
              </a:rPr>
              <a:t>will likely result in dislocation of the aboriginal families, as they will be forced move to different location, or, homelessness.</a:t>
            </a:r>
          </a:p>
          <a:p>
            <a:pPr>
              <a:buClr>
                <a:schemeClr val="accent2"/>
              </a:buClr>
              <a:buFont typeface="Arial" panose="020B0604020202020204" pitchFamily="34" charset="0"/>
              <a:buChar char="•"/>
            </a:pPr>
            <a:r>
              <a:rPr lang="en-CA" sz="1700" dirty="0" smtClean="0">
                <a:solidFill>
                  <a:schemeClr val="accent5">
                    <a:lumMod val="75000"/>
                  </a:schemeClr>
                </a:solidFill>
              </a:rPr>
              <a:t>Housing </a:t>
            </a:r>
            <a:r>
              <a:rPr lang="en-CA" sz="1700" dirty="0">
                <a:solidFill>
                  <a:schemeClr val="accent5">
                    <a:lumMod val="75000"/>
                  </a:schemeClr>
                </a:solidFill>
              </a:rPr>
              <a:t>providers may move RGI units to Market to offset the funding loss, reducing the number of RGI units available to the Community;</a:t>
            </a:r>
          </a:p>
          <a:p>
            <a:pPr>
              <a:buClr>
                <a:schemeClr val="accent2"/>
              </a:buClr>
              <a:buFont typeface="Arial" panose="020B0604020202020204" pitchFamily="34" charset="0"/>
              <a:buChar char="•"/>
            </a:pPr>
            <a:r>
              <a:rPr lang="en-CA" sz="1700" dirty="0" smtClean="0">
                <a:solidFill>
                  <a:schemeClr val="accent5">
                    <a:lumMod val="75000"/>
                  </a:schemeClr>
                </a:solidFill>
              </a:rPr>
              <a:t>Housing </a:t>
            </a:r>
            <a:r>
              <a:rPr lang="en-CA" sz="1700" dirty="0">
                <a:solidFill>
                  <a:schemeClr val="accent5">
                    <a:lumMod val="75000"/>
                  </a:schemeClr>
                </a:solidFill>
              </a:rPr>
              <a:t>providers may sell RGI units to generate operating funds to support the remaining RFI units, again reducing the number of available units.  </a:t>
            </a:r>
          </a:p>
          <a:p>
            <a:pPr>
              <a:buClr>
                <a:schemeClr val="accent2"/>
              </a:buClr>
              <a:buFont typeface="Arial" panose="020B0604020202020204" pitchFamily="34" charset="0"/>
              <a:buChar char="•"/>
            </a:pPr>
            <a:r>
              <a:rPr lang="en-CA" sz="1700" dirty="0" smtClean="0">
                <a:solidFill>
                  <a:schemeClr val="accent5">
                    <a:lumMod val="75000"/>
                  </a:schemeClr>
                </a:solidFill>
              </a:rPr>
              <a:t>In </a:t>
            </a:r>
            <a:r>
              <a:rPr lang="en-CA" sz="1700" dirty="0">
                <a:solidFill>
                  <a:schemeClr val="accent5">
                    <a:lumMod val="75000"/>
                  </a:schemeClr>
                </a:solidFill>
              </a:rPr>
              <a:t>3 – 4 years, this will become a real and severe issue to aboriginal housing providers and their residents.</a:t>
            </a:r>
          </a:p>
          <a:p>
            <a:pPr>
              <a:buClr>
                <a:schemeClr val="accent2"/>
              </a:buClr>
              <a:buFont typeface="Arial" panose="020B0604020202020204" pitchFamily="34" charset="0"/>
              <a:buChar char="•"/>
            </a:pPr>
            <a:r>
              <a:rPr lang="en-CA" sz="1700" dirty="0" smtClean="0">
                <a:solidFill>
                  <a:schemeClr val="accent5">
                    <a:lumMod val="75000"/>
                  </a:schemeClr>
                </a:solidFill>
              </a:rPr>
              <a:t>The </a:t>
            </a:r>
            <a:r>
              <a:rPr lang="en-CA" sz="1700" dirty="0">
                <a:solidFill>
                  <a:schemeClr val="accent5">
                    <a:lumMod val="75000"/>
                  </a:schemeClr>
                </a:solidFill>
              </a:rPr>
              <a:t>benefit of the expiry of these agreements is that it then offers the housing providers additional flexibility to sell or refinance units, which is severely limited under the current agreement.</a:t>
            </a:r>
          </a:p>
          <a:p>
            <a:pPr>
              <a:buClr>
                <a:schemeClr val="accent2"/>
              </a:buClr>
              <a:buFont typeface="Arial" panose="020B0604020202020204" pitchFamily="34" charset="0"/>
              <a:buChar char="•"/>
            </a:pPr>
            <a:r>
              <a:rPr lang="en-CA" sz="1700" dirty="0" smtClean="0">
                <a:solidFill>
                  <a:schemeClr val="accent5">
                    <a:lumMod val="75000"/>
                  </a:schemeClr>
                </a:solidFill>
              </a:rPr>
              <a:t>Will </a:t>
            </a:r>
            <a:r>
              <a:rPr lang="en-CA" sz="1700" dirty="0">
                <a:solidFill>
                  <a:schemeClr val="accent5">
                    <a:lumMod val="75000"/>
                  </a:schemeClr>
                </a:solidFill>
              </a:rPr>
              <a:t>provide the opportunity to transition to a more client focused entrepreneurial business model through a business transformation process. </a:t>
            </a:r>
          </a:p>
          <a:p>
            <a:pPr marL="0" indent="0">
              <a:buClr>
                <a:schemeClr val="accent2"/>
              </a:buClr>
              <a:buNone/>
            </a:pPr>
            <a:endParaRPr lang="en-CA" sz="1700" dirty="0">
              <a:solidFill>
                <a:schemeClr val="accent5">
                  <a:lumMod val="75000"/>
                </a:schemeClr>
              </a:solidFill>
            </a:endParaRPr>
          </a:p>
          <a:p>
            <a:pPr marL="0" indent="0">
              <a:buClr>
                <a:schemeClr val="accent2"/>
              </a:buClr>
              <a:buNone/>
            </a:pPr>
            <a:endParaRPr lang="en-CA" sz="1700" dirty="0" smtClean="0">
              <a:solidFill>
                <a:schemeClr val="accent5">
                  <a:lumMod val="75000"/>
                </a:schemeClr>
              </a:solidFill>
            </a:endParaRPr>
          </a:p>
        </p:txBody>
      </p:sp>
    </p:spTree>
    <p:extLst>
      <p:ext uri="{BB962C8B-B14F-4D97-AF65-F5344CB8AC3E}">
        <p14:creationId xmlns:p14="http://schemas.microsoft.com/office/powerpoint/2010/main" val="4021965187"/>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620688"/>
            <a:ext cx="7402016" cy="868958"/>
          </a:xfrm>
        </p:spPr>
        <p:txBody>
          <a:bodyPr>
            <a:normAutofit/>
          </a:bodyPr>
          <a:lstStyle/>
          <a:p>
            <a:pPr algn="ctr"/>
            <a:r>
              <a:rPr lang="en-CA" dirty="0" smtClean="0">
                <a:solidFill>
                  <a:schemeClr val="accent2"/>
                </a:solidFill>
              </a:rPr>
              <a:t>The FUTURE? </a:t>
            </a:r>
            <a:endParaRPr lang="en-CA" dirty="0">
              <a:solidFill>
                <a:schemeClr val="accent2"/>
              </a:solidFill>
            </a:endParaRPr>
          </a:p>
        </p:txBody>
      </p:sp>
      <p:sp>
        <p:nvSpPr>
          <p:cNvPr id="3" name="Content Placeholder 2"/>
          <p:cNvSpPr>
            <a:spLocks noGrp="1"/>
          </p:cNvSpPr>
          <p:nvPr>
            <p:ph sz="quarter" idx="11"/>
          </p:nvPr>
        </p:nvSpPr>
        <p:spPr>
          <a:xfrm>
            <a:off x="611560" y="1556792"/>
            <a:ext cx="7920880" cy="4320480"/>
          </a:xfrm>
        </p:spPr>
        <p:txBody>
          <a:bodyPr>
            <a:normAutofit/>
          </a:bodyPr>
          <a:lstStyle/>
          <a:p>
            <a:pPr marL="0" indent="0">
              <a:buClr>
                <a:schemeClr val="accent2"/>
              </a:buClr>
              <a:buNone/>
            </a:pPr>
            <a:r>
              <a:rPr lang="en-CA" sz="1800" b="1" dirty="0">
                <a:solidFill>
                  <a:schemeClr val="accent2"/>
                </a:solidFill>
              </a:rPr>
              <a:t>2015 Federal Budget – What is the Impact</a:t>
            </a:r>
            <a:r>
              <a:rPr lang="en-CA" sz="1800" b="1" dirty="0" smtClean="0">
                <a:solidFill>
                  <a:schemeClr val="accent2"/>
                </a:solidFill>
              </a:rPr>
              <a:t>?</a:t>
            </a:r>
          </a:p>
          <a:p>
            <a:pPr marL="0" indent="0">
              <a:buClr>
                <a:schemeClr val="accent2"/>
              </a:buClr>
              <a:buNone/>
            </a:pPr>
            <a:endParaRPr lang="en-CA" sz="1500" dirty="0" smtClean="0">
              <a:solidFill>
                <a:schemeClr val="accent5">
                  <a:lumMod val="75000"/>
                </a:schemeClr>
              </a:solidFill>
            </a:endParaRPr>
          </a:p>
          <a:p>
            <a:pPr marL="0" indent="0">
              <a:buClr>
                <a:schemeClr val="accent2"/>
              </a:buClr>
              <a:buNone/>
            </a:pPr>
            <a:r>
              <a:rPr lang="en-CA" sz="1500" dirty="0" smtClean="0">
                <a:solidFill>
                  <a:schemeClr val="accent5">
                    <a:lumMod val="75000"/>
                  </a:schemeClr>
                </a:solidFill>
              </a:rPr>
              <a:t>Building </a:t>
            </a:r>
            <a:r>
              <a:rPr lang="en-CA" sz="1500" dirty="0">
                <a:solidFill>
                  <a:schemeClr val="accent5">
                    <a:lumMod val="75000"/>
                  </a:schemeClr>
                </a:solidFill>
              </a:rPr>
              <a:t>upon the prepayment flexibilities for co-operative and non-profit social housing providers announced in 2013, Economic Action Plan 2015 proposes to provide further support to social housing providers by eliminating the mortgage prepayment penalty on long-term, non-renewable loans held with Canada Mortgage and Housing Corporation. This initiative will enable eligible co-operative and non- profit social housing providers to access private sector loans with more favourable interest rates, significantly reducing their mortgage expenses</a:t>
            </a:r>
            <a:r>
              <a:rPr lang="en-CA" sz="1500" dirty="0" smtClean="0">
                <a:solidFill>
                  <a:schemeClr val="accent5">
                    <a:lumMod val="75000"/>
                  </a:schemeClr>
                </a:solidFill>
              </a:rPr>
              <a:t>.</a:t>
            </a:r>
          </a:p>
          <a:p>
            <a:pPr marL="0" indent="0">
              <a:buClr>
                <a:schemeClr val="accent2"/>
              </a:buClr>
              <a:buNone/>
            </a:pPr>
            <a:endParaRPr lang="en-CA" sz="1500" dirty="0">
              <a:solidFill>
                <a:schemeClr val="accent5">
                  <a:lumMod val="75000"/>
                </a:schemeClr>
              </a:solidFill>
            </a:endParaRPr>
          </a:p>
          <a:p>
            <a:pPr marL="0" indent="0">
              <a:buClr>
                <a:schemeClr val="accent2"/>
              </a:buClr>
              <a:buNone/>
            </a:pPr>
            <a:r>
              <a:rPr lang="en-CA" sz="1500" dirty="0">
                <a:solidFill>
                  <a:schemeClr val="accent5">
                    <a:lumMod val="75000"/>
                  </a:schemeClr>
                </a:solidFill>
              </a:rPr>
              <a:t>Overall, the Government will spend more than $2.3 billion per year over the next four years to help ensure Canadians in need have access to affordable, sound and suitable housing. Of this amount, Canada Mortgage and Housing Corporation will invest $1.7 billion annually to support 570,000 households that depend on social housing support, both off and on reserve. In addition, about $170 million per year will be provided to First Nations to support the construction, rehabilitation, and renovation of affordable housing on reserves and to enhance the management of the housing stock through Canada Mortgage and Housing Corporation and Aboriginal Affairs and Northern Development Canada.</a:t>
            </a:r>
            <a:endParaRPr lang="en-CA" sz="1500" dirty="0">
              <a:solidFill>
                <a:schemeClr val="accent5">
                  <a:lumMod val="75000"/>
                </a:schemeClr>
              </a:solidFill>
            </a:endParaRPr>
          </a:p>
        </p:txBody>
      </p:sp>
    </p:spTree>
    <p:extLst>
      <p:ext uri="{BB962C8B-B14F-4D97-AF65-F5344CB8AC3E}">
        <p14:creationId xmlns:p14="http://schemas.microsoft.com/office/powerpoint/2010/main" val="2368354184"/>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TotalTime>
  <Words>704</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     Aboriginal Caucus Day</vt:lpstr>
      <vt:lpstr>PowerPoint Presentation</vt:lpstr>
      <vt:lpstr>The Facts:</vt:lpstr>
      <vt:lpstr>Statistics:</vt:lpstr>
      <vt:lpstr>PowerPoint Presentation</vt:lpstr>
      <vt:lpstr>PowerPoint Presentation</vt:lpstr>
      <vt:lpstr>Outcome Results</vt:lpstr>
      <vt:lpstr>The FUTURE?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Reynolds</dc:creator>
  <cp:lastModifiedBy>Bethany Hornblower</cp:lastModifiedBy>
  <cp:revision>53</cp:revision>
  <dcterms:created xsi:type="dcterms:W3CDTF">2012-05-07T18:41:33Z</dcterms:created>
  <dcterms:modified xsi:type="dcterms:W3CDTF">2015-04-22T12:57:21Z</dcterms:modified>
</cp:coreProperties>
</file>