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92" r:id="rId3"/>
    <p:sldId id="293" r:id="rId4"/>
    <p:sldId id="312" r:id="rId5"/>
    <p:sldId id="301" r:id="rId6"/>
    <p:sldId id="306" r:id="rId7"/>
    <p:sldId id="295" r:id="rId8"/>
    <p:sldId id="307" r:id="rId9"/>
    <p:sldId id="313" r:id="rId10"/>
    <p:sldId id="308" r:id="rId11"/>
    <p:sldId id="314" r:id="rId12"/>
    <p:sldId id="309" r:id="rId13"/>
    <p:sldId id="310" r:id="rId14"/>
    <p:sldId id="300" r:id="rId15"/>
    <p:sldId id="297" r:id="rId16"/>
    <p:sldId id="303" r:id="rId17"/>
    <p:sldId id="298" r:id="rId18"/>
    <p:sldId id="311" r:id="rId19"/>
    <p:sldId id="299" r:id="rId20"/>
    <p:sldId id="302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296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9737B1E-FCC0-4F1F-9907-956424141693}" type="datetimeFigureOut">
              <a:rPr lang="en-US"/>
              <a:pPr>
                <a:defRPr/>
              </a:pPr>
              <a:t>2016-10-11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337EA7C-3731-4793-84F2-9C99915947D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12742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337EA7C-3731-4793-84F2-9C99915947DB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25096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337EA7C-3731-4793-84F2-9C99915947DB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42574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32B73253-517B-42FF-993B-A1E2CE5E6E6A}" type="datetime1">
              <a:rPr lang="en-US" smtClean="0"/>
              <a:t>2016-10-11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Copyright 2016 Ray Silvius.  Background Photo: http://www.theglobeandmail.com/life/home-and-garden/architecture/winnipeg-firm-perfects-doing-more-for-less/article17476807/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61016EAC-1100-42CD-9888-EBFE4DAB88A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B9531BAA-20D1-4D23-96A5-FA7FBDC78413}" type="datetime1">
              <a:rPr lang="en-US" smtClean="0"/>
              <a:t>2016-10-11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Copyright 2016 Ray Silvius.  Background Photo: http://www.theglobeandmail.com/life/home-and-garden/architecture/winnipeg-firm-perfects-doing-more-for-less/article17476807/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0FFDB6A1-20FF-478B-996E-25306F40E90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CFBAADA-DAF8-43D8-9CDB-9D1342E76B38}" type="datetime1">
              <a:rPr lang="en-US" smtClean="0"/>
              <a:t>2016-10-11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Copyright 2016 Ray Silvius.  Background Photo: http://www.theglobeandmail.com/life/home-and-garden/architecture/winnipeg-firm-perfects-doing-more-for-less/article17476807/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9CD20B9-E0E0-4F33-AAB6-8D1E2DD7F8D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5777922-4199-40D4-86A0-8D5FC8DB0729}" type="datetime1">
              <a:rPr lang="en-US" smtClean="0"/>
              <a:t>2016-10-11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Copyright 2016 Ray Silvius.  Background Photo: http://www.theglobeandmail.com/life/home-and-garden/architecture/winnipeg-firm-perfects-doing-more-for-less/article17476807/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2348E445-63CA-465E-898F-3804AF2742C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807E22BA-B171-4870-AC7F-90FE26607EA5}" type="datetime1">
              <a:rPr lang="en-US" smtClean="0"/>
              <a:t>2016-10-11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Copyright 2016 Ray Silvius.  Background Photo: http://www.theglobeandmail.com/life/home-and-garden/architecture/winnipeg-firm-perfects-doing-more-for-less/article17476807/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A0DD542-27F1-4E0C-857F-38D36451730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3D2F7A44-5DFD-43AA-81C4-5801BF9F744A}" type="datetime1">
              <a:rPr lang="en-US" smtClean="0"/>
              <a:t>2016-10-11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Copyright 2016 Ray Silvius.  Background Photo: http://www.theglobeandmail.com/life/home-and-garden/architecture/winnipeg-firm-perfects-doing-more-for-less/article17476807/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7234348-43C2-4F4E-9F30-CF484868E0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369F4BE5-1B35-4838-81D8-14532D80B5CC}" type="datetime1">
              <a:rPr lang="en-US" smtClean="0"/>
              <a:t>2016-10-11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Copyright 2016 Ray Silvius.  Background Photo: http://www.theglobeandmail.com/life/home-and-garden/architecture/winnipeg-firm-perfects-doing-more-for-less/article17476807/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390096F-3348-4696-9A77-269DF0CEA93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0DD83AC1-B7C1-4558-9330-5EA66ED0DCFD}" type="datetime1">
              <a:rPr lang="en-US" smtClean="0"/>
              <a:t>2016-10-11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Copyright 2016 Ray Silvius.  Background Photo: http://www.theglobeandmail.com/life/home-and-garden/architecture/winnipeg-firm-perfects-doing-more-for-less/article17476807/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1D53289C-AE10-438E-940F-4EF50BDCC3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0E15275-32B7-431E-9135-6EBFD6163DAA}" type="datetime1">
              <a:rPr lang="en-US" smtClean="0"/>
              <a:t>2016-10-11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Copyright 2016 Ray Silvius.  Background Photo: http://www.theglobeandmail.com/life/home-and-garden/architecture/winnipeg-firm-perfects-doing-more-for-less/article17476807/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FF009B8-461C-4E88-A351-B45522918F2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F65554F-C4C9-4970-B8BF-24D63ED2E57A}" type="datetime1">
              <a:rPr lang="en-US" smtClean="0"/>
              <a:t>2016-10-11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Copyright 2016 Ray Silvius.  Background Photo: http://www.theglobeandmail.com/life/home-and-garden/architecture/winnipeg-firm-perfects-doing-more-for-less/article17476807/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FE76717-0F3B-48A5-B7C7-2327F47FAC3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8F655288-B8FF-4D1C-9AF4-B6795B98492F}" type="datetime1">
              <a:rPr lang="en-US" smtClean="0"/>
              <a:t>2016-10-11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Copyright 2016 Ray Silvius.  Background Photo: http://www.theglobeandmail.com/life/home-and-garden/architecture/winnipeg-firm-perfects-doing-more-for-less/article17476807/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38C568EC-034A-4F89-8B6A-7D0F7756A6C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alphaModFix amt="69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356350"/>
            <a:ext cx="8534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Copyright 2016 Ray Silvius.  Background Photo: http://www.theglobeandmail.com/life/home-and-garden/architecture/winnipeg-firm-perfects-doing-more-for-less/article17476807/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304800" y="228600"/>
            <a:ext cx="8534400" cy="2762250"/>
          </a:xfrm>
        </p:spPr>
        <p:txBody>
          <a:bodyPr/>
          <a:lstStyle/>
          <a:p>
            <a:pPr eaLnBrk="1" hangingPunct="1"/>
            <a:r>
              <a:rPr lang="en-US" dirty="0" smtClean="0"/>
              <a:t>Double the crisis: Syrian refugees amid Winnipeg’s low income housing challenges</a:t>
            </a:r>
          </a:p>
        </p:txBody>
      </p:sp>
      <p:sp>
        <p:nvSpPr>
          <p:cNvPr id="13315" name="Subtitle 2"/>
          <p:cNvSpPr>
            <a:spLocks noGrp="1"/>
          </p:cNvSpPr>
          <p:nvPr>
            <p:ph type="subTitle" idx="1"/>
          </p:nvPr>
        </p:nvSpPr>
        <p:spPr>
          <a:xfrm>
            <a:off x="-190500" y="3276600"/>
            <a:ext cx="9525000" cy="2438400"/>
          </a:xfrm>
        </p:spPr>
        <p:txBody>
          <a:bodyPr/>
          <a:lstStyle/>
          <a:p>
            <a:pPr eaLnBrk="1" hangingPunct="1">
              <a:spcBef>
                <a:spcPts val="0"/>
              </a:spcBef>
            </a:pPr>
            <a:r>
              <a:rPr lang="en-US" sz="2400" dirty="0" smtClean="0">
                <a:solidFill>
                  <a:schemeClr val="tx1"/>
                </a:solidFill>
              </a:rPr>
              <a:t>Hani Al Ubeady</a:t>
            </a:r>
          </a:p>
          <a:p>
            <a:pPr eaLnBrk="1" hangingPunct="1">
              <a:spcBef>
                <a:spcPts val="0"/>
              </a:spcBef>
            </a:pPr>
            <a:r>
              <a:rPr lang="en-US" sz="2400" dirty="0" smtClean="0">
                <a:solidFill>
                  <a:schemeClr val="tx1"/>
                </a:solidFill>
              </a:rPr>
              <a:t>Housing Counselor</a:t>
            </a:r>
          </a:p>
          <a:p>
            <a:pPr eaLnBrk="1" hangingPunct="1">
              <a:spcBef>
                <a:spcPts val="0"/>
              </a:spcBef>
            </a:pPr>
            <a:r>
              <a:rPr lang="en-US" sz="2400" dirty="0" smtClean="0">
                <a:solidFill>
                  <a:schemeClr val="tx1"/>
                </a:solidFill>
              </a:rPr>
              <a:t>Manitoba Interfaith Immigration Council</a:t>
            </a:r>
          </a:p>
          <a:p>
            <a:pPr eaLnBrk="1" hangingPunct="1">
              <a:spcBef>
                <a:spcPts val="0"/>
              </a:spcBef>
            </a:pPr>
            <a:r>
              <a:rPr lang="en-US" sz="2400" dirty="0" smtClean="0">
                <a:solidFill>
                  <a:schemeClr val="tx1"/>
                </a:solidFill>
              </a:rPr>
              <a:t>&amp;</a:t>
            </a:r>
          </a:p>
          <a:p>
            <a:pPr eaLnBrk="1" hangingPunct="1">
              <a:spcBef>
                <a:spcPts val="0"/>
              </a:spcBef>
            </a:pPr>
            <a:r>
              <a:rPr lang="en-US" sz="2400" dirty="0" smtClean="0">
                <a:solidFill>
                  <a:schemeClr val="tx1"/>
                </a:solidFill>
              </a:rPr>
              <a:t>Dr. Ray Silvius</a:t>
            </a:r>
          </a:p>
          <a:p>
            <a:pPr eaLnBrk="1" hangingPunct="1">
              <a:spcBef>
                <a:spcPts val="0"/>
              </a:spcBef>
            </a:pPr>
            <a:r>
              <a:rPr lang="en-US" sz="2400" dirty="0" smtClean="0">
                <a:solidFill>
                  <a:schemeClr val="tx1"/>
                </a:solidFill>
              </a:rPr>
              <a:t>Assistant Professor</a:t>
            </a:r>
          </a:p>
          <a:p>
            <a:pPr eaLnBrk="1" hangingPunct="1">
              <a:spcBef>
                <a:spcPts val="0"/>
              </a:spcBef>
            </a:pPr>
            <a:r>
              <a:rPr lang="en-US" sz="2400" dirty="0" smtClean="0">
                <a:solidFill>
                  <a:schemeClr val="tx1"/>
                </a:solidFill>
              </a:rPr>
              <a:t>University of Winnipeg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Copyright 2016 Ray Silvius.  Background Photo: http://www.theglobeandmail.com/life/home-and-garden/architecture/winnipeg-firm-perfects-doing-more-for-less/article17476807/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Long Term Housing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Canadian Context</a:t>
            </a:r>
          </a:p>
          <a:p>
            <a:pPr lvl="1"/>
            <a:r>
              <a:rPr lang="en-US" sz="2800" dirty="0" smtClean="0"/>
              <a:t>1980s: Feds fund 10 percent of new/social incoming housing construction in Canada</a:t>
            </a:r>
          </a:p>
          <a:p>
            <a:pPr lvl="1"/>
            <a:r>
              <a:rPr lang="en-US" sz="2800" dirty="0" smtClean="0"/>
              <a:t>2</a:t>
            </a:r>
            <a:r>
              <a:rPr lang="en-US" sz="2800" baseline="30000" dirty="0" smtClean="0"/>
              <a:t>nd</a:t>
            </a:r>
            <a:r>
              <a:rPr lang="en-US" sz="2800" dirty="0" smtClean="0"/>
              <a:t> lowest amount of social housing (as percentage of overall housing stock) of any advanced industrial nation @ 5 percent (Silver, 2011, p.33)</a:t>
            </a:r>
          </a:p>
          <a:p>
            <a:pPr lvl="1"/>
            <a:endParaRPr lang="en-US" sz="2800" dirty="0" smtClean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Copyright 2016 Ray Silvius.  Background Photo: http://www.theglobeandmail.com/life/home-and-garden/architecture/winnipeg-firm-perfects-doing-more-for-less/article17476807/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08479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Long Term Housing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Winnipeg/Manitoba Context</a:t>
            </a:r>
          </a:p>
          <a:p>
            <a:pPr lvl="1"/>
            <a:r>
              <a:rPr lang="en-US" sz="2400" dirty="0"/>
              <a:t>Winnipeg: Chronically short of affordable housing stock in 20</a:t>
            </a:r>
            <a:r>
              <a:rPr lang="en-US" sz="2400" baseline="30000" dirty="0"/>
              <a:t>th</a:t>
            </a:r>
            <a:r>
              <a:rPr lang="en-US" sz="2400" dirty="0"/>
              <a:t> c. (Silver, 2015)</a:t>
            </a:r>
          </a:p>
          <a:p>
            <a:pPr lvl="1"/>
            <a:r>
              <a:rPr lang="en-US" sz="2400" dirty="0" smtClean="0"/>
              <a:t>Since early 2000s, Winnipeg’s vacancy rate between 1-2% (Brandon, 2015, p. 34)</a:t>
            </a:r>
          </a:p>
          <a:p>
            <a:pPr lvl="1"/>
            <a:r>
              <a:rPr lang="en-US" sz="2400" dirty="0" smtClean="0"/>
              <a:t>2011</a:t>
            </a:r>
            <a:r>
              <a:rPr lang="en-US" sz="2400" dirty="0"/>
              <a:t>: &gt;%50 of Winnipeg rental households with at least one of CMHC’s ‘core housing </a:t>
            </a:r>
            <a:r>
              <a:rPr lang="en-US" sz="2400" dirty="0" smtClean="0"/>
              <a:t>need:’ </a:t>
            </a:r>
          </a:p>
          <a:p>
            <a:pPr lvl="2"/>
            <a:r>
              <a:rPr lang="en-US" sz="2400" dirty="0" smtClean="0"/>
              <a:t>costing </a:t>
            </a:r>
            <a:r>
              <a:rPr lang="en-US" sz="2400" dirty="0"/>
              <a:t>more than 30 percent of income; </a:t>
            </a:r>
            <a:endParaRPr lang="en-US" sz="2400" dirty="0" smtClean="0"/>
          </a:p>
          <a:p>
            <a:pPr lvl="2"/>
            <a:r>
              <a:rPr lang="en-US" sz="2400" dirty="0" smtClean="0"/>
              <a:t>unsuitable # of rooms (family size);</a:t>
            </a:r>
          </a:p>
          <a:p>
            <a:pPr lvl="2"/>
            <a:r>
              <a:rPr lang="en-US" sz="2400" dirty="0" smtClean="0"/>
              <a:t>in need of major repairs (Brandon, 2015, pp.29-30)</a:t>
            </a:r>
          </a:p>
          <a:p>
            <a:pPr marL="457200" lvl="1" indent="0">
              <a:buNone/>
            </a:pPr>
            <a:endParaRPr lang="en-US" sz="2400" dirty="0" smtClean="0"/>
          </a:p>
          <a:p>
            <a:pPr lvl="2"/>
            <a:endParaRPr lang="en-US" sz="2400" dirty="0" smtClean="0"/>
          </a:p>
          <a:p>
            <a:pPr lvl="2"/>
            <a:endParaRPr lang="en-US" sz="2400" dirty="0"/>
          </a:p>
          <a:p>
            <a:pPr marL="457200" lvl="1" indent="0">
              <a:buNone/>
            </a:pP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Copyright 2016 Ray Silvius.  Background Photo: http://www.theglobeandmail.com/life/home-and-garden/architecture/winnipeg-firm-perfects-doing-more-for-less/article17476807/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0743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Manitoban/ Canadian Context: </a:t>
            </a:r>
            <a:br>
              <a:rPr lang="en-US" dirty="0" smtClean="0"/>
            </a:br>
            <a:r>
              <a:rPr lang="en-US" dirty="0" smtClean="0"/>
              <a:t>Mind the Growing GAP?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For GARS, a growing GAP:</a:t>
            </a:r>
          </a:p>
          <a:p>
            <a:pPr lvl="1"/>
            <a:r>
              <a:rPr lang="en-US" sz="2800" dirty="0" smtClean="0"/>
              <a:t>Between shelter allowance provided under Resettlement Assistance Program</a:t>
            </a:r>
          </a:p>
          <a:p>
            <a:pPr lvl="2"/>
            <a:r>
              <a:rPr lang="en-US" sz="2800" dirty="0" smtClean="0"/>
              <a:t>AND cost of available housing</a:t>
            </a:r>
          </a:p>
          <a:p>
            <a:pPr lvl="1"/>
            <a:r>
              <a:rPr lang="en-GB" sz="2800" dirty="0" smtClean="0"/>
              <a:t>MB Employment and Income Assistance housing allowance (basis of federal Resettlement Assistance Rates) unchanged for 2 decades prior to 2014 (Putko, 2013)</a:t>
            </a:r>
          </a:p>
          <a:p>
            <a:pPr lvl="1"/>
            <a:r>
              <a:rPr lang="en-GB" sz="2800" dirty="0" smtClean="0"/>
              <a:t>From WP staff: from buildings with swimming pools to dilapidated inner city housing    </a:t>
            </a:r>
            <a:endParaRPr lang="en-US" sz="2800" dirty="0" smtClean="0"/>
          </a:p>
          <a:p>
            <a:pPr lvl="1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Copyright 2016 Ray Silvius.  Background Photo: http://www.theglobeandmail.com/life/home-and-garden/architecture/winnipeg-firm-perfects-doing-more-for-less/article17476807/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39487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MIND the Growing GAP?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18373"/>
              </p:ext>
            </p:extLst>
          </p:nvPr>
        </p:nvGraphicFramePr>
        <p:xfrm>
          <a:off x="990600" y="1295400"/>
          <a:ext cx="7010400" cy="40385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8400"/>
                <a:gridCol w="1168400"/>
                <a:gridCol w="1168400"/>
                <a:gridCol w="1168400"/>
                <a:gridCol w="1168400"/>
                <a:gridCol w="1168400"/>
              </a:tblGrid>
              <a:tr h="448733">
                <a:tc gridSpan="6">
                  <a:txBody>
                    <a:bodyPr/>
                    <a:lstStyle/>
                    <a:p>
                      <a:pPr marL="0" marR="0" algn="ctr" hangingPunc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GB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Manitoba Resettlement Assistance Rates as of January, 2014</a:t>
                      </a:r>
                      <a:endParaRPr lang="en-US" sz="1100" kern="14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pPr marL="0" marR="0" algn="ctr" hangingPunc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endParaRPr lang="en-US" sz="1100" kern="14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pPr marL="0" marR="0" algn="ctr" hangingPunc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endParaRPr lang="en-US" sz="1100" kern="14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pPr marL="0" marR="0" hangingPunc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endParaRPr lang="en-US" sz="1100" kern="14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pPr marL="0" marR="0" algn="ctr" hangingPunc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endParaRPr lang="en-US" sz="1100" kern="14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pPr marL="0" marR="0" algn="ctr" hangingPunc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endParaRPr lang="en-US" sz="1100" kern="14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b"/>
                </a:tc>
              </a:tr>
              <a:tr h="448733">
                <a:tc>
                  <a:txBody>
                    <a:bodyPr/>
                    <a:lstStyle/>
                    <a:p>
                      <a:pPr marL="0" marR="0" hangingPunc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GB" sz="1000" b="1" kern="1400" dirty="0">
                          <a:latin typeface="Times New Roman"/>
                          <a:ea typeface="Calibri"/>
                          <a:cs typeface="Calibri"/>
                        </a:rPr>
                        <a:t>RENT &amp; UTILITIES</a:t>
                      </a:r>
                      <a:endParaRPr lang="en-US" sz="1100" kern="14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GB" sz="1000" b="1" kern="1400" dirty="0">
                          <a:latin typeface="Times New Roman"/>
                          <a:ea typeface="Calibri"/>
                          <a:cs typeface="Calibri"/>
                        </a:rPr>
                        <a:t>MIN</a:t>
                      </a:r>
                      <a:endParaRPr lang="en-US" sz="1100" kern="14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GB" sz="1000" b="1" kern="1400" dirty="0">
                          <a:latin typeface="Times New Roman"/>
                          <a:ea typeface="Calibri"/>
                          <a:cs typeface="Calibri"/>
                        </a:rPr>
                        <a:t>MAX</a:t>
                      </a:r>
                      <a:endParaRPr lang="en-US" sz="1100" kern="14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hangingPunc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GB" sz="1000" b="1" kern="1400" dirty="0">
                          <a:latin typeface="Times New Roman"/>
                          <a:ea typeface="Calibri"/>
                          <a:cs typeface="Calibri"/>
                        </a:rPr>
                        <a:t>RENT &amp; UTILITIES</a:t>
                      </a:r>
                      <a:endParaRPr lang="en-US" sz="1100" kern="14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GB" sz="1000" b="1" kern="1400" dirty="0">
                          <a:latin typeface="Times New Roman"/>
                          <a:ea typeface="Calibri"/>
                          <a:cs typeface="Calibri"/>
                        </a:rPr>
                        <a:t>MIN</a:t>
                      </a:r>
                      <a:endParaRPr lang="en-US" sz="1100" kern="14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GB" sz="1000" b="1" kern="1400" dirty="0">
                          <a:latin typeface="Times New Roman"/>
                          <a:ea typeface="Calibri"/>
                          <a:cs typeface="Calibri"/>
                        </a:rPr>
                        <a:t>MAX</a:t>
                      </a:r>
                      <a:endParaRPr lang="en-US" sz="1100" kern="14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b"/>
                </a:tc>
              </a:tr>
              <a:tr h="448733">
                <a:tc>
                  <a:txBody>
                    <a:bodyPr/>
                    <a:lstStyle/>
                    <a:p>
                      <a:pPr marL="0" marR="0" hangingPunc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GB" sz="1000" kern="1400" dirty="0" smtClean="0">
                          <a:latin typeface="Times New Roman"/>
                          <a:ea typeface="Calibri"/>
                          <a:cs typeface="Calibri"/>
                        </a:rPr>
                        <a:t>SINGLE </a:t>
                      </a:r>
                      <a:r>
                        <a:rPr lang="en-GB" sz="1000" kern="1400" dirty="0">
                          <a:latin typeface="Times New Roman"/>
                          <a:ea typeface="Calibri"/>
                          <a:cs typeface="Calibri"/>
                        </a:rPr>
                        <a:t>SHARING</a:t>
                      </a:r>
                      <a:endParaRPr lang="en-US" sz="1100" kern="14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GB" sz="1000" b="1" kern="1400" dirty="0">
                          <a:latin typeface="Times New Roman"/>
                          <a:ea typeface="Calibri"/>
                          <a:cs typeface="Calibri"/>
                        </a:rPr>
                        <a:t>$285</a:t>
                      </a:r>
                      <a:endParaRPr lang="en-US" sz="1100" kern="14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GB" sz="1000" b="1" kern="1400" dirty="0">
                          <a:latin typeface="Times New Roman"/>
                          <a:ea typeface="Calibri"/>
                          <a:cs typeface="Calibri"/>
                        </a:rPr>
                        <a:t>$311</a:t>
                      </a:r>
                      <a:endParaRPr lang="en-US" sz="1100" kern="14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hangingPunc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GB" sz="1000" kern="1400" dirty="0">
                          <a:latin typeface="Times New Roman"/>
                          <a:ea typeface="Calibri"/>
                          <a:cs typeface="Calibri"/>
                        </a:rPr>
                        <a:t>FAMILY OF FIVE</a:t>
                      </a:r>
                      <a:endParaRPr lang="en-US" sz="1100" kern="14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GB" sz="1000" b="1" kern="1400" dirty="0">
                          <a:latin typeface="Times New Roman"/>
                          <a:ea typeface="Calibri"/>
                          <a:cs typeface="Calibri"/>
                        </a:rPr>
                        <a:t>$488</a:t>
                      </a:r>
                      <a:endParaRPr lang="en-US" sz="1100" kern="14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GB" sz="1000" b="1" kern="1400" dirty="0">
                          <a:latin typeface="Times New Roman"/>
                          <a:ea typeface="Calibri"/>
                          <a:cs typeface="Calibri"/>
                        </a:rPr>
                        <a:t>$588</a:t>
                      </a:r>
                      <a:endParaRPr lang="en-US" sz="1100" kern="14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b"/>
                </a:tc>
              </a:tr>
              <a:tr h="448733">
                <a:tc>
                  <a:txBody>
                    <a:bodyPr/>
                    <a:lstStyle/>
                    <a:p>
                      <a:pPr marL="0" marR="0" hangingPunc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GB" sz="1000" kern="1400" dirty="0">
                          <a:latin typeface="Times New Roman"/>
                          <a:ea typeface="Calibri"/>
                          <a:cs typeface="Calibri"/>
                        </a:rPr>
                        <a:t>SINGLE LIVING ALONE</a:t>
                      </a:r>
                      <a:endParaRPr lang="en-US" sz="1100" kern="14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GB" sz="1000" b="1" kern="1400" dirty="0">
                          <a:latin typeface="Times New Roman"/>
                          <a:ea typeface="Calibri"/>
                          <a:cs typeface="Calibri"/>
                        </a:rPr>
                        <a:t>$285</a:t>
                      </a:r>
                      <a:endParaRPr lang="en-US" sz="1100" kern="14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GB" sz="1000" b="1" kern="1400" dirty="0">
                          <a:latin typeface="Times New Roman"/>
                          <a:ea typeface="Calibri"/>
                          <a:cs typeface="Calibri"/>
                        </a:rPr>
                        <a:t>$360</a:t>
                      </a:r>
                      <a:endParaRPr lang="en-US" sz="1100" kern="14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hangingPunc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GB" sz="1000" kern="1400" dirty="0">
                          <a:latin typeface="Times New Roman"/>
                          <a:ea typeface="Calibri"/>
                          <a:cs typeface="Calibri"/>
                        </a:rPr>
                        <a:t>FAMILY OF SIX</a:t>
                      </a:r>
                      <a:endParaRPr lang="en-US" sz="1100" kern="14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GB" sz="1000" b="1" kern="1400" dirty="0">
                          <a:latin typeface="Times New Roman"/>
                          <a:ea typeface="Calibri"/>
                          <a:cs typeface="Calibri"/>
                        </a:rPr>
                        <a:t>$513</a:t>
                      </a:r>
                      <a:endParaRPr lang="en-US" sz="1100" kern="14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GB" sz="1000" b="1" kern="1400" dirty="0">
                          <a:latin typeface="Times New Roman"/>
                          <a:ea typeface="Calibri"/>
                          <a:cs typeface="Calibri"/>
                        </a:rPr>
                        <a:t>$613</a:t>
                      </a:r>
                      <a:endParaRPr lang="en-US" sz="1100" kern="14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b"/>
                </a:tc>
              </a:tr>
              <a:tr h="448733">
                <a:tc>
                  <a:txBody>
                    <a:bodyPr/>
                    <a:lstStyle/>
                    <a:p>
                      <a:pPr marL="0" marR="0" hangingPunc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GB" sz="1000" kern="1400" dirty="0">
                          <a:latin typeface="Times New Roman"/>
                          <a:ea typeface="Calibri"/>
                          <a:cs typeface="Calibri"/>
                        </a:rPr>
                        <a:t>COUPLE</a:t>
                      </a:r>
                      <a:endParaRPr lang="en-US" sz="1100" kern="14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GB" sz="1000" b="1" kern="1400" dirty="0">
                          <a:latin typeface="Times New Roman"/>
                          <a:ea typeface="Calibri"/>
                          <a:cs typeface="Calibri"/>
                        </a:rPr>
                        <a:t>$387</a:t>
                      </a:r>
                      <a:endParaRPr lang="en-US" sz="1100" kern="14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GB" sz="1000" b="1" kern="1400" dirty="0">
                          <a:latin typeface="Times New Roman"/>
                          <a:ea typeface="Calibri"/>
                          <a:cs typeface="Calibri"/>
                        </a:rPr>
                        <a:t>$487</a:t>
                      </a:r>
                      <a:endParaRPr lang="en-US" sz="1100" kern="14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hangingPunc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GB" sz="1000" kern="1400" dirty="0">
                          <a:latin typeface="Times New Roman"/>
                          <a:ea typeface="Calibri"/>
                          <a:cs typeface="Calibri"/>
                        </a:rPr>
                        <a:t>FAMILY OF SEVEN</a:t>
                      </a:r>
                      <a:endParaRPr lang="en-US" sz="1100" kern="14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GB" sz="1000" b="1" kern="1400" dirty="0">
                          <a:latin typeface="Times New Roman"/>
                          <a:ea typeface="Calibri"/>
                          <a:cs typeface="Calibri"/>
                        </a:rPr>
                        <a:t>$537</a:t>
                      </a:r>
                      <a:endParaRPr lang="en-US" sz="1100" kern="14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GB" sz="1000" b="1" kern="1400" dirty="0">
                          <a:latin typeface="Times New Roman"/>
                          <a:ea typeface="Calibri"/>
                          <a:cs typeface="Calibri"/>
                        </a:rPr>
                        <a:t>$637</a:t>
                      </a:r>
                      <a:endParaRPr lang="en-US" sz="1100" kern="14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b"/>
                </a:tc>
              </a:tr>
              <a:tr h="448733">
                <a:tc>
                  <a:txBody>
                    <a:bodyPr/>
                    <a:lstStyle/>
                    <a:p>
                      <a:pPr marL="0" marR="0" hangingPunc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GB" sz="1000" kern="1400" dirty="0">
                          <a:latin typeface="Times New Roman"/>
                          <a:ea typeface="Calibri"/>
                          <a:cs typeface="Calibri"/>
                        </a:rPr>
                        <a:t>FAMILY OF TWO</a:t>
                      </a:r>
                      <a:endParaRPr lang="en-US" sz="1100" kern="14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GB" sz="1000" b="1" kern="1400" dirty="0">
                          <a:latin typeface="Times New Roman"/>
                          <a:ea typeface="Calibri"/>
                          <a:cs typeface="Calibri"/>
                        </a:rPr>
                        <a:t>$387</a:t>
                      </a:r>
                      <a:endParaRPr lang="en-US" sz="1100" kern="14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GB" sz="1000" b="1" kern="1400" dirty="0">
                          <a:latin typeface="Times New Roman"/>
                          <a:ea typeface="Calibri"/>
                          <a:cs typeface="Calibri"/>
                        </a:rPr>
                        <a:t>$487</a:t>
                      </a:r>
                      <a:endParaRPr lang="en-US" sz="1100" kern="14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hangingPunc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CA" sz="1000" kern="1400" dirty="0">
                          <a:latin typeface="Times New Roman"/>
                          <a:ea typeface="Calibri"/>
                          <a:cs typeface="Calibri"/>
                        </a:rPr>
                        <a:t>FAMILY OF EIGHT</a:t>
                      </a:r>
                      <a:endParaRPr lang="en-US" sz="1100" kern="14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CA" sz="1000" b="1" kern="14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Calibri"/>
                        </a:rPr>
                        <a:t>$561</a:t>
                      </a:r>
                      <a:endParaRPr lang="en-US" sz="1000" kern="14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CA" sz="1000" b="1" kern="14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Calibri"/>
                        </a:rPr>
                        <a:t>$661</a:t>
                      </a:r>
                      <a:endParaRPr lang="en-US" sz="1000" kern="14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b"/>
                </a:tc>
              </a:tr>
              <a:tr h="448733">
                <a:tc>
                  <a:txBody>
                    <a:bodyPr/>
                    <a:lstStyle/>
                    <a:p>
                      <a:pPr marL="0" marR="0" hangingPunc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GB" sz="1000" kern="1400" dirty="0">
                          <a:latin typeface="Times New Roman"/>
                          <a:ea typeface="Calibri"/>
                          <a:cs typeface="Calibri"/>
                        </a:rPr>
                        <a:t>FAMILY OF THREE</a:t>
                      </a:r>
                      <a:endParaRPr lang="en-US" sz="1100" kern="14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GB" sz="1000" b="1" kern="1400" dirty="0">
                          <a:latin typeface="Times New Roman"/>
                          <a:ea typeface="Calibri"/>
                          <a:cs typeface="Calibri"/>
                        </a:rPr>
                        <a:t>$430</a:t>
                      </a:r>
                      <a:endParaRPr lang="en-US" sz="1100" kern="14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GB" sz="1000" b="1" kern="1400" dirty="0">
                          <a:latin typeface="Times New Roman"/>
                          <a:ea typeface="Calibri"/>
                          <a:cs typeface="Calibri"/>
                        </a:rPr>
                        <a:t>$530</a:t>
                      </a:r>
                      <a:endParaRPr lang="en-US" sz="1100" kern="14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hangingPunc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GB" sz="1000" kern="1400" dirty="0">
                          <a:latin typeface="Times New Roman"/>
                          <a:ea typeface="Calibri"/>
                          <a:cs typeface="Calibri"/>
                        </a:rPr>
                        <a:t>FAMILY OF NINE</a:t>
                      </a:r>
                      <a:endParaRPr lang="en-US" sz="1100" kern="14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GB" sz="1000" b="1" kern="1400" dirty="0">
                          <a:latin typeface="Times New Roman"/>
                          <a:ea typeface="Calibri"/>
                          <a:cs typeface="Calibri"/>
                        </a:rPr>
                        <a:t>$585</a:t>
                      </a:r>
                      <a:endParaRPr lang="en-US" sz="1100" kern="14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GB" sz="1000" b="1" kern="1400" dirty="0">
                          <a:latin typeface="Times New Roman"/>
                          <a:ea typeface="Calibri"/>
                          <a:cs typeface="Calibri"/>
                        </a:rPr>
                        <a:t>$685</a:t>
                      </a:r>
                      <a:endParaRPr lang="en-US" sz="1100" kern="14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448733">
                <a:tc>
                  <a:txBody>
                    <a:bodyPr/>
                    <a:lstStyle/>
                    <a:p>
                      <a:pPr marL="0" marR="0" hangingPunc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GB" sz="1000" kern="1400" dirty="0">
                          <a:latin typeface="Times New Roman"/>
                          <a:ea typeface="Calibri"/>
                          <a:cs typeface="Calibri"/>
                        </a:rPr>
                        <a:t>FAMILY OF FOUR</a:t>
                      </a:r>
                      <a:endParaRPr lang="en-US" sz="1100" kern="14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GB" sz="1600" b="1" kern="1400" dirty="0">
                          <a:latin typeface="Times New Roman"/>
                          <a:ea typeface="Calibri"/>
                          <a:cs typeface="Calibri"/>
                        </a:rPr>
                        <a:t>$471</a:t>
                      </a:r>
                      <a:endParaRPr lang="en-US" sz="1600" kern="14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GB" sz="1600" b="1" kern="1400" dirty="0">
                          <a:latin typeface="Times New Roman"/>
                          <a:ea typeface="Calibri"/>
                          <a:cs typeface="Calibri"/>
                        </a:rPr>
                        <a:t>$571</a:t>
                      </a:r>
                      <a:endParaRPr lang="en-US" sz="1600" kern="14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hangingPunc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GB" sz="1000" kern="1400" dirty="0">
                          <a:latin typeface="Times New Roman"/>
                          <a:ea typeface="Calibri"/>
                          <a:cs typeface="Calibri"/>
                        </a:rPr>
                        <a:t>FAMILY OF TEN</a:t>
                      </a:r>
                      <a:endParaRPr lang="en-US" sz="1100" kern="14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GB" sz="1000" b="1" kern="1400" dirty="0">
                          <a:latin typeface="Times New Roman"/>
                          <a:ea typeface="Calibri"/>
                          <a:cs typeface="Calibri"/>
                        </a:rPr>
                        <a:t>$609</a:t>
                      </a:r>
                      <a:endParaRPr lang="en-US" sz="1100" kern="14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GB" sz="1000" b="1" kern="1400" dirty="0">
                          <a:latin typeface="Times New Roman"/>
                          <a:ea typeface="Calibri"/>
                          <a:cs typeface="Calibri"/>
                        </a:rPr>
                        <a:t>$709</a:t>
                      </a:r>
                      <a:endParaRPr lang="en-US" sz="1100" kern="14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448733">
                <a:tc gridSpan="6">
                  <a:txBody>
                    <a:bodyPr/>
                    <a:lstStyle/>
                    <a:p>
                      <a:pPr marL="0" marR="0" hangingPunc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100" kern="1400" dirty="0" smtClean="0">
                          <a:latin typeface="Calibri"/>
                          <a:ea typeface="Times New Roman"/>
                          <a:cs typeface="Calibri"/>
                        </a:rPr>
                        <a:t>Source: Silvius et al, 2015</a:t>
                      </a:r>
                      <a:endParaRPr lang="en-US" sz="1100" kern="14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 hangingPunc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endParaRPr lang="en-US" sz="1100" kern="14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 hangingPunc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endParaRPr lang="en-US" sz="1100" kern="14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hangingPunc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endParaRPr lang="en-US" sz="1100" kern="14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algn="ctr" hangingPunc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endParaRPr lang="en-US" sz="1100" kern="14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algn="ctr" hangingPunc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endParaRPr lang="en-US" sz="1100" kern="14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Copyright 2016 Ray Silvius.  Background Photo: http://www.theglobeandmail.com/life/home-and-garden/architecture/winnipeg-firm-perfects-doing-more-for-less/article17476807/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8946771"/>
              </p:ext>
            </p:extLst>
          </p:nvPr>
        </p:nvGraphicFramePr>
        <p:xfrm>
          <a:off x="990600" y="5486400"/>
          <a:ext cx="7162800" cy="8229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81400"/>
                <a:gridCol w="3581400"/>
              </a:tblGrid>
              <a:tr h="363886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Average</a:t>
                      </a:r>
                      <a:r>
                        <a:rPr lang="en-US" sz="1400" baseline="0" dirty="0" smtClean="0"/>
                        <a:t> cost of 3+ bedroom apartment in Wpg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$1,180 (Oct 2013)  $1,191 (Oct 2014)</a:t>
                      </a:r>
                      <a:endParaRPr lang="en-US" sz="1400" dirty="0"/>
                    </a:p>
                  </a:txBody>
                  <a:tcPr/>
                </a:tc>
              </a:tr>
              <a:tr h="290412">
                <a:tc gridSpan="2">
                  <a:txBody>
                    <a:bodyPr/>
                    <a:lstStyle/>
                    <a:p>
                      <a:r>
                        <a:rPr lang="en-US" sz="1400" dirty="0" smtClean="0"/>
                        <a:t>Source: https://www.cmhc-schl.gc.ca/odpub/esub/64479/64479_2014_A01.pdf?lang=en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14922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Long Term Housing:</a:t>
            </a:r>
            <a:br>
              <a:rPr lang="en-US" dirty="0"/>
            </a:br>
            <a:r>
              <a:rPr lang="en-US" dirty="0"/>
              <a:t>Provincial Policy Mechanisms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Rent Supplement Program (from MB Housing and Community Development):</a:t>
            </a:r>
          </a:p>
          <a:p>
            <a:pPr lvl="1"/>
            <a:r>
              <a:rPr lang="en-US" dirty="0" smtClean="0"/>
              <a:t>Pay the difference between market rate and housing budget of eligible candidates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Copyright 2016 Ray Silvius.  Background Photo: http://www.theglobeandmail.com/life/home-and-garden/architecture/winnipeg-firm-perfects-doing-more-for-less/article17476807/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61870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Rent Supplement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does it work for Syrian refugees?</a:t>
            </a:r>
          </a:p>
          <a:p>
            <a:pPr lvl="1"/>
            <a:r>
              <a:rPr lang="en-US" dirty="0" smtClean="0"/>
              <a:t>Expanded specifically for Syrian resettlement</a:t>
            </a:r>
          </a:p>
          <a:p>
            <a:pPr lvl="1"/>
            <a:r>
              <a:rPr lang="en-US" dirty="0" smtClean="0"/>
              <a:t>Eligible units approved by MB govt. (safety and cleanliness), placed on inventory</a:t>
            </a:r>
          </a:p>
          <a:p>
            <a:pPr lvl="1"/>
            <a:r>
              <a:rPr lang="en-US" dirty="0" smtClean="0"/>
              <a:t>Family can ‘move right in’ in short period of time with assurance that different between budget and unit is covered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Copyright 2016 Ray Silvius.  Background Photo: http://www.theglobeandmail.com/life/home-and-garden/architecture/winnipeg-firm-perfects-doing-more-for-less/article17476807/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12018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Rent Supplement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does it work for Syrian refugees?</a:t>
            </a:r>
          </a:p>
          <a:p>
            <a:pPr lvl="1"/>
            <a:r>
              <a:rPr lang="en-US" dirty="0"/>
              <a:t>Expanding the range of houses</a:t>
            </a:r>
          </a:p>
          <a:p>
            <a:pPr lvl="2"/>
            <a:r>
              <a:rPr lang="en-US" dirty="0" smtClean="0"/>
              <a:t>Higher quality housing</a:t>
            </a:r>
          </a:p>
          <a:p>
            <a:pPr lvl="2"/>
            <a:r>
              <a:rPr lang="en-US" dirty="0" smtClean="0"/>
              <a:t>New neighbourhoods</a:t>
            </a:r>
            <a:endParaRPr lang="en-US" dirty="0"/>
          </a:p>
          <a:p>
            <a:pPr lvl="2"/>
            <a:r>
              <a:rPr lang="en-US" dirty="0"/>
              <a:t>Size of units </a:t>
            </a:r>
          </a:p>
          <a:p>
            <a:pPr lvl="3"/>
            <a:r>
              <a:rPr lang="en-US" dirty="0"/>
              <a:t>Large families with special </a:t>
            </a:r>
            <a:r>
              <a:rPr lang="en-US" dirty="0" smtClean="0"/>
              <a:t>needs</a:t>
            </a:r>
          </a:p>
          <a:p>
            <a:r>
              <a:rPr lang="en-US" dirty="0" smtClean="0"/>
              <a:t>Program has been put on hiatus since April 2016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Copyright 2016 Ray Silvius.  Background Photo: http://www.theglobeandmail.com/life/home-and-garden/architecture/winnipeg-firm-perfects-doing-more-for-less/article17476807/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78967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Anticipating prolonged global refugee </a:t>
            </a:r>
            <a:r>
              <a:rPr lang="en-US" i="1" dirty="0" smtClean="0"/>
              <a:t>crises, </a:t>
            </a:r>
            <a:r>
              <a:rPr lang="en-US" dirty="0" smtClean="0"/>
              <a:t>enhance social and subsidized housing capabilities</a:t>
            </a:r>
            <a:endParaRPr lang="en-US" i="1" dirty="0" smtClean="0"/>
          </a:p>
          <a:p>
            <a:r>
              <a:rPr lang="en-US" dirty="0" smtClean="0"/>
              <a:t>Restore the Rent Supplement Program for ‘second wave’ of Syrian arrivals</a:t>
            </a:r>
          </a:p>
          <a:p>
            <a:r>
              <a:rPr lang="en-US" dirty="0" smtClean="0"/>
              <a:t>Expanding the Rent Supplement Program for </a:t>
            </a:r>
            <a:r>
              <a:rPr lang="en-US" i="1" dirty="0" smtClean="0"/>
              <a:t>all </a:t>
            </a:r>
            <a:r>
              <a:rPr lang="en-US" dirty="0" smtClean="0"/>
              <a:t>GARs</a:t>
            </a:r>
          </a:p>
          <a:p>
            <a:pPr lvl="1"/>
            <a:r>
              <a:rPr lang="en-US" dirty="0" smtClean="0"/>
              <a:t>And PSRs?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Copyright 2016 Ray Silvius.  Background Photo: http://www.theglobeandmail.com/life/home-and-garden/architecture/winnipeg-firm-perfects-doing-more-for-less/article17476807/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57687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Convey political capital and social good will demonstrated towards Syrians into permanent capabilities for the refugee serving sector</a:t>
            </a:r>
          </a:p>
          <a:p>
            <a:pPr lvl="1"/>
            <a:r>
              <a:rPr lang="en-US" dirty="0"/>
              <a:t>Discussion on low income realities of </a:t>
            </a:r>
            <a:r>
              <a:rPr lang="en-US" i="1" dirty="0"/>
              <a:t>all </a:t>
            </a:r>
            <a:r>
              <a:rPr lang="en-US" dirty="0"/>
              <a:t>refugees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Copyright 2016 Ray Silvius.  Background Photo: http://www.theglobeandmail.com/life/home-and-garden/architecture/winnipeg-firm-perfects-doing-more-for-less/article17476807/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56800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Brandon, J. (2015). The more things change: low-income housing in Winnipeg today</a:t>
            </a:r>
            <a:r>
              <a:rPr lang="en-US" sz="1800" dirty="0"/>
              <a:t>. In  J.Silver &amp; J.Brandon, Editors, </a:t>
            </a:r>
            <a:r>
              <a:rPr lang="en-US" sz="1800" i="1" dirty="0"/>
              <a:t>Poor Housing: A Silent Crisis</a:t>
            </a:r>
            <a:r>
              <a:rPr lang="en-US" sz="1800" dirty="0"/>
              <a:t>. </a:t>
            </a:r>
            <a:r>
              <a:rPr lang="en-US" sz="1800" dirty="0" smtClean="0"/>
              <a:t>(27-46).</a:t>
            </a:r>
            <a:r>
              <a:rPr lang="en-US" sz="1800" i="1" dirty="0" smtClean="0"/>
              <a:t> </a:t>
            </a:r>
            <a:r>
              <a:rPr lang="en-US" sz="1800" dirty="0"/>
              <a:t>Fernwood Press. </a:t>
            </a:r>
          </a:p>
          <a:p>
            <a:r>
              <a:rPr lang="en-US" sz="1800" dirty="0" smtClean="0"/>
              <a:t>Putko</a:t>
            </a:r>
            <a:r>
              <a:rPr lang="en-US" sz="1800" dirty="0"/>
              <a:t>, </a:t>
            </a:r>
            <a:r>
              <a:rPr lang="en-US" sz="1800" dirty="0" smtClean="0"/>
              <a:t>K. (2013).  </a:t>
            </a:r>
            <a:r>
              <a:rPr lang="en-US" sz="1800" dirty="0"/>
              <a:t>“The </a:t>
            </a:r>
            <a:r>
              <a:rPr lang="en-US" sz="1800" dirty="0" smtClean="0"/>
              <a:t>role </a:t>
            </a:r>
            <a:r>
              <a:rPr lang="en-US" sz="1800" dirty="0"/>
              <a:t>of </a:t>
            </a:r>
            <a:r>
              <a:rPr lang="en-US" sz="1800" dirty="0" smtClean="0"/>
              <a:t>municipal</a:t>
            </a:r>
            <a:r>
              <a:rPr lang="en-US" sz="1800" dirty="0"/>
              <a:t>, </a:t>
            </a:r>
            <a:r>
              <a:rPr lang="en-US" sz="1800" dirty="0" smtClean="0"/>
              <a:t>provincial </a:t>
            </a:r>
            <a:r>
              <a:rPr lang="en-US" sz="1800" dirty="0"/>
              <a:t>and </a:t>
            </a:r>
            <a:r>
              <a:rPr lang="en-US" sz="1800" dirty="0" smtClean="0"/>
              <a:t>federal governments </a:t>
            </a:r>
            <a:r>
              <a:rPr lang="en-US" sz="1800" dirty="0"/>
              <a:t>in a</a:t>
            </a:r>
            <a:r>
              <a:rPr lang="en-US" sz="1800" dirty="0" smtClean="0"/>
              <a:t>ddressing </a:t>
            </a:r>
            <a:r>
              <a:rPr lang="en-US" sz="1800" dirty="0"/>
              <a:t>the </a:t>
            </a:r>
            <a:r>
              <a:rPr lang="en-US" sz="1800" dirty="0" smtClean="0"/>
              <a:t>affordable housing needs </a:t>
            </a:r>
            <a:r>
              <a:rPr lang="en-US" sz="1800" dirty="0"/>
              <a:t>of </a:t>
            </a:r>
            <a:r>
              <a:rPr lang="en-US" sz="1800" dirty="0" smtClean="0"/>
              <a:t>refugees </a:t>
            </a:r>
            <a:r>
              <a:rPr lang="en-US" sz="1800" dirty="0"/>
              <a:t>in Winnipeg.” Unpublished </a:t>
            </a:r>
            <a:r>
              <a:rPr lang="en-US" sz="1800" dirty="0" smtClean="0"/>
              <a:t>manuscript </a:t>
            </a:r>
            <a:r>
              <a:rPr lang="en-US" sz="1800" dirty="0"/>
              <a:t>developed for Welcome Place, Manitoba Interfaith Immigration Council</a:t>
            </a:r>
            <a:r>
              <a:rPr lang="en-US" sz="1800" dirty="0" smtClean="0"/>
              <a:t>.</a:t>
            </a:r>
          </a:p>
          <a:p>
            <a:r>
              <a:rPr lang="en-US" sz="1800" dirty="0"/>
              <a:t>Silver, J. (2011). </a:t>
            </a:r>
            <a:r>
              <a:rPr lang="en-US" sz="1800" i="1" dirty="0"/>
              <a:t>Good Places to Live: Poverty and public housing in Canada</a:t>
            </a:r>
            <a:r>
              <a:rPr lang="en-US" sz="1800" dirty="0"/>
              <a:t>. Fernwood Pub</a:t>
            </a:r>
            <a:r>
              <a:rPr lang="en-US" sz="1800" dirty="0" smtClean="0"/>
              <a:t>.</a:t>
            </a:r>
            <a:endParaRPr lang="en-US" sz="1800" dirty="0"/>
          </a:p>
          <a:p>
            <a:r>
              <a:rPr lang="en-US" sz="1800" dirty="0" smtClean="0"/>
              <a:t>Silver, J. (2015). Chronic! A brief history of low-income housing in Winnipeg</a:t>
            </a:r>
            <a:r>
              <a:rPr lang="en-US" sz="1800" dirty="0"/>
              <a:t>. In  J.Silver &amp; J.Brandon, Editors, </a:t>
            </a:r>
            <a:r>
              <a:rPr lang="en-US" sz="1800" i="1" dirty="0"/>
              <a:t>Poor Housing: A Silent Crisis</a:t>
            </a:r>
            <a:r>
              <a:rPr lang="en-US" sz="1800" dirty="0"/>
              <a:t>. </a:t>
            </a:r>
            <a:r>
              <a:rPr lang="en-US" sz="1800" dirty="0" smtClean="0"/>
              <a:t>(8-26).</a:t>
            </a:r>
            <a:r>
              <a:rPr lang="en-US" sz="1800" i="1" dirty="0" smtClean="0"/>
              <a:t> </a:t>
            </a:r>
            <a:r>
              <a:rPr lang="en-US" sz="1800" dirty="0"/>
              <a:t>Fernwood Press. </a:t>
            </a:r>
          </a:p>
          <a:p>
            <a:r>
              <a:rPr lang="en-US" sz="1800" dirty="0" smtClean="0"/>
              <a:t>Silvius</a:t>
            </a:r>
            <a:r>
              <a:rPr lang="en-US" sz="1800" dirty="0"/>
              <a:t>, R., Al-Ubeady, H., Halldorson, E. &amp; Praznik, J. (2015).  Refugees and housing in Winnipeg’s inner-city: turning organizational knowledge into policy options. In  J.Silver &amp; J.Brandon, Editors, </a:t>
            </a:r>
            <a:r>
              <a:rPr lang="en-US" sz="1800" i="1" dirty="0"/>
              <a:t>Poor Housing: A Silent Crisis</a:t>
            </a:r>
            <a:r>
              <a:rPr lang="en-US" sz="1800" dirty="0"/>
              <a:t>. (96-111).</a:t>
            </a:r>
            <a:r>
              <a:rPr lang="en-US" sz="1800" i="1" dirty="0"/>
              <a:t> </a:t>
            </a:r>
            <a:r>
              <a:rPr lang="en-US" sz="1800" dirty="0"/>
              <a:t>Fernwood Press.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Copyright 2016 Ray Silvius.  Background Photo: http://www.theglobeandmail.com/life/home-and-garden/architecture/winnipeg-firm-perfects-doing-more-for-less/article17476807/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74039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Research Project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r>
              <a:rPr lang="en-US" dirty="0" smtClean="0"/>
              <a:t>Refugee Housing Histories and Housing Trajectories: The Global-Local Nexus</a:t>
            </a:r>
          </a:p>
          <a:p>
            <a:pPr lvl="1"/>
            <a:r>
              <a:rPr lang="en-US" dirty="0" smtClean="0"/>
              <a:t>3 yrs./$50,000 to study refugees, housing outcomes, and ideas of home in Winnipeg, MB</a:t>
            </a:r>
          </a:p>
          <a:p>
            <a:pPr lvl="1"/>
            <a:r>
              <a:rPr lang="en-US" dirty="0" smtClean="0"/>
              <a:t>Community-based participatory research</a:t>
            </a:r>
          </a:p>
          <a:p>
            <a:pPr lvl="1"/>
            <a:r>
              <a:rPr lang="en-US" dirty="0" smtClean="0"/>
              <a:t>Ethnographic</a:t>
            </a:r>
          </a:p>
          <a:p>
            <a:pPr lvl="1"/>
            <a:r>
              <a:rPr lang="en-US" dirty="0" smtClean="0"/>
              <a:t>(Mini)longitudinal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Copyright 2016 Ray Silvius.  Background Photo: http://www.theglobeandmail.com/life/home-and-garden/architecture/winnipeg-firm-perfects-doing-more-for-less/article17476807/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Please contact 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Hani Al Ubeady</a:t>
            </a:r>
          </a:p>
          <a:p>
            <a:pPr lvl="1"/>
            <a:r>
              <a:rPr lang="en-US" dirty="0"/>
              <a:t>hania@miic.ca </a:t>
            </a:r>
            <a:endParaRPr lang="en-US" dirty="0" smtClean="0"/>
          </a:p>
          <a:p>
            <a:r>
              <a:rPr lang="en-US" dirty="0" smtClean="0"/>
              <a:t>Ray Silvius</a:t>
            </a:r>
          </a:p>
          <a:p>
            <a:pPr lvl="1"/>
            <a:r>
              <a:rPr lang="en-US" dirty="0" smtClean="0"/>
              <a:t>r.silvius@uwinnipeg.ca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Copyright 2016 Ray Silvius.  Background Photo: http://www.theglobeandmail.com/life/home-and-garden/architecture/winnipeg-firm-perfects-doing-more-for-less/article17476807/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30271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the Syrians?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000" dirty="0" smtClean="0"/>
              <a:t>Welcome Place, housing arm of Manitoba Interfaith Immigration Council: </a:t>
            </a:r>
          </a:p>
          <a:p>
            <a:pPr lvl="1"/>
            <a:r>
              <a:rPr lang="en-US" dirty="0" smtClean="0"/>
              <a:t>From Nov. 4, 2015 – March 11, 2016: </a:t>
            </a:r>
          </a:p>
          <a:p>
            <a:pPr lvl="2"/>
            <a:r>
              <a:rPr lang="en-US" dirty="0" smtClean="0"/>
              <a:t>928 Syrian arrivals to Manitoba</a:t>
            </a:r>
          </a:p>
          <a:p>
            <a:pPr lvl="2"/>
            <a:r>
              <a:rPr lang="en-US" dirty="0" smtClean="0"/>
              <a:t>766 of which were Government Assisted Refugees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Copyright 2016 Ray Silvius.  Background Photo: http://www.theglobeandmail.com/life/home-and-garden/architecture/winnipeg-firm-perfects-doing-more-for-less/article17476807/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7973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the Syrians?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Re: housing: Syrian refugees as ‘low income plus’:</a:t>
            </a:r>
          </a:p>
          <a:p>
            <a:pPr lvl="1"/>
            <a:r>
              <a:rPr lang="en-US" dirty="0" smtClean="0"/>
              <a:t>Fast processing times as mandated by Immigration, Refugees and Citizenship Canada (WP reports 10 days to move out of transitional housing)</a:t>
            </a:r>
          </a:p>
          <a:p>
            <a:pPr lvl="1"/>
            <a:r>
              <a:rPr lang="en-US" dirty="0" smtClean="0"/>
              <a:t>Refugee resettlement needs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Copyright 2016 Ray Silvius.  Background Photo: http://www.theglobeandmail.com/life/home-and-garden/architecture/winnipeg-firm-perfects-doing-more-for-less/article17476807/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34100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Homes, Not Hotels in Manitoba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250" y="2201069"/>
            <a:ext cx="5905500" cy="3324225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Copyright 2016 Ray Silvius.  Background Photo: http://www.theglobeandmail.com/life/home-and-garden/architecture/winnipeg-firm-perfects-doing-more-for-less/article17476807/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28600" y="5715000"/>
            <a:ext cx="853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Source:  http://www.cbc.ca/news/canada/toronto/programs/metromorning/refugees-hotel-housing-1.3485542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8600" y="1600200"/>
            <a:ext cx="853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“Syrian </a:t>
            </a:r>
            <a:r>
              <a:rPr lang="en-US" b="1" dirty="0"/>
              <a:t>refugees in GTA hotels struggle to find affordable </a:t>
            </a:r>
            <a:r>
              <a:rPr lang="en-US" b="1" dirty="0" smtClean="0"/>
              <a:t>housing” 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54148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Homes, Not Hotels in Manitoba– How?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‘Political will’ at provincial/federal levels</a:t>
            </a:r>
          </a:p>
          <a:p>
            <a:r>
              <a:rPr lang="en-US" dirty="0" smtClean="0"/>
              <a:t>Increase in human resource capability</a:t>
            </a:r>
          </a:p>
          <a:p>
            <a:r>
              <a:rPr lang="en-US" dirty="0" smtClean="0"/>
              <a:t>Increase in temporary housing</a:t>
            </a:r>
          </a:p>
          <a:p>
            <a:r>
              <a:rPr lang="en-US" dirty="0" smtClean="0"/>
              <a:t>Increase in long-term housing</a:t>
            </a:r>
          </a:p>
          <a:p>
            <a:pPr lvl="1"/>
            <a:r>
              <a:rPr lang="en-US" dirty="0" smtClean="0"/>
              <a:t>Rent Supplement Program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Copyright 2016 Ray Silvius.  Background Photo: http://www.theglobeandmail.com/life/home-and-garden/architecture/winnipeg-firm-perfects-doing-more-for-less/article17476807/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6633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/>
          <a:lstStyle/>
          <a:p>
            <a:r>
              <a:rPr lang="en-US" dirty="0" smtClean="0"/>
              <a:t>Staffing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WP staff increases from approximately 40 to 79 (January – April 2016)</a:t>
            </a:r>
          </a:p>
          <a:p>
            <a:r>
              <a:rPr lang="en-US" dirty="0" smtClean="0"/>
              <a:t>Housing team assembled – 3 experienced housing counsellors, 6 new hires – under new </a:t>
            </a:r>
            <a:r>
              <a:rPr lang="en-US" dirty="0"/>
              <a:t>Manager of Permanent Refugee Resettlement </a:t>
            </a:r>
            <a:endParaRPr lang="en-US" dirty="0" smtClean="0"/>
          </a:p>
          <a:p>
            <a:r>
              <a:rPr lang="en-US" dirty="0" smtClean="0"/>
              <a:t>Three teams of three</a:t>
            </a:r>
          </a:p>
          <a:p>
            <a:r>
              <a:rPr lang="en-US" dirty="0" smtClean="0"/>
              <a:t>Positions temporary, funded (mostly) by IRCC, high-skilled </a:t>
            </a:r>
          </a:p>
          <a:p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Copyright 2016 Ray Silvius.  Background Photo: http://www.theglobeandmail.com/life/home-and-garden/architecture/winnipeg-firm-perfects-doing-more-for-less/article17476807/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31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Transitional Housing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 New Buildings for Temporary/Transitional Housing</a:t>
            </a:r>
          </a:p>
          <a:p>
            <a:pPr lvl="1"/>
            <a:r>
              <a:rPr lang="en-US" dirty="0" smtClean="0"/>
              <a:t>‘Building A’ </a:t>
            </a:r>
          </a:p>
          <a:p>
            <a:pPr lvl="2"/>
            <a:r>
              <a:rPr lang="en-US" dirty="0" smtClean="0"/>
              <a:t>6 Floors, 30 Units dedicated to Syrian refugees</a:t>
            </a:r>
          </a:p>
          <a:p>
            <a:pPr lvl="2"/>
            <a:r>
              <a:rPr lang="en-US" dirty="0" smtClean="0"/>
              <a:t>Funding from Province</a:t>
            </a:r>
          </a:p>
          <a:p>
            <a:pPr lvl="2"/>
            <a:r>
              <a:rPr lang="en-US" dirty="0" smtClean="0"/>
              <a:t>Rent supplemented</a:t>
            </a:r>
          </a:p>
          <a:p>
            <a:pPr lvl="2"/>
            <a:r>
              <a:rPr lang="en-US" dirty="0" smtClean="0"/>
              <a:t>‘Community Atmosphere’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Copyright 2016 Ray Silvius.  Background Photo: http://www.theglobeandmail.com/life/home-and-garden/architecture/winnipeg-firm-perfects-doing-more-for-less/article17476807/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58408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Transitional Housing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 New Buildings for Temporary/Transitional Housing</a:t>
            </a:r>
          </a:p>
          <a:p>
            <a:pPr lvl="1"/>
            <a:r>
              <a:rPr lang="en-US" dirty="0" smtClean="0"/>
              <a:t>‘Building B’</a:t>
            </a:r>
          </a:p>
          <a:p>
            <a:pPr lvl="2"/>
            <a:r>
              <a:rPr lang="en-US" dirty="0" smtClean="0"/>
              <a:t>Leased to WP, by Province, for $1</a:t>
            </a:r>
          </a:p>
          <a:p>
            <a:pPr lvl="2"/>
            <a:r>
              <a:rPr lang="en-US" dirty="0" smtClean="0"/>
              <a:t>3 month lease, possibly renewable</a:t>
            </a:r>
          </a:p>
          <a:p>
            <a:pPr lvl="2"/>
            <a:r>
              <a:rPr lang="en-US" dirty="0" smtClean="0"/>
              <a:t>No longer used for Syrian GARs </a:t>
            </a:r>
          </a:p>
          <a:p>
            <a:pPr lvl="2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Copyright 2016 Ray Silvius.  Background Photo: http://www.theglobeandmail.com/life/home-and-garden/architecture/winnipeg-firm-perfects-doing-more-for-less/article17476807/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60349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529</TotalTime>
  <Words>1956</Words>
  <Application>Microsoft Macintosh PowerPoint</Application>
  <PresentationFormat>On-screen Show (4:3)</PresentationFormat>
  <Paragraphs>176</Paragraphs>
  <Slides>20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Double the crisis: Syrian refugees amid Winnipeg’s low income housing challenges</vt:lpstr>
      <vt:lpstr>Our Research Project</vt:lpstr>
      <vt:lpstr>What about the Syrians?</vt:lpstr>
      <vt:lpstr>What about the Syrians?</vt:lpstr>
      <vt:lpstr>Homes, Not Hotels in Manitoba</vt:lpstr>
      <vt:lpstr>Homes, Not Hotels in Manitoba– How?</vt:lpstr>
      <vt:lpstr>Staffing</vt:lpstr>
      <vt:lpstr>Transitional Housing</vt:lpstr>
      <vt:lpstr>Transitional Housing</vt:lpstr>
      <vt:lpstr>Long Term Housing</vt:lpstr>
      <vt:lpstr>Long Term Housing</vt:lpstr>
      <vt:lpstr>The Manitoban/ Canadian Context:  Mind the Growing GAP?</vt:lpstr>
      <vt:lpstr>MIND the Growing GAP?</vt:lpstr>
      <vt:lpstr>Long Term Housing: Provincial Policy Mechanisms</vt:lpstr>
      <vt:lpstr>Rent Supplement Program</vt:lpstr>
      <vt:lpstr>Rent Supplement Program</vt:lpstr>
      <vt:lpstr>Next Steps</vt:lpstr>
      <vt:lpstr>Next Steps</vt:lpstr>
      <vt:lpstr>Additional Sources</vt:lpstr>
      <vt:lpstr>Please contact us</vt:lpstr>
    </vt:vector>
  </TitlesOfParts>
  <Company>the University of Winnipeg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TSCL</dc:creator>
  <cp:lastModifiedBy>CHRA</cp:lastModifiedBy>
  <cp:revision>82</cp:revision>
  <dcterms:created xsi:type="dcterms:W3CDTF">2015-03-21T19:43:16Z</dcterms:created>
  <dcterms:modified xsi:type="dcterms:W3CDTF">2016-10-11T12:50:44Z</dcterms:modified>
</cp:coreProperties>
</file>