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5" r:id="rId4"/>
    <p:sldId id="259" r:id="rId5"/>
    <p:sldId id="262" r:id="rId6"/>
    <p:sldId id="264" r:id="rId7"/>
    <p:sldId id="260" r:id="rId8"/>
    <p:sldId id="258" r:id="rId9"/>
    <p:sldId id="261" r:id="rId10"/>
    <p:sldId id="267" r:id="rId11"/>
    <p:sldId id="268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icholasfalvo:Downloads:Copy%20of%20Copy-of-Ontario-unemployment-and-SA-rates-1981-to-2008-2009-monthly-to-November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ONTARIO</a:t>
            </a:r>
          </a:p>
          <a:p>
            <a:pPr>
              <a:defRPr/>
            </a:pPr>
            <a:r>
              <a:rPr lang="en-US"/>
              <a:t> Unemployment</a:t>
            </a:r>
            <a:r>
              <a:rPr lang="en-US" baseline="0"/>
              <a:t> Rates and Percentage of Population on SA</a:t>
            </a:r>
          </a:p>
          <a:p>
            <a:pPr>
              <a:defRPr/>
            </a:pPr>
            <a:r>
              <a:rPr lang="en-US" baseline="0"/>
              <a:t>1981 to 2014</a:t>
            </a:r>
            <a:endParaRPr lang="en-US"/>
          </a:p>
        </c:rich>
      </c:tx>
      <c:layout>
        <c:manualLayout>
          <c:xMode val="edge"/>
          <c:yMode val="edge"/>
          <c:x val="0.199157644103941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94954427590505"/>
          <c:y val="0.218128407779286"/>
          <c:w val="0.871733911922154"/>
          <c:h val="0.605088494519731"/>
        </c:manualLayout>
      </c:layout>
      <c:lineChart>
        <c:grouping val="standard"/>
        <c:varyColors val="0"/>
        <c:ser>
          <c:idx val="0"/>
          <c:order val="0"/>
          <c:tx>
            <c:strRef>
              <c:f>'Historical Data'!$I$14</c:f>
              <c:strCache>
                <c:ptCount val="1"/>
                <c:pt idx="0">
                  <c:v>Unemployment Rate</c:v>
                </c:pt>
              </c:strCache>
            </c:strRef>
          </c:tx>
          <c:marker>
            <c:symbol val="none"/>
          </c:marker>
          <c:cat>
            <c:strRef>
              <c:f>'Historical Data'!$H$15:$H$48</c:f>
              <c:strCache>
                <c:ptCount val="34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</c:strCache>
            </c:strRef>
          </c:cat>
          <c:val>
            <c:numRef>
              <c:f>'Historical Data'!$I$15:$I$48</c:f>
              <c:numCache>
                <c:formatCode>0.0</c:formatCode>
                <c:ptCount val="34"/>
                <c:pt idx="0">
                  <c:v>6.6</c:v>
                </c:pt>
                <c:pt idx="1">
                  <c:v>9.8</c:v>
                </c:pt>
                <c:pt idx="2">
                  <c:v>10.4</c:v>
                </c:pt>
                <c:pt idx="3">
                  <c:v>9.0</c:v>
                </c:pt>
                <c:pt idx="4">
                  <c:v>7.9</c:v>
                </c:pt>
                <c:pt idx="5">
                  <c:v>7.0</c:v>
                </c:pt>
                <c:pt idx="6">
                  <c:v>6.1</c:v>
                </c:pt>
                <c:pt idx="7">
                  <c:v>5.0</c:v>
                </c:pt>
                <c:pt idx="8">
                  <c:v>5.0</c:v>
                </c:pt>
                <c:pt idx="9">
                  <c:v>6.2</c:v>
                </c:pt>
                <c:pt idx="10">
                  <c:v>9.5</c:v>
                </c:pt>
                <c:pt idx="11">
                  <c:v>10.8</c:v>
                </c:pt>
                <c:pt idx="12">
                  <c:v>10.9</c:v>
                </c:pt>
                <c:pt idx="13">
                  <c:v>9.6</c:v>
                </c:pt>
                <c:pt idx="14">
                  <c:v>8.7</c:v>
                </c:pt>
                <c:pt idx="15">
                  <c:v>9.0</c:v>
                </c:pt>
                <c:pt idx="16">
                  <c:v>8.4</c:v>
                </c:pt>
                <c:pt idx="17">
                  <c:v>7.2</c:v>
                </c:pt>
                <c:pt idx="18">
                  <c:v>6.3</c:v>
                </c:pt>
                <c:pt idx="19">
                  <c:v>5.7</c:v>
                </c:pt>
                <c:pt idx="20">
                  <c:v>6.3</c:v>
                </c:pt>
                <c:pt idx="21">
                  <c:v>7.1</c:v>
                </c:pt>
                <c:pt idx="22">
                  <c:v>6.9</c:v>
                </c:pt>
                <c:pt idx="23">
                  <c:v>6.8</c:v>
                </c:pt>
                <c:pt idx="24">
                  <c:v>6.6</c:v>
                </c:pt>
                <c:pt idx="25">
                  <c:v>6.3</c:v>
                </c:pt>
                <c:pt idx="26">
                  <c:v>6.4</c:v>
                </c:pt>
                <c:pt idx="27">
                  <c:v>6.6</c:v>
                </c:pt>
                <c:pt idx="28">
                  <c:v>9.1</c:v>
                </c:pt>
                <c:pt idx="29">
                  <c:v>8.7</c:v>
                </c:pt>
                <c:pt idx="30">
                  <c:v>7.9</c:v>
                </c:pt>
                <c:pt idx="31">
                  <c:v>7.9</c:v>
                </c:pt>
                <c:pt idx="32">
                  <c:v>7.6</c:v>
                </c:pt>
                <c:pt idx="33" formatCode="#,##0.0">
                  <c:v>7.3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'Historical Data'!$J$14</c:f>
              <c:strCache>
                <c:ptCount val="1"/>
                <c:pt idx="0">
                  <c:v>% of Population on SA</c:v>
                </c:pt>
              </c:strCache>
            </c:strRef>
          </c:tx>
          <c:marker>
            <c:symbol val="none"/>
          </c:marker>
          <c:cat>
            <c:strRef>
              <c:f>'Historical Data'!$H$15:$H$48</c:f>
              <c:strCache>
                <c:ptCount val="34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</c:strCache>
            </c:strRef>
          </c:cat>
          <c:val>
            <c:numRef>
              <c:f>'Historical Data'!$J$15:$J$48</c:f>
              <c:numCache>
                <c:formatCode>0.0</c:formatCode>
                <c:ptCount val="34"/>
                <c:pt idx="0">
                  <c:v>4.5</c:v>
                </c:pt>
                <c:pt idx="1">
                  <c:v>5.0</c:v>
                </c:pt>
                <c:pt idx="2">
                  <c:v>5.2</c:v>
                </c:pt>
                <c:pt idx="3">
                  <c:v>5.2</c:v>
                </c:pt>
                <c:pt idx="4">
                  <c:v>5.1</c:v>
                </c:pt>
                <c:pt idx="5">
                  <c:v>5.3</c:v>
                </c:pt>
                <c:pt idx="6">
                  <c:v>5.4</c:v>
                </c:pt>
                <c:pt idx="7">
                  <c:v>5.7</c:v>
                </c:pt>
                <c:pt idx="8">
                  <c:v>6.0</c:v>
                </c:pt>
                <c:pt idx="9">
                  <c:v>7.8</c:v>
                </c:pt>
                <c:pt idx="10">
                  <c:v>10.5</c:v>
                </c:pt>
                <c:pt idx="11">
                  <c:v>11.8</c:v>
                </c:pt>
                <c:pt idx="12">
                  <c:v>12.4</c:v>
                </c:pt>
                <c:pt idx="13">
                  <c:v>12.1</c:v>
                </c:pt>
                <c:pt idx="14">
                  <c:v>11.3</c:v>
                </c:pt>
                <c:pt idx="15">
                  <c:v>10.3</c:v>
                </c:pt>
                <c:pt idx="16">
                  <c:v>9.8</c:v>
                </c:pt>
                <c:pt idx="17">
                  <c:v>8.1</c:v>
                </c:pt>
                <c:pt idx="18">
                  <c:v>7.1</c:v>
                </c:pt>
                <c:pt idx="19">
                  <c:v>6.0</c:v>
                </c:pt>
                <c:pt idx="20">
                  <c:v>5.7</c:v>
                </c:pt>
                <c:pt idx="21">
                  <c:v>5.5</c:v>
                </c:pt>
                <c:pt idx="22">
                  <c:v>5.4</c:v>
                </c:pt>
                <c:pt idx="23">
                  <c:v>5.3</c:v>
                </c:pt>
                <c:pt idx="24">
                  <c:v>5.4</c:v>
                </c:pt>
                <c:pt idx="25">
                  <c:v>5.4</c:v>
                </c:pt>
                <c:pt idx="26">
                  <c:v>5.4</c:v>
                </c:pt>
                <c:pt idx="27">
                  <c:v>5.6</c:v>
                </c:pt>
                <c:pt idx="28">
                  <c:v>6.219144990951082</c:v>
                </c:pt>
                <c:pt idx="29">
                  <c:v>6.41326958233851</c:v>
                </c:pt>
                <c:pt idx="30">
                  <c:v>6.58924191000535</c:v>
                </c:pt>
                <c:pt idx="31">
                  <c:v>6.572215131923067</c:v>
                </c:pt>
                <c:pt idx="32">
                  <c:v>6.504374140838568</c:v>
                </c:pt>
                <c:pt idx="33">
                  <c:v>6.47246131601052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0514056"/>
        <c:axId val="2020520600"/>
      </c:lineChart>
      <c:catAx>
        <c:axId val="202051405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txPr>
          <a:bodyPr rot="-3000000"/>
          <a:lstStyle/>
          <a:p>
            <a:pPr>
              <a:defRPr/>
            </a:pPr>
            <a:endParaRPr lang="en-US"/>
          </a:p>
        </c:txPr>
        <c:crossAx val="2020520600"/>
        <c:crosses val="autoZero"/>
        <c:auto val="1"/>
        <c:lblAlgn val="ctr"/>
        <c:lblOffset val="100"/>
        <c:tickLblSkip val="1"/>
        <c:noMultiLvlLbl val="0"/>
      </c:catAx>
      <c:valAx>
        <c:axId val="2020520600"/>
        <c:scaling>
          <c:orientation val="minMax"/>
          <c:min val="2.0"/>
        </c:scaling>
        <c:delete val="0"/>
        <c:axPos val="l"/>
        <c:majorGridlines>
          <c:spPr>
            <a:ln w="0"/>
          </c:spPr>
        </c:majorGridlines>
        <c:title>
          <c:tx>
            <c:rich>
              <a:bodyPr rot="0" vert="wordArtVert"/>
              <a:lstStyle/>
              <a:p>
                <a:pPr>
                  <a:defRPr b="1"/>
                </a:pPr>
                <a:r>
                  <a:rPr lang="en-US" b="1" i="0"/>
                  <a:t>PERCENTAG</a:t>
                </a:r>
                <a:r>
                  <a:rPr lang="en-US" b="1"/>
                  <a:t>E</a:t>
                </a:r>
              </a:p>
              <a:p>
                <a:pPr>
                  <a:defRPr b="1"/>
                </a:pPr>
                <a:endParaRPr lang="en-US" b="1"/>
              </a:p>
            </c:rich>
          </c:tx>
          <c:layout/>
          <c:overlay val="0"/>
        </c:title>
        <c:numFmt formatCode="0.0" sourceLinked="1"/>
        <c:majorTickMark val="in"/>
        <c:minorTickMark val="none"/>
        <c:tickLblPos val="nextTo"/>
        <c:spPr>
          <a:ln w="3175">
            <a:solidFill>
              <a:schemeClr val="tx1"/>
            </a:solidFill>
          </a:ln>
        </c:spPr>
        <c:crossAx val="2020514056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E2E82-1F6E-D145-AAEB-E53C2E98FFF7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A0B6-93B3-474A-8098-BA252710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45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Relationship Id="rId3" Type="http://schemas.openxmlformats.org/officeDocument/2006/relationships/hyperlink" Target="http://openpolicyontario.com/wp/wp-content/uploads/2016/01/Copy-of-Ontario-unemployment-and-SA-rates-1981-to-2008-2009-monthly-to-November-2015.xlsx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>
                <a:latin typeface="Calibri" charset="0"/>
              </a:rPr>
              <a:t>Source</a:t>
            </a:r>
            <a:r>
              <a:rPr lang="en-US" dirty="0">
                <a:latin typeface="Calibri" charset="0"/>
              </a:rPr>
              <a:t>:  </a:t>
            </a:r>
            <a:r>
              <a:rPr lang="en-US" dirty="0" err="1">
                <a:latin typeface="Calibri" charset="0"/>
              </a:rPr>
              <a:t>Mendelson</a:t>
            </a:r>
            <a:r>
              <a:rPr lang="en-US" dirty="0">
                <a:latin typeface="Calibri" charset="0"/>
              </a:rPr>
              <a:t>, M. (2012). </a:t>
            </a:r>
            <a:r>
              <a:rPr lang="en-US" i="1" dirty="0">
                <a:latin typeface="Calibri" charset="0"/>
              </a:rPr>
              <a:t>Is Canada (still) a fiscal union?</a:t>
            </a:r>
            <a:r>
              <a:rPr lang="en-US" dirty="0">
                <a:latin typeface="Calibri" charset="0"/>
              </a:rPr>
              <a:t>  Retrieved from Caledon Institute of Social Policy website:  </a:t>
            </a:r>
            <a:r>
              <a:rPr lang="en-US" dirty="0" err="1">
                <a:latin typeface="Calibri" charset="0"/>
              </a:rPr>
              <a:t>www.caledoninst.org</a:t>
            </a:r>
            <a:r>
              <a:rPr lang="en-US" dirty="0">
                <a:latin typeface="Calibri" charset="0"/>
              </a:rPr>
              <a:t>/Publications/PDF/998ENG.pdf.  </a:t>
            </a:r>
          </a:p>
          <a:p>
            <a:endParaRPr lang="en-US" dirty="0">
              <a:latin typeface="Calibri" charset="0"/>
            </a:endParaRPr>
          </a:p>
          <a:p>
            <a:r>
              <a:rPr lang="en-US" u="sng" dirty="0">
                <a:latin typeface="Calibri" charset="0"/>
              </a:rPr>
              <a:t>Note</a:t>
            </a:r>
            <a:r>
              <a:rPr lang="en-US" dirty="0">
                <a:latin typeface="Calibri" charset="0"/>
              </a:rPr>
              <a:t>: The above image has been copied and pasted directly from page 2 of the report.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A8A66C-F40C-6D4F-B27F-290B5C8D809B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7394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u="sng" dirty="0">
                <a:latin typeface="Calibri" charset="0"/>
              </a:rPr>
              <a:t>Source</a:t>
            </a:r>
            <a:r>
              <a:rPr lang="en-US" dirty="0">
                <a:latin typeface="Calibri" charset="0"/>
              </a:rPr>
              <a:t>:  Citizens for Public Justice. (2015).  </a:t>
            </a:r>
            <a:r>
              <a:rPr lang="en-US" i="1" dirty="0">
                <a:latin typeface="Calibri" charset="0"/>
              </a:rPr>
              <a:t>Taxes for the common good:  A public justice primer on taxation </a:t>
            </a:r>
            <a:r>
              <a:rPr lang="en-US" dirty="0">
                <a:latin typeface="Calibri" charset="0"/>
              </a:rPr>
              <a:t>(Fact Sheet Series).  Retrieved from Citizens for Public Justice website:  http://</a:t>
            </a:r>
            <a:r>
              <a:rPr lang="en-US" dirty="0" err="1">
                <a:latin typeface="Calibri" charset="0"/>
              </a:rPr>
              <a:t>www.cpj.ca</a:t>
            </a:r>
            <a:r>
              <a:rPr lang="en-US" dirty="0">
                <a:latin typeface="Calibri" charset="0"/>
              </a:rPr>
              <a:t>/sites/default/files/docs/files/Taxes-for-the-Common-Good-</a:t>
            </a:r>
            <a:r>
              <a:rPr lang="en-US" dirty="0" err="1" smtClean="0">
                <a:latin typeface="Calibri" charset="0"/>
              </a:rPr>
              <a:t>FINAL.pdf</a:t>
            </a:r>
            <a:endParaRPr lang="en-US" dirty="0" smtClean="0">
              <a:latin typeface="Calibri" charset="0"/>
            </a:endParaRPr>
          </a:p>
          <a:p>
            <a:pPr>
              <a:defRPr/>
            </a:pPr>
            <a:endParaRPr lang="en-US" dirty="0" smtClean="0">
              <a:latin typeface="Calibri" charset="0"/>
            </a:endParaRPr>
          </a:p>
          <a:p>
            <a:pPr>
              <a:defRPr/>
            </a:pPr>
            <a:r>
              <a:rPr lang="en-US" u="sng" dirty="0" smtClean="0">
                <a:latin typeface="Calibri" charset="0"/>
              </a:rPr>
              <a:t>Note</a:t>
            </a:r>
            <a:r>
              <a:rPr lang="en-US" dirty="0" smtClean="0">
                <a:latin typeface="Calibri" charset="0"/>
              </a:rPr>
              <a:t>: “</a:t>
            </a:r>
            <a:r>
              <a:rPr lang="en-CA" dirty="0" smtClean="0">
                <a:ea typeface="+mn-ea"/>
                <a:cs typeface="+mn-cs"/>
              </a:rPr>
              <a:t>The data in the graph is OECD total revenue:  it includes all levels of government” (M. </a:t>
            </a:r>
            <a:r>
              <a:rPr lang="en-CA" dirty="0" err="1" smtClean="0">
                <a:ea typeface="+mn-ea"/>
                <a:cs typeface="+mn-cs"/>
              </a:rPr>
              <a:t>Veall</a:t>
            </a:r>
            <a:r>
              <a:rPr lang="en-CA" dirty="0" smtClean="0">
                <a:ea typeface="+mn-ea"/>
                <a:cs typeface="+mn-cs"/>
              </a:rPr>
              <a:t>, personal communication</a:t>
            </a:r>
            <a:r>
              <a:rPr lang="en-CA" smtClean="0">
                <a:ea typeface="+mn-ea"/>
                <a:cs typeface="+mn-cs"/>
              </a:rPr>
              <a:t>, September 15, 2015).</a:t>
            </a:r>
            <a:endParaRPr lang="en-CA" dirty="0" smtClean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CE51C0-A10F-E24B-89B7-E8551D9F9E2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>
                <a:latin typeface="Calibri" charset="0"/>
              </a:rPr>
              <a:t>Source</a:t>
            </a:r>
            <a:r>
              <a:rPr lang="en-US">
                <a:latin typeface="Calibri" charset="0"/>
              </a:rPr>
              <a:t>:  Wellesley Institute. (2015, September 22). Access to housing – HEIA in the federal election. Retrieved from http://www.wellesleyinstitute.com/housing/access-to-housing-heia-in-the-federal-election/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2951AC-07B4-BC48-8260-14A396199A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>
                <a:latin typeface="Calibri" charset="0"/>
              </a:rPr>
              <a:t>Source</a:t>
            </a:r>
            <a:r>
              <a:rPr lang="en-US" dirty="0">
                <a:latin typeface="Calibri" charset="0"/>
              </a:rPr>
              <a:t>: Pomeroy, S. (2013, May). </a:t>
            </a:r>
            <a:r>
              <a:rPr lang="en-US" i="1" dirty="0">
                <a:latin typeface="Calibri" charset="0"/>
              </a:rPr>
              <a:t>The fundamentals of housing policy &amp; governance: A condensed, one-day course</a:t>
            </a:r>
            <a:r>
              <a:rPr lang="en-US" dirty="0">
                <a:latin typeface="Calibri" charset="0"/>
              </a:rPr>
              <a:t>. Carleton University, Ottawa.</a:t>
            </a:r>
          </a:p>
          <a:p>
            <a:endParaRPr lang="en-US" dirty="0">
              <a:latin typeface="Calibri" charset="0"/>
            </a:endParaRPr>
          </a:p>
          <a:p>
            <a:r>
              <a:rPr lang="en-US" u="sng" dirty="0">
                <a:latin typeface="Calibri" charset="0"/>
              </a:rPr>
              <a:t>Note</a:t>
            </a:r>
            <a:r>
              <a:rPr lang="en-US" dirty="0">
                <a:latin typeface="Calibri" charset="0"/>
              </a:rPr>
              <a:t>: This slide has been copied and pasted directly from Mr. Pomeroy’s slide deck.  It appeared as Slide #24 in his deck.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0D74FC-3503-4A42-B20D-950E15C27682}" type="slidenum">
              <a:rPr lang="en-CA">
                <a:latin typeface="Calibri" charset="0"/>
              </a:rPr>
              <a:pPr eaLnBrk="1" hangingPunct="1"/>
              <a:t>5</a:t>
            </a:fld>
            <a:endParaRPr lang="en-CA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>
                <a:latin typeface="Calibri" charset="0"/>
                <a:ea typeface="MS PGothic" charset="0"/>
              </a:rPr>
              <a:t>Note</a:t>
            </a:r>
            <a:r>
              <a:rPr lang="en-US">
                <a:latin typeface="Calibri" charset="0"/>
                <a:ea typeface="MS PGothic" charset="0"/>
              </a:rPr>
              <a:t>:  Doberstein (2012) asserts that, in fact, the “federal outlay” on NHI, per year, “averaged [just] $184 million.”  </a:t>
            </a:r>
          </a:p>
          <a:p>
            <a:endParaRPr lang="en-US">
              <a:latin typeface="Calibri" charset="0"/>
              <a:ea typeface="MS PGothic" charset="0"/>
            </a:endParaRPr>
          </a:p>
          <a:p>
            <a:r>
              <a:rPr lang="en-US" u="sng">
                <a:latin typeface="Calibri" charset="0"/>
                <a:ea typeface="MS PGothic" charset="0"/>
              </a:rPr>
              <a:t>Source</a:t>
            </a:r>
            <a:r>
              <a:rPr lang="en-US">
                <a:latin typeface="Calibri" charset="0"/>
                <a:ea typeface="MS PGothic" charset="0"/>
              </a:rPr>
              <a:t>:  Doberstein, C. (2012). Applying European ideas on federalism and doing it better? The government of Canada’s homelessness policy experiment. </a:t>
            </a:r>
            <a:r>
              <a:rPr lang="en-US" i="1">
                <a:latin typeface="Calibri" charset="0"/>
                <a:ea typeface="MS PGothic" charset="0"/>
              </a:rPr>
              <a:t>Canadian Public Policy, 38</a:t>
            </a:r>
            <a:r>
              <a:rPr lang="en-US">
                <a:latin typeface="Calibri" charset="0"/>
                <a:ea typeface="MS PGothic" charset="0"/>
              </a:rPr>
              <a:t>(3), 395-410.  Quotes are from page 400.</a:t>
            </a:r>
          </a:p>
          <a:p>
            <a:endParaRPr lang="en-US">
              <a:latin typeface="Calibri" charset="0"/>
              <a:ea typeface="MS PGothic" charset="0"/>
            </a:endParaRPr>
          </a:p>
          <a:p>
            <a:r>
              <a:rPr lang="en-US" u="sng">
                <a:latin typeface="Calibri" charset="0"/>
                <a:ea typeface="MS PGothic" charset="0"/>
              </a:rPr>
              <a:t>Notes</a:t>
            </a:r>
            <a:r>
              <a:rPr lang="en-US">
                <a:latin typeface="Calibri" charset="0"/>
                <a:ea typeface="MS PGothic" charset="0"/>
              </a:rPr>
              <a:t>:  “The initial phase of the NHI ran from 1999-2003 and is referred to as ‘Phase 1’. In 2003, the NHI was renewed for an additional three years ($405M), with a further one-year extension (2006-2007) announced in November 2005 ($134.8M).”  Source:  Human Resources and Skills Development Canada, Strategic Policy and Research Branch, Evaluation Directorate.  (2008).  </a:t>
            </a:r>
            <a:r>
              <a:rPr lang="en-US" i="1">
                <a:latin typeface="Calibri" charset="0"/>
                <a:ea typeface="MS PGothic" charset="0"/>
              </a:rPr>
              <a:t>Summative Evaluation of the National Homelessness Initiative</a:t>
            </a:r>
            <a:r>
              <a:rPr lang="en-US">
                <a:latin typeface="Calibri" charset="0"/>
                <a:ea typeface="MS PGothic" charset="0"/>
              </a:rPr>
              <a:t> (SP-AH-693-05-08E).  Retrieved from http://publications.gc.ca/site/eng/334320/publication.html    Note:  Quote is from page i.</a:t>
            </a:r>
            <a:endParaRPr lang="en-US" i="1">
              <a:latin typeface="Calibri" charset="0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3A7C7A1-9E41-C24E-96C0-BF28DB8903FA}" type="slidenum">
              <a:rPr lang="en-US">
                <a:latin typeface="Garamond" charset="0"/>
              </a:rPr>
              <a:pPr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u="sng" dirty="0">
                <a:latin typeface="Calibri" charset="0"/>
              </a:rPr>
              <a:t>Source</a:t>
            </a:r>
            <a:r>
              <a:rPr lang="en-US" dirty="0">
                <a:latin typeface="Calibri" charset="0"/>
              </a:rPr>
              <a:t>:  </a:t>
            </a:r>
            <a:r>
              <a:rPr lang="en-US" dirty="0" err="1">
                <a:latin typeface="Calibri" charset="0"/>
              </a:rPr>
              <a:t>Seccareccia</a:t>
            </a:r>
            <a:r>
              <a:rPr lang="en-US" dirty="0">
                <a:latin typeface="Calibri" charset="0"/>
              </a:rPr>
              <a:t>, M. (2012, March). </a:t>
            </a:r>
            <a:r>
              <a:rPr lang="fr-CA" i="1" dirty="0">
                <a:latin typeface="Calibri" charset="0"/>
              </a:rPr>
              <a:t>Is full </a:t>
            </a:r>
            <a:r>
              <a:rPr lang="fr-CA" i="1" dirty="0" err="1">
                <a:latin typeface="Calibri" charset="0"/>
              </a:rPr>
              <a:t>employment</a:t>
            </a:r>
            <a:r>
              <a:rPr lang="fr-CA" i="1" dirty="0">
                <a:latin typeface="Calibri" charset="0"/>
              </a:rPr>
              <a:t> an </a:t>
            </a:r>
            <a:r>
              <a:rPr lang="fr-CA" i="1" dirty="0" err="1">
                <a:latin typeface="Calibri" charset="0"/>
              </a:rPr>
              <a:t>achievable</a:t>
            </a:r>
            <a:r>
              <a:rPr lang="fr-CA" i="1" dirty="0">
                <a:latin typeface="Calibri" charset="0"/>
              </a:rPr>
              <a:t> goal?</a:t>
            </a:r>
            <a:r>
              <a:rPr lang="fr-CA" dirty="0">
                <a:latin typeface="Calibri" charset="0"/>
              </a:rPr>
              <a:t>  </a:t>
            </a:r>
            <a:r>
              <a:rPr lang="fr-CA" dirty="0" err="1">
                <a:latin typeface="Calibri" charset="0"/>
              </a:rPr>
              <a:t>Paper</a:t>
            </a:r>
            <a:r>
              <a:rPr lang="fr-CA" dirty="0">
                <a:latin typeface="Calibri" charset="0"/>
              </a:rPr>
              <a:t> </a:t>
            </a:r>
            <a:r>
              <a:rPr lang="fr-CA" dirty="0" err="1">
                <a:latin typeface="Calibri" charset="0"/>
              </a:rPr>
              <a:t>presentated</a:t>
            </a:r>
            <a:r>
              <a:rPr lang="fr-CA" dirty="0">
                <a:latin typeface="Calibri" charset="0"/>
              </a:rPr>
              <a:t> </a:t>
            </a:r>
            <a:r>
              <a:rPr lang="fr-CA" dirty="0" err="1">
                <a:latin typeface="Calibri" charset="0"/>
              </a:rPr>
              <a:t>at</a:t>
            </a:r>
            <a:r>
              <a:rPr lang="fr-CA" dirty="0">
                <a:latin typeface="Calibri" charset="0"/>
              </a:rPr>
              <a:t> </a:t>
            </a:r>
            <a:r>
              <a:rPr lang="en-CA" dirty="0">
                <a:latin typeface="Calibri" charset="0"/>
              </a:rPr>
              <a:t>Policy Choices:  </a:t>
            </a:r>
            <a:r>
              <a:rPr lang="en-CA" dirty="0" smtClean="0">
                <a:latin typeface="Calibri" charset="0"/>
              </a:rPr>
              <a:t>Austerity</a:t>
            </a:r>
            <a:r>
              <a:rPr lang="en-CA" dirty="0">
                <a:latin typeface="Calibri" charset="0"/>
              </a:rPr>
              <a:t>, Inequality, or Full Employment?, Sudbury, ON.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u="sng" dirty="0">
                <a:latin typeface="Calibri" charset="0"/>
              </a:rPr>
              <a:t>Supply-side reasons often given for increase in official unemployment rate since early-1980s</a:t>
            </a:r>
            <a:r>
              <a:rPr lang="en-US" dirty="0">
                <a:latin typeface="Calibri" charset="0"/>
              </a:rPr>
              <a:t>: women entering the </a:t>
            </a:r>
            <a:r>
              <a:rPr lang="en-US" dirty="0" err="1">
                <a:latin typeface="Calibri" charset="0"/>
              </a:rPr>
              <a:t>labour</a:t>
            </a:r>
            <a:r>
              <a:rPr lang="en-US" dirty="0">
                <a:latin typeface="Calibri" charset="0"/>
              </a:rPr>
              <a:t> force; young people (i.e. baby boomers) becoming more choosy re: what work they’ll accept (in part due to unemployment insurance); changes in composition of jobs due to globalization.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u="sng" dirty="0">
                <a:latin typeface="Calibri" charset="0"/>
              </a:rPr>
              <a:t>Demand-side reasons often given for increase in unemployment rate since early-1980s</a:t>
            </a:r>
            <a:r>
              <a:rPr lang="en-US" dirty="0">
                <a:latin typeface="Calibri" charset="0"/>
              </a:rPr>
              <a:t>: governments and private sector becoming afraid to spend; growth of service sector (i.e. casual jobs).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u="sng" dirty="0">
                <a:latin typeface="Calibri" charset="0"/>
              </a:rPr>
              <a:t>Source on both supply-side and demand-side reasons</a:t>
            </a:r>
            <a:r>
              <a:rPr lang="en-US" dirty="0">
                <a:latin typeface="Calibri" charset="0"/>
              </a:rPr>
              <a:t>: M. </a:t>
            </a:r>
            <a:r>
              <a:rPr lang="en-US" dirty="0" err="1">
                <a:latin typeface="Calibri" charset="0"/>
              </a:rPr>
              <a:t>Seccareccia</a:t>
            </a:r>
            <a:r>
              <a:rPr lang="en-US" dirty="0">
                <a:latin typeface="Calibri" charset="0"/>
              </a:rPr>
              <a:t>, personal communication, May 31, 2013.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53CCDB-40F0-2E46-A122-9FE0BB3992C6}" type="slidenum">
              <a:rPr lang="en-US">
                <a:latin typeface="Calibri" charset="0"/>
              </a:rPr>
              <a:pPr eaLnBrk="1" hangingPunct="1"/>
              <a:t>7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u="sng">
                <a:latin typeface="Calibri" charset="0"/>
              </a:rPr>
              <a:t>Source</a:t>
            </a:r>
            <a:r>
              <a:rPr lang="en-US">
                <a:latin typeface="Calibri" charset="0"/>
              </a:rPr>
              <a:t>:  Granofsky, T., Corak, M., Johal, S., &amp; Zon, N. (2015).  </a:t>
            </a:r>
            <a:r>
              <a:rPr lang="en-US" i="1">
                <a:latin typeface="Calibri" charset="0"/>
              </a:rPr>
              <a:t>Renewing Canada’s social architecture</a:t>
            </a:r>
            <a:r>
              <a:rPr lang="en-US">
                <a:latin typeface="Calibri" charset="0"/>
              </a:rPr>
              <a:t>.  Retrieved from http://social-architecture.ca/wp-content/uploads/FramingPaper.pdf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A9279F-57E0-944C-9A30-74638FC708DF}" type="slidenum">
              <a:rPr lang="en-US" sz="1200">
                <a:latin typeface="Calibri" charset="0"/>
              </a:rPr>
              <a:pPr eaLnBrk="1" hangingPunct="1"/>
              <a:t>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Note</a:t>
            </a:r>
            <a:r>
              <a:rPr lang="en-US" dirty="0" smtClean="0"/>
              <a:t>:  This line graph was put together by John Stapleton.</a:t>
            </a:r>
            <a:r>
              <a:rPr lang="en-US" baseline="0" dirty="0" smtClean="0"/>
              <a:t>  It was included in an Excel file that was circulated in the 10 January 2016 edition of the Canadian Social Research Newsletter.  Mr. Stapleton’s Excel file can be downloaded here: </a:t>
            </a:r>
            <a:r>
              <a:rPr lang="en-US" dirty="0" smtClean="0">
                <a:hlinkClick r:id="rId3"/>
              </a:rPr>
              <a:t>http://openpolicyontario.com/wp/wp-content/uploads/2016/01/Copy-of-Ontario-unemployment-and-SA-rates-1981-to-2008-2009-monthly-to-November-2015.xlsx</a:t>
            </a:r>
            <a:endParaRPr lang="en-US" dirty="0" smtClean="0"/>
          </a:p>
          <a:p>
            <a:r>
              <a:rPr lang="en-US" u="sng" dirty="0" smtClean="0"/>
              <a:t>Data Sources for the official unemployment</a:t>
            </a:r>
            <a:r>
              <a:rPr lang="en-US" u="sng" baseline="0" dirty="0" smtClean="0"/>
              <a:t> rate and population</a:t>
            </a:r>
            <a:r>
              <a:rPr lang="en-US" dirty="0" smtClean="0"/>
              <a:t>:</a:t>
            </a:r>
            <a:r>
              <a:rPr lang="en-US" baseline="0" dirty="0" smtClean="0"/>
              <a:t>  Statistics Canada.  </a:t>
            </a:r>
            <a:r>
              <a:rPr lang="en-US" u="sng" baseline="0" dirty="0" smtClean="0"/>
              <a:t>Data Sources for social assistance caseloads</a:t>
            </a:r>
            <a:r>
              <a:rPr lang="en-US" baseline="0" dirty="0" smtClean="0"/>
              <a:t>:  Ontario Ministry of Community and Social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3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27FD10-3298-C345-9A2C-1B5EB017A44D}" type="datetimeFigureOut">
              <a:rPr lang="en-US" smtClean="0"/>
              <a:t>2016-11-07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BF1248-9503-E742-8B5D-DB8C19A9EF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The Missing Piece: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How </a:t>
            </a:r>
            <a:r>
              <a:rPr lang="en-US" sz="2400" dirty="0"/>
              <a:t>Housing Policy Benefits from a Socio-Economic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21124"/>
            <a:ext cx="6400800" cy="13366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 Nick Falvo, PhD</a:t>
            </a:r>
          </a:p>
          <a:p>
            <a:endParaRPr lang="en-US" dirty="0"/>
          </a:p>
          <a:p>
            <a:r>
              <a:rPr lang="en-US" dirty="0" smtClean="0"/>
              <a:t>CHRA Webinar</a:t>
            </a:r>
          </a:p>
          <a:p>
            <a:r>
              <a:rPr lang="en-US" dirty="0" smtClean="0"/>
              <a:t>November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1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Difficult to establish</a:t>
            </a:r>
          </a:p>
          <a:p>
            <a:endParaRPr lang="en-US" dirty="0" smtClean="0"/>
          </a:p>
          <a:p>
            <a:r>
              <a:rPr lang="en-US" dirty="0" smtClean="0"/>
              <a:t>Statisticians like randomized controlled trials (RCTs).</a:t>
            </a:r>
          </a:p>
          <a:p>
            <a:endParaRPr lang="en-US" dirty="0" smtClean="0"/>
          </a:p>
          <a:p>
            <a:r>
              <a:rPr lang="en-US" dirty="0" smtClean="0"/>
              <a:t>But RCTs are often impractical, unethical and expensive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However, it’s very highly likely that the economic factors just discussed have played a major role in creating challenges pertaining to affordable housing.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Don’t exaggerate what you know, and be careful of people who do.</a:t>
            </a:r>
          </a:p>
          <a:p>
            <a:endParaRPr lang="en-US" dirty="0"/>
          </a:p>
          <a:p>
            <a:r>
              <a:rPr lang="en-US" dirty="0" smtClean="0"/>
              <a:t>Don’t over-predict, and be careful of people who do.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Reach out to people who understand different areas of the social welfare system.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Attend conferences where people talk about these issues.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2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graduate students do practicums at your organization, have them write annotated bibliographies or literature reviews on topics you’d like to learn more about.</a:t>
            </a:r>
          </a:p>
          <a:p>
            <a:endParaRPr lang="en-US" dirty="0"/>
          </a:p>
          <a:p>
            <a:r>
              <a:rPr lang="en-US" dirty="0" smtClean="0"/>
              <a:t>Encourage your staff to read about social policy on a regular basis.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83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Read Thomas </a:t>
            </a:r>
            <a:r>
              <a:rPr lang="en-US" dirty="0" err="1" smtClean="0"/>
              <a:t>Walkom’s</a:t>
            </a:r>
            <a:r>
              <a:rPr lang="en-US" dirty="0" smtClean="0"/>
              <a:t> column in the Toronto Star.</a:t>
            </a:r>
          </a:p>
          <a:p>
            <a:endParaRPr lang="en-US" dirty="0"/>
          </a:p>
          <a:p>
            <a:r>
              <a:rPr lang="en-US" dirty="0" smtClean="0"/>
              <a:t>Subscribe to the Canadian Social Research Newsletter.</a:t>
            </a:r>
          </a:p>
          <a:p>
            <a:endParaRPr lang="en-US" dirty="0"/>
          </a:p>
          <a:p>
            <a:r>
              <a:rPr lang="en-US" dirty="0" smtClean="0"/>
              <a:t>Read the blog of the Progressive Economics Forum.</a:t>
            </a:r>
          </a:p>
          <a:p>
            <a:endParaRPr lang="en-US" dirty="0"/>
          </a:p>
          <a:p>
            <a:r>
              <a:rPr lang="en-US" dirty="0" smtClean="0"/>
              <a:t>Read reports and blog posts published by the Canadian Centre for Policy Alternatives, the Caledon Institute of Social Policy and the Institute for Research on Public Policy.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08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these people on Twitter:  </a:t>
            </a:r>
          </a:p>
          <a:p>
            <a:endParaRPr lang="en-US" dirty="0"/>
          </a:p>
          <a:p>
            <a:r>
              <a:rPr lang="en-US" dirty="0" smtClean="0"/>
              <a:t>Rob </a:t>
            </a:r>
            <a:r>
              <a:rPr lang="en-US" dirty="0" err="1" smtClean="0"/>
              <a:t>Gillezeau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Seth Klein</a:t>
            </a:r>
          </a:p>
          <a:p>
            <a:endParaRPr lang="en-US" dirty="0"/>
          </a:p>
          <a:p>
            <a:r>
              <a:rPr lang="en-US" dirty="0" smtClean="0"/>
              <a:t>David Macdonald</a:t>
            </a:r>
          </a:p>
          <a:p>
            <a:endParaRPr lang="en-US" dirty="0"/>
          </a:p>
          <a:p>
            <a:r>
              <a:rPr lang="en-US" dirty="0" smtClean="0"/>
              <a:t>Trevor </a:t>
            </a:r>
            <a:r>
              <a:rPr lang="en-US" dirty="0" err="1" smtClean="0"/>
              <a:t>Tombe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Armine</a:t>
            </a:r>
            <a:r>
              <a:rPr lang="en-US" dirty="0" smtClean="0"/>
              <a:t> </a:t>
            </a:r>
            <a:r>
              <a:rPr lang="en-US" dirty="0" err="1" smtClean="0"/>
              <a:t>Yalnizyan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59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1938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914400"/>
            <a:ext cx="7267575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52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1039813"/>
            <a:ext cx="7712075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FALVO:  Ending Homelessness - Nov 18, 2015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0128C-B629-6842-B4AE-06EA49D25C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1562100"/>
            <a:ext cx="62103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0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 rtlCol="0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898989"/>
              </a:solidFill>
              <a:cs typeface="+mn-cs"/>
            </a:endParaRP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35925" cy="12525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Rental Housing Production</a:t>
            </a:r>
          </a:p>
        </p:txBody>
      </p:sp>
      <p:graphicFrame>
        <p:nvGraphicFramePr>
          <p:cNvPr id="5632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822450"/>
          <a:ext cx="7029450" cy="377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Worksheet" r:id="rId5" imgW="14147800" imgH="7594600" progId="Excel.Sheet.8">
                  <p:embed/>
                </p:oleObj>
              </mc:Choice>
              <mc:Fallback>
                <p:oleObj name="Worksheet" r:id="rId5" imgW="14147800" imgH="7594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22450"/>
                        <a:ext cx="7029450" cy="377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Class #5:  2001-Present</a:t>
            </a:r>
          </a:p>
        </p:txBody>
      </p:sp>
    </p:spTree>
    <p:extLst>
      <p:ext uri="{BB962C8B-B14F-4D97-AF65-F5344CB8AC3E}">
        <p14:creationId xmlns:p14="http://schemas.microsoft.com/office/powerpoint/2010/main" val="729224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Erosion by Stealth</a:t>
            </a:r>
            <a:endParaRPr lang="en-US" dirty="0">
              <a:cs typeface="+mj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075101"/>
              </p:ext>
            </p:extLst>
          </p:nvPr>
        </p:nvGraphicFramePr>
        <p:xfrm>
          <a:off x="457200" y="1600200"/>
          <a:ext cx="8229600" cy="338714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Annual Value of NHI in 1999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(in 2015 dollars)</a:t>
                      </a: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Current Annual Value of HPS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(in 2015 dollars)</a:t>
                      </a: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$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341M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$119M</a:t>
                      </a: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369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4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Ergo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:  HPS</a:t>
                      </a:r>
                      <a:r>
                        <a:rPr kumimoji="0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’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current annual value, adjusting for inflation, </a:t>
                      </a:r>
                      <a:r>
                        <a:rPr kumimoji="0" 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is a mere 35% of the NHI</a:t>
                      </a:r>
                      <a:r>
                        <a:rPr kumimoji="0" lang="ja-JP" alt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’</a:t>
                      </a:r>
                      <a:r>
                        <a:rPr kumimoji="0" 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s original value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.  </a:t>
                      </a:r>
                    </a:p>
                  </a:txBody>
                  <a:tcPr marT="45676" marB="456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Session 308:  Friday, Oct. 18</a:t>
            </a:r>
            <a:endParaRPr lang="en-US" dirty="0"/>
          </a:p>
        </p:txBody>
      </p:sp>
      <p:sp>
        <p:nvSpPr>
          <p:cNvPr id="307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21C4CFC-47FF-C14D-B20D-F53C8664F099}" type="slidenum">
              <a:rPr lang="en-US">
                <a:solidFill>
                  <a:srgbClr val="FFFFFF"/>
                </a:solidFill>
                <a:latin typeface="Garamond" charset="0"/>
              </a:rPr>
              <a:pPr/>
              <a:t>6</a:t>
            </a:fld>
            <a:endParaRPr lang="en-US">
              <a:solidFill>
                <a:srgbClr val="FFFFFF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8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Unemployment Rate in Canada, annual, 1946-2011</a:t>
            </a:r>
            <a:endParaRPr lang="en-US" dirty="0">
              <a:ea typeface="+mj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# 4 - Employment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3584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3500" y="1682750"/>
            <a:ext cx="6477000" cy="4711700"/>
          </a:xfrm>
        </p:spPr>
      </p:pic>
    </p:spTree>
    <p:extLst>
      <p:ext uri="{BB962C8B-B14F-4D97-AF65-F5344CB8AC3E}">
        <p14:creationId xmlns:p14="http://schemas.microsoft.com/office/powerpoint/2010/main" val="332281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22438"/>
            <a:ext cx="800100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58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98668"/>
              </p:ext>
            </p:extLst>
          </p:nvPr>
        </p:nvGraphicFramePr>
        <p:xfrm>
          <a:off x="412750" y="825500"/>
          <a:ext cx="8096250" cy="55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452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114</TotalTime>
  <Words>985</Words>
  <Application>Microsoft Macintosh PowerPoint</Application>
  <PresentationFormat>On-screen Show (4:3)</PresentationFormat>
  <Paragraphs>105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Clarity</vt:lpstr>
      <vt:lpstr>Worksheet</vt:lpstr>
      <vt:lpstr>The Missing Piece:  How Housing Policy Benefits from a Socio-Economic Perspective</vt:lpstr>
      <vt:lpstr>PowerPoint Presentation</vt:lpstr>
      <vt:lpstr>PowerPoint Presentation</vt:lpstr>
      <vt:lpstr>PowerPoint Presentation</vt:lpstr>
      <vt:lpstr>Rental Housing Production</vt:lpstr>
      <vt:lpstr>Erosion by Stealth</vt:lpstr>
      <vt:lpstr>Unemployment Rate in Canada, annual, 1946-2011</vt:lpstr>
      <vt:lpstr>PowerPoint Presentation</vt:lpstr>
      <vt:lpstr>PowerPoint Presentation</vt:lpstr>
      <vt:lpstr>Causation</vt:lpstr>
      <vt:lpstr>My Advice</vt:lpstr>
      <vt:lpstr>More Advice</vt:lpstr>
      <vt:lpstr>Still More Advice</vt:lpstr>
      <vt:lpstr>Twitter Advice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Missing Piece:  How Housing Policy Benefits from a Socio-Economic Perspective</dc:title>
  <dc:creator>Nicholas Falvo</dc:creator>
  <cp:lastModifiedBy>CHRA</cp:lastModifiedBy>
  <cp:revision>8</cp:revision>
  <dcterms:created xsi:type="dcterms:W3CDTF">2016-11-04T21:11:49Z</dcterms:created>
  <dcterms:modified xsi:type="dcterms:W3CDTF">2016-11-07T19:46:22Z</dcterms:modified>
</cp:coreProperties>
</file>