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90" r:id="rId3"/>
    <p:sldId id="294" r:id="rId4"/>
    <p:sldId id="258" r:id="rId5"/>
    <p:sldId id="295" r:id="rId6"/>
    <p:sldId id="296" r:id="rId7"/>
    <p:sldId id="297" r:id="rId8"/>
    <p:sldId id="304" r:id="rId9"/>
    <p:sldId id="303" r:id="rId10"/>
    <p:sldId id="298" r:id="rId11"/>
    <p:sldId id="299" r:id="rId12"/>
    <p:sldId id="305" r:id="rId13"/>
    <p:sldId id="302" r:id="rId14"/>
    <p:sldId id="300" r:id="rId15"/>
    <p:sldId id="278" r:id="rId16"/>
    <p:sldId id="27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7FB2"/>
    <a:srgbClr val="CED4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11" d="100"/>
          <a:sy n="111" d="100"/>
        </p:scale>
        <p:origin x="-129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DA41AE-9CE6-49A0-99E8-A806FFF27D60}" type="datetimeFigureOut">
              <a:rPr lang="en-US" smtClean="0"/>
              <a:t>2016-06-21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9B2802-2EDB-41A3-9207-EDFBFAC8C8A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521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7354-6366-4728-BC4A-54183D61A698}" type="datetimeFigureOut">
              <a:rPr lang="en-US" smtClean="0"/>
              <a:t>2016-06-21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123CA-3977-4804-B27D-728CDF221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4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7354-6366-4728-BC4A-54183D61A698}" type="datetimeFigureOut">
              <a:rPr lang="en-US" smtClean="0"/>
              <a:t>2016-06-21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123CA-3977-4804-B27D-728CDF221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6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7354-6366-4728-BC4A-54183D61A698}" type="datetimeFigureOut">
              <a:rPr lang="en-US" smtClean="0"/>
              <a:t>2016-06-21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123CA-3977-4804-B27D-728CDF221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3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7354-6366-4728-BC4A-54183D61A698}" type="datetimeFigureOut">
              <a:rPr lang="en-US" smtClean="0"/>
              <a:t>2016-06-21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123CA-3977-4804-B27D-728CDF221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29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7354-6366-4728-BC4A-54183D61A698}" type="datetimeFigureOut">
              <a:rPr lang="en-US" smtClean="0"/>
              <a:t>2016-06-21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123CA-3977-4804-B27D-728CDF221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55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7354-6366-4728-BC4A-54183D61A698}" type="datetimeFigureOut">
              <a:rPr lang="en-US" smtClean="0"/>
              <a:t>2016-06-21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123CA-3977-4804-B27D-728CDF221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8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7354-6366-4728-BC4A-54183D61A698}" type="datetimeFigureOut">
              <a:rPr lang="en-US" smtClean="0"/>
              <a:t>2016-06-21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123CA-3977-4804-B27D-728CDF221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0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7354-6366-4728-BC4A-54183D61A698}" type="datetimeFigureOut">
              <a:rPr lang="en-US" smtClean="0"/>
              <a:t>2016-06-21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123CA-3977-4804-B27D-728CDF221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38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7354-6366-4728-BC4A-54183D61A698}" type="datetimeFigureOut">
              <a:rPr lang="en-US" smtClean="0"/>
              <a:t>2016-06-21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123CA-3977-4804-B27D-728CDF221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17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7354-6366-4728-BC4A-54183D61A698}" type="datetimeFigureOut">
              <a:rPr lang="en-US" smtClean="0"/>
              <a:t>2016-06-21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123CA-3977-4804-B27D-728CDF221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48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7354-6366-4728-BC4A-54183D61A698}" type="datetimeFigureOut">
              <a:rPr lang="en-US" smtClean="0"/>
              <a:t>2016-06-21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123CA-3977-4804-B27D-728CDF221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14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97354-6366-4728-BC4A-54183D61A698}" type="datetimeFigureOut">
              <a:rPr lang="en-US" smtClean="0"/>
              <a:t>2016-06-21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123CA-3977-4804-B27D-728CDF221F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825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mailto:jmorrison@chra-achru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Summer 2016 Members’ Update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fr-CA" sz="2800" b="1" dirty="0">
                <a:solidFill>
                  <a:schemeClr val="bg1"/>
                </a:solidFill>
              </a:rPr>
              <a:t>Mise à jour été 2016 à l’intention des membres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657600"/>
            <a:ext cx="6477000" cy="1600200"/>
          </a:xfrm>
        </p:spPr>
        <p:txBody>
          <a:bodyPr>
            <a:normAutofit fontScale="92500" lnSpcReduction="20000"/>
          </a:bodyPr>
          <a:lstStyle/>
          <a:p>
            <a:pPr lvl="0" algn="r"/>
            <a:r>
              <a:rPr lang="en-US" sz="1800" dirty="0">
                <a:solidFill>
                  <a:schemeClr val="bg2"/>
                </a:solidFill>
              </a:rPr>
              <a:t>Jeff Morrison</a:t>
            </a:r>
          </a:p>
          <a:p>
            <a:pPr lvl="0" algn="r"/>
            <a:r>
              <a:rPr lang="en-US" sz="1800" dirty="0">
                <a:solidFill>
                  <a:schemeClr val="bg2"/>
                </a:solidFill>
              </a:rPr>
              <a:t>Executive Director, Canadian Housing and Renewal </a:t>
            </a:r>
            <a:r>
              <a:rPr lang="en-US" sz="1800" dirty="0" smtClean="0">
                <a:solidFill>
                  <a:schemeClr val="bg2"/>
                </a:solidFill>
              </a:rPr>
              <a:t>Association</a:t>
            </a:r>
          </a:p>
          <a:p>
            <a:pPr algn="r"/>
            <a:r>
              <a:rPr lang="fr-CA" sz="1800" dirty="0" smtClean="0">
                <a:solidFill>
                  <a:schemeClr val="bg2"/>
                </a:solidFill>
              </a:rPr>
              <a:t>Directeur </a:t>
            </a:r>
            <a:r>
              <a:rPr lang="fr-CA" sz="1800" dirty="0">
                <a:solidFill>
                  <a:schemeClr val="bg2"/>
                </a:solidFill>
              </a:rPr>
              <a:t>général, Association canadienne d’habitation et de rénovation urbaine</a:t>
            </a:r>
          </a:p>
          <a:p>
            <a:pPr lvl="0" algn="r"/>
            <a:r>
              <a:rPr lang="en-US" sz="1800" dirty="0" smtClean="0">
                <a:solidFill>
                  <a:schemeClr val="bg2"/>
                </a:solidFill>
              </a:rPr>
              <a:t>June 22, 2016</a:t>
            </a:r>
          </a:p>
          <a:p>
            <a:pPr lvl="0" algn="r"/>
            <a:r>
              <a:rPr lang="en-US" sz="1800" dirty="0" smtClean="0">
                <a:solidFill>
                  <a:schemeClr val="bg2"/>
                </a:solidFill>
              </a:rPr>
              <a:t>Le 22 </a:t>
            </a:r>
            <a:r>
              <a:rPr lang="en-US" sz="1800" dirty="0" err="1" smtClean="0">
                <a:solidFill>
                  <a:schemeClr val="bg2"/>
                </a:solidFill>
              </a:rPr>
              <a:t>juin</a:t>
            </a:r>
            <a:r>
              <a:rPr lang="en-US" sz="1800" dirty="0" smtClean="0">
                <a:solidFill>
                  <a:schemeClr val="bg2"/>
                </a:solidFill>
              </a:rPr>
              <a:t>, 2016</a:t>
            </a:r>
            <a:endParaRPr lang="en-US" sz="1800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</a:pPr>
            <a:endParaRPr lang="en-US" dirty="0">
              <a:solidFill>
                <a:srgbClr val="CED41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808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67FB2"/>
                </a:solidFill>
              </a:rPr>
              <a:t>Members’ Services</a:t>
            </a:r>
            <a:br>
              <a:rPr lang="en-US" sz="3600" b="1" dirty="0" smtClean="0">
                <a:solidFill>
                  <a:srgbClr val="067FB2"/>
                </a:solidFill>
              </a:rPr>
            </a:br>
            <a:r>
              <a:rPr lang="fr-CA" sz="3600" b="1" dirty="0">
                <a:solidFill>
                  <a:srgbClr val="067FB2"/>
                </a:solidFill>
              </a:rPr>
              <a:t>Services aux membres</a:t>
            </a:r>
            <a:endParaRPr lang="en-US" sz="3600" b="1" dirty="0">
              <a:solidFill>
                <a:srgbClr val="067FB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Members survey to be undertaken (likely this fall)</a:t>
            </a:r>
          </a:p>
          <a:p>
            <a:r>
              <a:rPr lang="en-US" sz="2000" dirty="0" smtClean="0"/>
              <a:t>Emerging Professionals initiatives</a:t>
            </a:r>
          </a:p>
          <a:p>
            <a:r>
              <a:rPr lang="en-US" sz="2000" dirty="0" smtClean="0"/>
              <a:t>Job Board – free for members to post</a:t>
            </a:r>
          </a:p>
          <a:p>
            <a:r>
              <a:rPr lang="en-US" sz="2000" dirty="0" smtClean="0"/>
              <a:t>New partnership with Enbridge to bring information on energy efficiency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8690" y="1514283"/>
            <a:ext cx="4038600" cy="4525963"/>
          </a:xfrm>
        </p:spPr>
        <p:txBody>
          <a:bodyPr>
            <a:noAutofit/>
          </a:bodyPr>
          <a:lstStyle/>
          <a:p>
            <a:r>
              <a:rPr lang="fr-CA" sz="1900" dirty="0"/>
              <a:t>Sondage à mener auprès des membres</a:t>
            </a:r>
          </a:p>
          <a:p>
            <a:r>
              <a:rPr lang="fr-CA" sz="1900" dirty="0"/>
              <a:t>Initiatives pour nouveaux professionnels</a:t>
            </a:r>
          </a:p>
          <a:p>
            <a:r>
              <a:rPr lang="fr-CA" sz="1900" dirty="0"/>
              <a:t>Babillard des emplois – affichage gratuit chez les membres</a:t>
            </a:r>
          </a:p>
          <a:p>
            <a:r>
              <a:rPr lang="fr-CA" sz="1900" dirty="0"/>
              <a:t>Nouveau partenariat avec </a:t>
            </a:r>
            <a:r>
              <a:rPr lang="fr-CA" sz="1900" dirty="0" err="1"/>
              <a:t>Enbridge</a:t>
            </a:r>
            <a:r>
              <a:rPr lang="fr-CA" sz="1900" dirty="0"/>
              <a:t> pour obtenir des renseignements sur les économies d’énergie</a:t>
            </a:r>
          </a:p>
          <a:p>
            <a:pPr marL="0" indent="0">
              <a:buNone/>
            </a:pPr>
            <a:endParaRPr lang="fr-FR" sz="2200" dirty="0"/>
          </a:p>
        </p:txBody>
      </p:sp>
      <p:pic>
        <p:nvPicPr>
          <p:cNvPr id="5" name="Image 4" descr="13404003_1270135426347236_8505566591670828552_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876800"/>
            <a:ext cx="3350692" cy="9980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mbouchard\Desktop\EN French Logo - with Tag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4876800"/>
            <a:ext cx="3310624" cy="987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151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67FB2"/>
                </a:solidFill>
              </a:rPr>
              <a:t>Upcoming Events</a:t>
            </a:r>
            <a:br>
              <a:rPr lang="en-US" sz="3600" b="1" dirty="0" smtClean="0">
                <a:solidFill>
                  <a:srgbClr val="067FB2"/>
                </a:solidFill>
              </a:rPr>
            </a:br>
            <a:r>
              <a:rPr lang="fr-CA" sz="3600" b="1" dirty="0" smtClean="0">
                <a:solidFill>
                  <a:srgbClr val="067FB2"/>
                </a:solidFill>
              </a:rPr>
              <a:t>Évènements </a:t>
            </a:r>
            <a:r>
              <a:rPr lang="fr-CA" sz="3600" b="1" dirty="0">
                <a:solidFill>
                  <a:srgbClr val="067FB2"/>
                </a:solidFill>
              </a:rPr>
              <a:t>à venir</a:t>
            </a:r>
            <a:endParaRPr lang="en-US" sz="3600" b="1" dirty="0">
              <a:solidFill>
                <a:srgbClr val="067FB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Archived information on Congress 2016 available online</a:t>
            </a:r>
          </a:p>
          <a:p>
            <a:r>
              <a:rPr lang="en-US" sz="2400" dirty="0" smtClean="0"/>
              <a:t>“Housing on the Hill” Day – Fall 2016</a:t>
            </a:r>
          </a:p>
          <a:p>
            <a:r>
              <a:rPr lang="en-US" sz="2400" dirty="0" smtClean="0"/>
              <a:t>Congress 2017 – Halifax, May 2-5, 2017</a:t>
            </a:r>
          </a:p>
          <a:p>
            <a:r>
              <a:rPr lang="en-US" sz="2400" dirty="0" smtClean="0"/>
              <a:t>Congress 2018 – Ottawa/Gatineau, April 24-27, 2018</a:t>
            </a:r>
          </a:p>
          <a:p>
            <a:r>
              <a:rPr lang="en-US" sz="2400" dirty="0" smtClean="0"/>
              <a:t>Educational Webinars and podcasts- Watch for notices in “Flash” newsletter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CA" sz="2400" dirty="0"/>
              <a:t>Renseignements archivés portant sur le congrès 2016 disponibles en ligne</a:t>
            </a:r>
          </a:p>
          <a:p>
            <a:r>
              <a:rPr lang="fr-CA" sz="2400" dirty="0"/>
              <a:t>Journée « Le logement sur la Colline » – automne 2016</a:t>
            </a:r>
          </a:p>
          <a:p>
            <a:r>
              <a:rPr lang="fr-CA" sz="2400" dirty="0"/>
              <a:t>Congrès 2017 – Halifax, du 2 au 5 mai 2017</a:t>
            </a:r>
          </a:p>
          <a:p>
            <a:r>
              <a:rPr lang="fr-CA" sz="2400" dirty="0"/>
              <a:t>Congrès 2018 – Ottawa-Gatineau, du 24 au 27 avril 2018</a:t>
            </a:r>
          </a:p>
          <a:p>
            <a:r>
              <a:rPr lang="fr-CA" sz="2400" dirty="0" err="1"/>
              <a:t>Webinaires</a:t>
            </a:r>
            <a:r>
              <a:rPr lang="fr-CA" sz="2400" dirty="0"/>
              <a:t> et baladodiffusions éducatifs – surveillez les avis dans le bulletin « Flash »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1278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67FB2"/>
                </a:solidFill>
              </a:rPr>
              <a:t>Aboriginal Caucus</a:t>
            </a:r>
            <a:br>
              <a:rPr lang="en-US" sz="3600" b="1" dirty="0" smtClean="0">
                <a:solidFill>
                  <a:srgbClr val="067FB2"/>
                </a:solidFill>
              </a:rPr>
            </a:br>
            <a:r>
              <a:rPr lang="fr-CA" sz="3600" b="1" dirty="0">
                <a:solidFill>
                  <a:srgbClr val="067FB2"/>
                </a:solidFill>
              </a:rPr>
              <a:t>Caucus autochtone</a:t>
            </a:r>
            <a:endParaRPr lang="en-US" sz="3600" b="1" dirty="0">
              <a:solidFill>
                <a:srgbClr val="067FB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400" dirty="0"/>
              <a:t>Aboriginal Caucus Day 2016 held in conjunction with CHRA Congress; 120 in attendance (Highlights Report due fall 2016).</a:t>
            </a:r>
          </a:p>
          <a:p>
            <a:r>
              <a:rPr lang="en-US" sz="3400" dirty="0" smtClean="0"/>
              <a:t>Member </a:t>
            </a:r>
            <a:r>
              <a:rPr lang="en-US" sz="3400" dirty="0"/>
              <a:t>consultation and CHRA policy recommendations to feature urban/rural Aboriginal housing stream</a:t>
            </a:r>
          </a:p>
          <a:p>
            <a:r>
              <a:rPr lang="en-US" sz="3400" dirty="0" smtClean="0"/>
              <a:t>Aboriginal specific meetings to be set up during fall Hill Day</a:t>
            </a:r>
          </a:p>
          <a:p>
            <a:r>
              <a:rPr lang="en-US" sz="3400" dirty="0" smtClean="0"/>
              <a:t>Aboriginal Landlord engagement toolkit to be developed; exploring other research opportunities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CA" sz="3000" dirty="0"/>
              <a:t>Journée du Caucus autochtone 2016 organisée de concert avec le congrès de l’ACHRU; 120 participants (Rapport sur les points saillants à paraître – automne 2016)</a:t>
            </a:r>
          </a:p>
          <a:p>
            <a:r>
              <a:rPr lang="fr-CA" sz="3000" dirty="0"/>
              <a:t>Consultation auprès des membres et recommandations stratégiques de l’ACHRU exposant un volet </a:t>
            </a:r>
            <a:r>
              <a:rPr lang="fr-CA" sz="3000" i="1" dirty="0"/>
              <a:t>Logement autochtone en milieux urbains / ruraux</a:t>
            </a:r>
          </a:p>
          <a:p>
            <a:r>
              <a:rPr lang="fr-CA" sz="3000" dirty="0"/>
              <a:t>Rencontres expressément autochtones à venir - durant la Journée sur la Colline de l’automne</a:t>
            </a:r>
          </a:p>
          <a:p>
            <a:r>
              <a:rPr lang="fr-CA" sz="3000" dirty="0"/>
              <a:t>Trousse de mobilisation des propriétaires autochtones – à paraître; nous étudions les autres possibilités de recherche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500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67FB2"/>
                </a:solidFill>
              </a:rPr>
              <a:t>Communications</a:t>
            </a:r>
            <a:endParaRPr lang="en-US" sz="4000" b="1" dirty="0">
              <a:solidFill>
                <a:srgbClr val="067FB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525963"/>
          </a:xfrm>
        </p:spPr>
        <p:txBody>
          <a:bodyPr>
            <a:noAutofit/>
          </a:bodyPr>
          <a:lstStyle/>
          <a:p>
            <a:r>
              <a:rPr lang="en-US" sz="2100" dirty="0" smtClean="0"/>
              <a:t>“Flash” newsletter to be published bi-weekly, sent every second Tuesday (non-members can subscribe)</a:t>
            </a:r>
          </a:p>
          <a:p>
            <a:r>
              <a:rPr lang="en-US" sz="2100" dirty="0" smtClean="0"/>
              <a:t>Email alerts will be sent as required</a:t>
            </a:r>
          </a:p>
          <a:p>
            <a:r>
              <a:rPr lang="en-US" sz="2100" dirty="0" smtClean="0"/>
              <a:t>Twitter and </a:t>
            </a:r>
            <a:r>
              <a:rPr lang="en-US" sz="2100" dirty="0" err="1" smtClean="0"/>
              <a:t>facebook</a:t>
            </a:r>
            <a:r>
              <a:rPr lang="en-US" sz="2100" dirty="0" smtClean="0"/>
              <a:t> remain important communication vehicles (@CHRA-ACHRU)</a:t>
            </a:r>
          </a:p>
          <a:p>
            <a:r>
              <a:rPr lang="en-US" sz="2100" dirty="0" smtClean="0"/>
              <a:t>CHRA website</a:t>
            </a:r>
          </a:p>
          <a:p>
            <a:r>
              <a:rPr lang="en-US" sz="2100" dirty="0" smtClean="0"/>
              <a:t>Upcoming National Housing Strategy and members survey – your chance for input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525963"/>
          </a:xfrm>
        </p:spPr>
        <p:txBody>
          <a:bodyPr>
            <a:normAutofit fontScale="70000" lnSpcReduction="20000"/>
          </a:bodyPr>
          <a:lstStyle/>
          <a:p>
            <a:r>
              <a:rPr lang="fr-CA" sz="3000" dirty="0"/>
              <a:t>Bulletin « Flash » - à paraître toutes les deux semaines, soit tous les deuxièmes mardis du mois (les non-membres pourront s’y abonner)</a:t>
            </a:r>
          </a:p>
          <a:p>
            <a:r>
              <a:rPr lang="fr-CA" sz="3000" dirty="0"/>
              <a:t>Alertes par courriel – envois au besoin</a:t>
            </a:r>
          </a:p>
          <a:p>
            <a:r>
              <a:rPr lang="fr-CA" sz="3000" dirty="0"/>
              <a:t>Twitter et Facebook demeurent des modes de communication importants (@CHRA-ACHRU)</a:t>
            </a:r>
          </a:p>
          <a:p>
            <a:r>
              <a:rPr lang="fr-CA" sz="3000" dirty="0"/>
              <a:t>Site Web de l’ACHRU</a:t>
            </a:r>
          </a:p>
          <a:p>
            <a:r>
              <a:rPr lang="fr-CA" sz="3000" dirty="0"/>
              <a:t>Stratégie nationale en matière d’habitation et sondage auprès des membres imminents – votre occasion de contribuer un apport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0351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67FB2"/>
                </a:solidFill>
              </a:rPr>
              <a:t>Governance Changes</a:t>
            </a:r>
            <a:br>
              <a:rPr lang="en-US" sz="3600" b="1" dirty="0" smtClean="0">
                <a:solidFill>
                  <a:srgbClr val="067FB2"/>
                </a:solidFill>
              </a:rPr>
            </a:br>
            <a:r>
              <a:rPr lang="fr-CA" sz="3600" b="1" dirty="0">
                <a:solidFill>
                  <a:srgbClr val="067FB2"/>
                </a:solidFill>
              </a:rPr>
              <a:t>Changements de gouvernance</a:t>
            </a:r>
            <a:endParaRPr lang="en-US" sz="3600" b="1" dirty="0">
              <a:solidFill>
                <a:srgbClr val="067FB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New 2016/17 Executive</a:t>
            </a:r>
          </a:p>
          <a:p>
            <a:r>
              <a:rPr lang="en-US" dirty="0" smtClean="0"/>
              <a:t>Board President – Stephan </a:t>
            </a:r>
            <a:r>
              <a:rPr lang="en-US" dirty="0" err="1" smtClean="0"/>
              <a:t>Corriveau</a:t>
            </a:r>
            <a:endParaRPr lang="en-US" dirty="0"/>
          </a:p>
          <a:p>
            <a:r>
              <a:rPr lang="en-US" dirty="0" smtClean="0"/>
              <a:t>Vice-President – Pamela Hine</a:t>
            </a:r>
          </a:p>
          <a:p>
            <a:r>
              <a:rPr lang="en-US" dirty="0" smtClean="0"/>
              <a:t>Past President – Brigitte </a:t>
            </a:r>
            <a:r>
              <a:rPr lang="en-US" dirty="0" err="1" smtClean="0"/>
              <a:t>Witkowski</a:t>
            </a:r>
            <a:endParaRPr lang="en-US" dirty="0" smtClean="0"/>
          </a:p>
          <a:p>
            <a:r>
              <a:rPr lang="en-US" dirty="0" smtClean="0"/>
              <a:t>Secretary – Robert Byers</a:t>
            </a:r>
          </a:p>
          <a:p>
            <a:r>
              <a:rPr lang="en-US" dirty="0" smtClean="0"/>
              <a:t>Treasurer – Danielle </a:t>
            </a:r>
            <a:r>
              <a:rPr lang="en-US" dirty="0" err="1" smtClean="0"/>
              <a:t>Juteau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New Alberta Regional Director – election results June 27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CA" u="sng" dirty="0" smtClean="0"/>
          </a:p>
          <a:p>
            <a:pPr marL="0" indent="0">
              <a:buNone/>
            </a:pPr>
            <a:r>
              <a:rPr lang="fr-CA" u="sng" dirty="0" smtClean="0"/>
              <a:t>Nouveau </a:t>
            </a:r>
            <a:r>
              <a:rPr lang="fr-CA" u="sng" dirty="0"/>
              <a:t>comité exécutif 2016-2017</a:t>
            </a:r>
          </a:p>
          <a:p>
            <a:r>
              <a:rPr lang="fr-CA" dirty="0"/>
              <a:t>Président du conseil – Stéphan </a:t>
            </a:r>
            <a:r>
              <a:rPr lang="fr-CA" dirty="0" err="1"/>
              <a:t>Corriveau</a:t>
            </a:r>
            <a:endParaRPr lang="fr-CA" dirty="0"/>
          </a:p>
          <a:p>
            <a:r>
              <a:rPr lang="fr-CA" dirty="0"/>
              <a:t>Vice-présidente – Pamela </a:t>
            </a:r>
            <a:r>
              <a:rPr lang="fr-CA" dirty="0" err="1"/>
              <a:t>Hine</a:t>
            </a:r>
            <a:endParaRPr lang="fr-CA" dirty="0"/>
          </a:p>
          <a:p>
            <a:r>
              <a:rPr lang="fr-CA" dirty="0"/>
              <a:t>Présidente sortante – Brigitte </a:t>
            </a:r>
            <a:r>
              <a:rPr lang="fr-CA" dirty="0" err="1"/>
              <a:t>Witkowski</a:t>
            </a:r>
            <a:endParaRPr lang="fr-CA" dirty="0"/>
          </a:p>
          <a:p>
            <a:r>
              <a:rPr lang="fr-CA" dirty="0"/>
              <a:t>Secrétaire – Robert </a:t>
            </a:r>
            <a:r>
              <a:rPr lang="fr-CA" dirty="0" err="1"/>
              <a:t>Byers</a:t>
            </a:r>
            <a:endParaRPr lang="fr-CA" dirty="0"/>
          </a:p>
          <a:p>
            <a:r>
              <a:rPr lang="fr-CA" dirty="0"/>
              <a:t>Trésorière – Danielle </a:t>
            </a:r>
            <a:r>
              <a:rPr lang="fr-CA" dirty="0" err="1" smtClean="0"/>
              <a:t>Juteau</a:t>
            </a:r>
            <a:endParaRPr lang="fr-CA" dirty="0" smtClean="0"/>
          </a:p>
          <a:p>
            <a:endParaRPr lang="fr-CA" dirty="0"/>
          </a:p>
          <a:p>
            <a:pPr marL="0" indent="0">
              <a:buNone/>
            </a:pPr>
            <a:r>
              <a:rPr lang="fr-CA" dirty="0"/>
              <a:t>Nouvel administrateur régional représentant l’Alberta – les résultats de l’élection le 27 juin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9652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67FB2"/>
                </a:solidFill>
              </a:rPr>
              <a:t>State of Membership</a:t>
            </a:r>
            <a:br>
              <a:rPr lang="en-US" sz="3600" b="1" dirty="0" smtClean="0">
                <a:solidFill>
                  <a:srgbClr val="067FB2"/>
                </a:solidFill>
              </a:rPr>
            </a:br>
            <a:r>
              <a:rPr lang="fr-CA" sz="3600" b="1" dirty="0">
                <a:solidFill>
                  <a:srgbClr val="067FB2"/>
                </a:solidFill>
              </a:rPr>
              <a:t>État </a:t>
            </a:r>
            <a:r>
              <a:rPr lang="fr-CA" sz="3600" b="1" dirty="0" smtClean="0">
                <a:solidFill>
                  <a:srgbClr val="067FB2"/>
                </a:solidFill>
              </a:rPr>
              <a:t>d’abonnement</a:t>
            </a:r>
            <a:endParaRPr lang="en-US" sz="3600" b="1" dirty="0">
              <a:solidFill>
                <a:srgbClr val="067FB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dirty="0" smtClean="0"/>
              <a:t>Currently 310 CHRA members</a:t>
            </a:r>
          </a:p>
          <a:p>
            <a:pPr marL="0" indent="0" algn="ctr">
              <a:buNone/>
            </a:pPr>
            <a:r>
              <a:rPr lang="en-US" sz="2600" dirty="0" smtClean="0"/>
              <a:t>CHRA is only as strong as its membership base; encourage your colleagues to join!</a:t>
            </a:r>
          </a:p>
          <a:p>
            <a:pPr marL="0" indent="0" algn="ctr">
              <a:buNone/>
            </a:pPr>
            <a:r>
              <a:rPr lang="en-US" sz="2600" dirty="0" smtClean="0"/>
              <a:t>Strong CHRA = strong affordable housing sector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sz="2500" dirty="0"/>
              <a:t>Actuellement, 310 membres au sein de l’ACHRU</a:t>
            </a:r>
          </a:p>
          <a:p>
            <a:pPr marL="0" indent="0" algn="ctr">
              <a:buNone/>
            </a:pPr>
            <a:r>
              <a:rPr lang="fr-CA" sz="2500" dirty="0"/>
              <a:t>La force de l’ACHRU, c’est son nombre d’adhésions; encouragez vos collègues à joindre!</a:t>
            </a:r>
          </a:p>
          <a:p>
            <a:pPr marL="0" indent="0" algn="ctr">
              <a:buNone/>
            </a:pPr>
            <a:r>
              <a:rPr lang="fr-CA" sz="2500" dirty="0"/>
              <a:t>Une ACHRU forte = un secteur du logement abordable fort</a:t>
            </a:r>
          </a:p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410200"/>
            <a:ext cx="5439335" cy="12308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4638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solidFill>
                  <a:srgbClr val="067FB2"/>
                </a:solidFill>
              </a:rPr>
              <a:t>Thoughts/Feedback/Questions</a:t>
            </a:r>
            <a:r>
              <a:rPr lang="en-US" sz="3600" b="1" dirty="0" smtClean="0">
                <a:solidFill>
                  <a:srgbClr val="067FB2"/>
                </a:solidFill>
              </a:rPr>
              <a:t>?</a:t>
            </a:r>
            <a:br>
              <a:rPr lang="en-US" sz="3600" b="1" dirty="0" smtClean="0">
                <a:solidFill>
                  <a:srgbClr val="067FB2"/>
                </a:solidFill>
              </a:rPr>
            </a:br>
            <a:r>
              <a:rPr lang="fr-CA" sz="3600" b="1" dirty="0">
                <a:solidFill>
                  <a:srgbClr val="067FB2"/>
                </a:solidFill>
              </a:rPr>
              <a:t>Réflexions/commentaires/questions?</a:t>
            </a:r>
            <a:endParaRPr lang="en-US" sz="3600" b="1" dirty="0">
              <a:solidFill>
                <a:srgbClr val="067FB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r>
              <a:rPr lang="en-US" sz="2600" dirty="0" smtClean="0"/>
              <a:t>Our door is always open!</a:t>
            </a:r>
          </a:p>
          <a:p>
            <a:pPr marL="0" indent="0" algn="ctr">
              <a:buNone/>
            </a:pPr>
            <a:endParaRPr lang="en-US" sz="2600" dirty="0" smtClean="0"/>
          </a:p>
          <a:p>
            <a:pPr marL="0" indent="0" algn="ctr">
              <a:buNone/>
            </a:pPr>
            <a:r>
              <a:rPr lang="en-US" sz="2600" b="1" dirty="0" smtClean="0"/>
              <a:t>Jeff Morrison, Executive Director</a:t>
            </a:r>
          </a:p>
          <a:p>
            <a:pPr marL="0" indent="0" algn="ctr">
              <a:buNone/>
            </a:pPr>
            <a:r>
              <a:rPr lang="en-US" sz="2600" b="1" dirty="0" smtClean="0">
                <a:hlinkClick r:id="rId2"/>
              </a:rPr>
              <a:t>jmorrison@chra-achru.ca</a:t>
            </a:r>
            <a:endParaRPr lang="en-US" sz="2600" b="1" dirty="0" smtClean="0"/>
          </a:p>
          <a:p>
            <a:pPr marL="0" indent="0" algn="ctr">
              <a:buNone/>
            </a:pPr>
            <a:r>
              <a:rPr lang="en-US" sz="2600" b="1" dirty="0" smtClean="0"/>
              <a:t>613-594-3007, x11</a:t>
            </a:r>
          </a:p>
          <a:p>
            <a:pPr marL="0" indent="0" algn="ctr">
              <a:buNone/>
            </a:pPr>
            <a:r>
              <a:rPr lang="en-US" sz="2600" b="1" dirty="0" smtClean="0"/>
              <a:t>www.chra-achru.ca</a:t>
            </a:r>
            <a:endParaRPr lang="en-US" sz="2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endParaRPr lang="fr-CA" sz="2600" dirty="0" smtClean="0"/>
          </a:p>
          <a:p>
            <a:pPr marL="0" indent="0" algn="ctr">
              <a:buNone/>
            </a:pPr>
            <a:r>
              <a:rPr lang="fr-CA" sz="2600" dirty="0" smtClean="0"/>
              <a:t>Notre </a:t>
            </a:r>
            <a:r>
              <a:rPr lang="fr-CA" sz="2600" dirty="0"/>
              <a:t>porte est toujours ouverte!</a:t>
            </a:r>
          </a:p>
          <a:p>
            <a:pPr marL="0" indent="0" algn="ctr">
              <a:buNone/>
            </a:pPr>
            <a:r>
              <a:rPr lang="fr-CA" sz="2600" b="1" dirty="0" smtClean="0"/>
              <a:t>Jeff </a:t>
            </a:r>
            <a:r>
              <a:rPr lang="fr-CA" sz="2600" b="1" dirty="0"/>
              <a:t>Morrison, directeur général</a:t>
            </a:r>
          </a:p>
          <a:p>
            <a:pPr marL="0" indent="0" algn="ctr">
              <a:buNone/>
            </a:pPr>
            <a:r>
              <a:rPr lang="fr-CA" sz="2600" b="1" dirty="0">
                <a:hlinkClick r:id="rId2"/>
              </a:rPr>
              <a:t>jmorrison@chra-achru.ca</a:t>
            </a:r>
            <a:endParaRPr lang="fr-CA" sz="2600" b="1" dirty="0"/>
          </a:p>
          <a:p>
            <a:pPr marL="0" indent="0" algn="ctr">
              <a:buNone/>
            </a:pPr>
            <a:r>
              <a:rPr lang="fr-CA" sz="2600" b="1" dirty="0"/>
              <a:t>613-594-3007, poste 11</a:t>
            </a:r>
          </a:p>
          <a:p>
            <a:pPr marL="0" indent="0" algn="ctr">
              <a:buNone/>
            </a:pPr>
            <a:r>
              <a:rPr lang="fr-CA" sz="2600" b="1" dirty="0" err="1"/>
              <a:t>www.chra-achru.ca</a:t>
            </a:r>
            <a:endParaRPr lang="fr-CA" sz="26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304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67FB2"/>
                </a:solidFill>
              </a:rPr>
              <a:t>Topics to Cover</a:t>
            </a:r>
            <a:br>
              <a:rPr lang="en-US" sz="3600" b="1" dirty="0" smtClean="0">
                <a:solidFill>
                  <a:srgbClr val="067FB2"/>
                </a:solidFill>
              </a:rPr>
            </a:br>
            <a:r>
              <a:rPr lang="fr-CA" sz="3600" b="1" dirty="0">
                <a:solidFill>
                  <a:srgbClr val="067FB2"/>
                </a:solidFill>
              </a:rPr>
              <a:t>Thèmes à aborder</a:t>
            </a:r>
            <a:endParaRPr lang="en-US" sz="3600" b="1" dirty="0">
              <a:solidFill>
                <a:srgbClr val="067FB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2600" dirty="0" smtClean="0"/>
              <a:t>Strategic Plan Overview</a:t>
            </a:r>
          </a:p>
          <a:p>
            <a:pPr lvl="0"/>
            <a:r>
              <a:rPr lang="en-US" sz="2600" dirty="0" smtClean="0"/>
              <a:t>Advocacy Updates and Initiatives</a:t>
            </a:r>
          </a:p>
          <a:p>
            <a:pPr lvl="0"/>
            <a:r>
              <a:rPr lang="en-US" sz="2600" dirty="0" smtClean="0"/>
              <a:t>Research and Innovation</a:t>
            </a:r>
          </a:p>
          <a:p>
            <a:pPr lvl="0"/>
            <a:r>
              <a:rPr lang="en-US" sz="2600" dirty="0" smtClean="0"/>
              <a:t>Members’ Services</a:t>
            </a:r>
          </a:p>
          <a:p>
            <a:pPr lvl="0"/>
            <a:r>
              <a:rPr lang="en-US" sz="2600" dirty="0" smtClean="0"/>
              <a:t>Aboriginal Caucus</a:t>
            </a:r>
          </a:p>
          <a:p>
            <a:r>
              <a:rPr lang="en-US" sz="2600" dirty="0"/>
              <a:t>Upcoming </a:t>
            </a:r>
            <a:r>
              <a:rPr lang="en-US" sz="2600" dirty="0" smtClean="0"/>
              <a:t>Events</a:t>
            </a:r>
          </a:p>
          <a:p>
            <a:r>
              <a:rPr lang="en-US" sz="2600" dirty="0" smtClean="0"/>
              <a:t>Communications</a:t>
            </a:r>
          </a:p>
          <a:p>
            <a:pPr lvl="0"/>
            <a:r>
              <a:rPr lang="en-US" sz="2600" dirty="0" smtClean="0"/>
              <a:t>Governance and Membership</a:t>
            </a:r>
          </a:p>
          <a:p>
            <a:pPr marL="0" lvl="0" indent="0">
              <a:buNone/>
            </a:pPr>
            <a:endParaRPr lang="en-US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fr-CA" sz="2600" dirty="0"/>
              <a:t>Aperçu du Plan stratégique</a:t>
            </a:r>
          </a:p>
          <a:p>
            <a:pPr lvl="0"/>
            <a:r>
              <a:rPr lang="fr-CA" sz="2600" dirty="0"/>
              <a:t>Mises à jour et initiatives sur la défense des intérêts</a:t>
            </a:r>
          </a:p>
          <a:p>
            <a:pPr lvl="0"/>
            <a:r>
              <a:rPr lang="fr-CA" sz="2600" dirty="0"/>
              <a:t>Recherche et innovation</a:t>
            </a:r>
          </a:p>
          <a:p>
            <a:pPr lvl="0"/>
            <a:r>
              <a:rPr lang="fr-CA" sz="2600" dirty="0"/>
              <a:t>Services aux membres</a:t>
            </a:r>
          </a:p>
          <a:p>
            <a:pPr lvl="0"/>
            <a:r>
              <a:rPr lang="fr-CA" sz="2600" dirty="0"/>
              <a:t>Caucus autochtone</a:t>
            </a:r>
          </a:p>
          <a:p>
            <a:r>
              <a:rPr lang="fr-CA" sz="2600" dirty="0"/>
              <a:t>Événements à venir</a:t>
            </a:r>
          </a:p>
          <a:p>
            <a:r>
              <a:rPr lang="fr-CA" sz="2600" dirty="0"/>
              <a:t>Communications</a:t>
            </a:r>
          </a:p>
          <a:p>
            <a:pPr lvl="0"/>
            <a:r>
              <a:rPr lang="fr-CA" sz="2600" dirty="0"/>
              <a:t>Gouvernance et </a:t>
            </a:r>
            <a:r>
              <a:rPr lang="fr-CA" sz="2600" dirty="0" smtClean="0"/>
              <a:t>abonnement</a:t>
            </a:r>
            <a:endParaRPr lang="fr-CA" sz="2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6951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67FB2"/>
                </a:solidFill>
              </a:rPr>
              <a:t>Strategic Plan Overview</a:t>
            </a:r>
            <a:br>
              <a:rPr lang="en-US" sz="3600" b="1" dirty="0" smtClean="0">
                <a:solidFill>
                  <a:srgbClr val="067FB2"/>
                </a:solidFill>
              </a:rPr>
            </a:br>
            <a:r>
              <a:rPr lang="fr-CA" sz="3600" b="1" dirty="0">
                <a:solidFill>
                  <a:srgbClr val="067FB2"/>
                </a:solidFill>
              </a:rPr>
              <a:t>Aperçu du Plan stratégique</a:t>
            </a:r>
            <a:endParaRPr lang="en-US" sz="3600" b="1" dirty="0">
              <a:solidFill>
                <a:srgbClr val="067FB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100" dirty="0" smtClean="0"/>
              <a:t>Updated Strategic Plan approved by CHRA Board late in 2015.  </a:t>
            </a:r>
            <a:endParaRPr lang="en-US" sz="2100" dirty="0"/>
          </a:p>
          <a:p>
            <a:pPr marL="0" indent="0" algn="ctr">
              <a:buNone/>
            </a:pPr>
            <a:r>
              <a:rPr lang="en-US" sz="2100" b="1" u="sng" dirty="0" smtClean="0"/>
              <a:t>Vision</a:t>
            </a:r>
            <a:r>
              <a:rPr lang="en-US" sz="2100" b="1" dirty="0" smtClean="0"/>
              <a:t>: </a:t>
            </a:r>
            <a:r>
              <a:rPr lang="en-US" sz="2100" b="1" dirty="0"/>
              <a:t>Housing For All</a:t>
            </a:r>
          </a:p>
          <a:p>
            <a:pPr marL="0" lvl="0" indent="0" algn="ctr">
              <a:buNone/>
            </a:pPr>
            <a:r>
              <a:rPr lang="en-US" sz="2100" b="1" dirty="0" smtClean="0"/>
              <a:t> </a:t>
            </a:r>
            <a:r>
              <a:rPr lang="en-US" sz="2100" b="1" u="sng" dirty="0" smtClean="0"/>
              <a:t>Mission</a:t>
            </a:r>
            <a:r>
              <a:rPr lang="en-US" sz="2100" b="1" dirty="0" smtClean="0"/>
              <a:t>: As the national leader, CHRA promotes affordable housing for all Canadians through Advocacy, Collaboration, and Innovation.</a:t>
            </a:r>
          </a:p>
          <a:p>
            <a:pPr marL="0" lvl="0" indent="0">
              <a:buNone/>
            </a:pPr>
            <a:r>
              <a:rPr lang="en-US" sz="2100" dirty="0" smtClean="0"/>
              <a:t>Three key areas of focus:  Advocacy, Innovation, Organizational Growth and Development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>
              <a:buNone/>
            </a:pPr>
            <a:r>
              <a:rPr lang="fr-CA" sz="3000" dirty="0"/>
              <a:t>Le Plan stratégique mis à jour a été approuvé par le conseil d’administration de l’ACHRU à la fin de 2015.  </a:t>
            </a:r>
          </a:p>
          <a:p>
            <a:pPr marL="0" indent="0" algn="ctr">
              <a:buNone/>
            </a:pPr>
            <a:r>
              <a:rPr lang="fr-CA" sz="3000" b="1" u="sng" dirty="0"/>
              <a:t>Vision</a:t>
            </a:r>
            <a:r>
              <a:rPr lang="fr-CA" sz="3000" b="1" dirty="0"/>
              <a:t> : Un toit pour tous et toutes</a:t>
            </a:r>
          </a:p>
          <a:p>
            <a:pPr marL="0" lvl="0" indent="0" algn="ctr">
              <a:buNone/>
            </a:pPr>
            <a:r>
              <a:rPr lang="fr-CA" sz="3000" b="1" dirty="0"/>
              <a:t> </a:t>
            </a:r>
            <a:r>
              <a:rPr lang="fr-CA" sz="3000" b="1" u="sng" dirty="0"/>
              <a:t>Mission</a:t>
            </a:r>
            <a:r>
              <a:rPr lang="fr-CA" sz="3000" b="1" dirty="0"/>
              <a:t> : En tant que chef de file national, l’ACHRU promeut le logement abordable pour tous les Canadiens et les Canadiennes par la défense des intérêts, la collaboration et l’innovation</a:t>
            </a:r>
            <a:r>
              <a:rPr lang="fr-CA" sz="3000" b="1" dirty="0" smtClean="0"/>
              <a:t>.</a:t>
            </a:r>
            <a:endParaRPr lang="fr-CA" sz="3000" b="1" dirty="0"/>
          </a:p>
          <a:p>
            <a:pPr marL="0" lvl="0" indent="0">
              <a:buNone/>
            </a:pPr>
            <a:r>
              <a:rPr lang="fr-CA" sz="3000" dirty="0"/>
              <a:t>Trois principaux points d’intérêt  : la défense des intérêts; l’innovation; ainsi que l’essor et le développement de l’organisation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2849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67FB2"/>
                </a:solidFill>
              </a:rPr>
              <a:t>Federal Advocacy Updates and Initiatives</a:t>
            </a:r>
            <a:br>
              <a:rPr lang="en-US" sz="2800" b="1" dirty="0" smtClean="0">
                <a:solidFill>
                  <a:srgbClr val="067FB2"/>
                </a:solidFill>
              </a:rPr>
            </a:br>
            <a:r>
              <a:rPr lang="fr-CA" sz="2800" b="1" dirty="0">
                <a:solidFill>
                  <a:srgbClr val="067FB2"/>
                </a:solidFill>
              </a:rPr>
              <a:t>Mises à jour et initiatives sur la défense des intérêts fédérales</a:t>
            </a:r>
            <a:endParaRPr lang="en-US" sz="2800" b="1" dirty="0">
              <a:solidFill>
                <a:srgbClr val="067FB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endParaRPr lang="en-US" sz="3400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3400" i="1" dirty="0" smtClean="0">
                <a:solidFill>
                  <a:prstClr val="black"/>
                </a:solidFill>
              </a:rPr>
              <a:t>Recap of 2016 thus far nationally:</a:t>
            </a:r>
          </a:p>
          <a:p>
            <a:r>
              <a:rPr lang="en-US" sz="3400" dirty="0" smtClean="0">
                <a:solidFill>
                  <a:prstClr val="black"/>
                </a:solidFill>
              </a:rPr>
              <a:t>Ministerial mandate letters released, containing at least 16 directives focused on affordable housing. </a:t>
            </a:r>
          </a:p>
          <a:p>
            <a:r>
              <a:rPr lang="en-US" sz="3400" dirty="0" smtClean="0">
                <a:solidFill>
                  <a:prstClr val="black"/>
                </a:solidFill>
              </a:rPr>
              <a:t>Budget 2016 unveiled - $2.3 billion over 2 years announced for affordable housing, considered “Phase 1”.</a:t>
            </a:r>
          </a:p>
          <a:p>
            <a:r>
              <a:rPr lang="en-US" sz="3400" dirty="0" smtClean="0">
                <a:solidFill>
                  <a:prstClr val="black"/>
                </a:solidFill>
              </a:rPr>
              <a:t>Budget commits to launching a national consultation on a National Housing Strategy as part of “Phase 2” funding.</a:t>
            </a:r>
            <a:endParaRPr lang="en-US" sz="34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endParaRPr lang="fr-CA" sz="3400" i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fr-CA" sz="3400" i="1" dirty="0" smtClean="0">
                <a:solidFill>
                  <a:prstClr val="black"/>
                </a:solidFill>
              </a:rPr>
              <a:t>Récapitulation </a:t>
            </a:r>
            <a:r>
              <a:rPr lang="fr-CA" sz="3400" i="1" dirty="0">
                <a:solidFill>
                  <a:prstClr val="black"/>
                </a:solidFill>
              </a:rPr>
              <a:t>de 2016 jusqu’à présent à l’échelle nationale :</a:t>
            </a:r>
          </a:p>
          <a:p>
            <a:r>
              <a:rPr lang="fr-CA" sz="3400" dirty="0">
                <a:solidFill>
                  <a:prstClr val="black"/>
                </a:solidFill>
              </a:rPr>
              <a:t>Diffusion des lettres de mandat des ministères, contenant au moins 16 directives axées sur le logement abordable. </a:t>
            </a:r>
          </a:p>
          <a:p>
            <a:r>
              <a:rPr lang="fr-CA" sz="3400" dirty="0">
                <a:solidFill>
                  <a:prstClr val="black"/>
                </a:solidFill>
              </a:rPr>
              <a:t>Dévoilement du Budget 2016 – 2,3 milliards $ sur 2 ans annoncés pour le logement abordable (Phase 1).</a:t>
            </a:r>
          </a:p>
          <a:p>
            <a:r>
              <a:rPr lang="fr-CA" sz="3400" dirty="0">
                <a:solidFill>
                  <a:prstClr val="black"/>
                </a:solidFill>
              </a:rPr>
              <a:t>Engagement dans le Budget à lancer une consultation canadienne sur une stratégie nationale en matière d’habitation (Phase 2).</a:t>
            </a:r>
            <a:endParaRPr lang="fr-CA" sz="3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6544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71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 smtClean="0"/>
              <a:t>Where are we today:</a:t>
            </a:r>
          </a:p>
          <a:p>
            <a:r>
              <a:rPr lang="en-US" sz="2000" dirty="0" smtClean="0"/>
              <a:t>Federal money announced in Budget 2016 has stated to flow to P/</a:t>
            </a:r>
            <a:r>
              <a:rPr lang="en-US" sz="2000" dirty="0" err="1" smtClean="0"/>
              <a:t>Ts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CHRA has launched “Status Report” on mandate letter deliverables (found on CHRA website); CHRA will argue that remaining deliverables should be acted upon in Budget 2017.</a:t>
            </a:r>
          </a:p>
          <a:p>
            <a:r>
              <a:rPr lang="en-US" sz="2000" dirty="0" smtClean="0"/>
              <a:t>Announcement on National Housing Strategy consultation process expected shortly (next week?)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67FB2"/>
                </a:solidFill>
              </a:rPr>
              <a:t>Advocacy Updates and Initiatives</a:t>
            </a:r>
            <a:br>
              <a:rPr lang="en-US" sz="2800" b="1" dirty="0" smtClean="0">
                <a:solidFill>
                  <a:srgbClr val="067FB2"/>
                </a:solidFill>
              </a:rPr>
            </a:br>
            <a:r>
              <a:rPr lang="fr-CA" sz="2800" b="1" dirty="0">
                <a:solidFill>
                  <a:srgbClr val="067FB2"/>
                </a:solidFill>
              </a:rPr>
              <a:t>Mises à jour et initiatives sur la défense des intérêts</a:t>
            </a:r>
            <a:endParaRPr lang="en-US" sz="2800" b="1" dirty="0">
              <a:solidFill>
                <a:srgbClr val="067FB2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sz="2000" i="1" dirty="0"/>
              <a:t>Situation actuelle</a:t>
            </a:r>
          </a:p>
          <a:p>
            <a:r>
              <a:rPr lang="fr-CA" sz="2000" dirty="0"/>
              <a:t>Annonce de fonds fédéraux dans le Budget 2016 qui doivent commencer à être versés aux P/</a:t>
            </a:r>
            <a:r>
              <a:rPr lang="fr-CA" sz="2000" dirty="0" err="1"/>
              <a:t>T</a:t>
            </a:r>
            <a:r>
              <a:rPr lang="fr-CA" sz="2000" dirty="0"/>
              <a:t> sous peu</a:t>
            </a:r>
          </a:p>
          <a:p>
            <a:r>
              <a:rPr lang="fr-CA" sz="2000" dirty="0"/>
              <a:t>Lancement par l’ACHRU du « rapport d’avancement » sur les livrables des lettres de mandat (voir le site Web de l’ACHRU); l’ACHRU alléguera que les autres livrables doivent être produits d’ici au Budget 2017</a:t>
            </a:r>
          </a:p>
          <a:p>
            <a:r>
              <a:rPr lang="fr-CA" sz="2000" dirty="0" smtClean="0"/>
              <a:t>Une annonce </a:t>
            </a:r>
            <a:r>
              <a:rPr lang="fr-CA" sz="2000" dirty="0"/>
              <a:t>liée au processus de consultation </a:t>
            </a:r>
            <a:r>
              <a:rPr lang="fr-CA" sz="2000" dirty="0" smtClean="0"/>
              <a:t>sur </a:t>
            </a:r>
            <a:r>
              <a:rPr lang="fr-CA" sz="2000" dirty="0"/>
              <a:t>la stratégie nationale en matière d’habitation </a:t>
            </a:r>
            <a:r>
              <a:rPr lang="fr-CA" sz="2000" dirty="0" smtClean="0"/>
              <a:t>(la </a:t>
            </a:r>
            <a:r>
              <a:rPr lang="fr-CA" sz="2000" dirty="0"/>
              <a:t>semaine </a:t>
            </a:r>
            <a:r>
              <a:rPr lang="fr-CA" sz="2000" dirty="0" smtClean="0"/>
              <a:t>prochaine?)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72539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67FB2"/>
                </a:solidFill>
              </a:rPr>
              <a:t>National Housing Strategy</a:t>
            </a:r>
            <a:br>
              <a:rPr lang="en-US" sz="2800" b="1" dirty="0" smtClean="0">
                <a:solidFill>
                  <a:srgbClr val="067FB2"/>
                </a:solidFill>
              </a:rPr>
            </a:br>
            <a:r>
              <a:rPr lang="fr-CA" sz="2800" b="1" dirty="0" smtClean="0">
                <a:solidFill>
                  <a:schemeClr val="accent1"/>
                </a:solidFill>
              </a:rPr>
              <a:t>Stratégie </a:t>
            </a:r>
            <a:r>
              <a:rPr lang="fr-CA" sz="2800" b="1" dirty="0">
                <a:solidFill>
                  <a:schemeClr val="accent1"/>
                </a:solidFill>
              </a:rPr>
              <a:t>nationale en matière d’habitation</a:t>
            </a:r>
            <a:endParaRPr lang="en-US" sz="28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100" i="1" dirty="0" smtClean="0"/>
              <a:t>CHRA’s Response:</a:t>
            </a:r>
          </a:p>
          <a:p>
            <a:r>
              <a:rPr lang="en-US" sz="3100" dirty="0" smtClean="0"/>
              <a:t>Once consultation process is formally announced, CHRA will engage with its members to seek views/thoughts on several key questions (likely next week)</a:t>
            </a:r>
          </a:p>
          <a:p>
            <a:r>
              <a:rPr lang="en-US" sz="3100" dirty="0" smtClean="0"/>
              <a:t>CHRA will use feedback from that process (and previous initiatives) to craft a position paper with recommendations.</a:t>
            </a:r>
          </a:p>
          <a:p>
            <a:r>
              <a:rPr lang="en-US" sz="3100" dirty="0" smtClean="0"/>
              <a:t>CHRA will engage with other stakeholders to align key messages and recommendations.</a:t>
            </a:r>
          </a:p>
          <a:p>
            <a:r>
              <a:rPr lang="en-US" sz="3100" dirty="0" smtClean="0"/>
              <a:t>CHRA will communicate these recommendations to government and the public.</a:t>
            </a:r>
          </a:p>
          <a:p>
            <a:endParaRPr lang="en-US" sz="31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CA" i="1" dirty="0" err="1" smtClean="0"/>
              <a:t>Reponse</a:t>
            </a:r>
            <a:r>
              <a:rPr lang="fr-CA" i="1" dirty="0" smtClean="0"/>
              <a:t> de l’ACHRU:</a:t>
            </a:r>
            <a:endParaRPr lang="fr-CA" i="1" dirty="0"/>
          </a:p>
          <a:p>
            <a:r>
              <a:rPr lang="fr-CA" dirty="0"/>
              <a:t>Une fois le processus de consultation officiellement annoncé, l’ACHRU s’engagera auprès de ses membres à solliciter les points de vue / réflexions sur plusieurs questions </a:t>
            </a:r>
            <a:r>
              <a:rPr lang="fr-CA" dirty="0" smtClean="0"/>
              <a:t>clés (sûrement la semaine prochaine).</a:t>
            </a:r>
            <a:endParaRPr lang="fr-CA" dirty="0"/>
          </a:p>
          <a:p>
            <a:r>
              <a:rPr lang="fr-CA" dirty="0"/>
              <a:t>L’ACHRU s’inspirera des commentaires issus de ce processus (et des initiatives précédentes) pour ébaucher un exposé de position comprenant des recommandations.</a:t>
            </a:r>
          </a:p>
          <a:p>
            <a:r>
              <a:rPr lang="fr-CA" dirty="0"/>
              <a:t>L’ACHRU s’engagera auprès des autres parties prenantes à harmoniser les principaux messages et recommandations.</a:t>
            </a:r>
          </a:p>
          <a:p>
            <a:r>
              <a:rPr lang="fr-CA" dirty="0"/>
              <a:t>L’ACHRU communiquera ces recommandations au gouvernement et au public</a:t>
            </a:r>
            <a:r>
              <a:rPr lang="fr-CA" dirty="0" smtClean="0"/>
              <a:t>.</a:t>
            </a:r>
          </a:p>
          <a:p>
            <a:endParaRPr lang="fr-CA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9207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67FB2"/>
                </a:solidFill>
              </a:rPr>
              <a:t>Research and Innovation</a:t>
            </a:r>
            <a:br>
              <a:rPr lang="en-US" sz="3600" b="1" dirty="0" smtClean="0">
                <a:solidFill>
                  <a:srgbClr val="067FB2"/>
                </a:solidFill>
              </a:rPr>
            </a:br>
            <a:r>
              <a:rPr lang="fr-CA" sz="3600" b="1" dirty="0">
                <a:solidFill>
                  <a:srgbClr val="067FB2"/>
                </a:solidFill>
              </a:rPr>
              <a:t>Recherche et innovation</a:t>
            </a:r>
            <a:endParaRPr lang="en-US" sz="3600" b="1" dirty="0">
              <a:solidFill>
                <a:srgbClr val="067FB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New research papers to be released:</a:t>
            </a:r>
          </a:p>
          <a:p>
            <a:r>
              <a:rPr lang="en-CA" sz="2000" dirty="0"/>
              <a:t>Increasing Leadership Capacity in the Non-Profit Housing Sector</a:t>
            </a:r>
            <a:endParaRPr lang="en-US" sz="2000" dirty="0"/>
          </a:p>
          <a:p>
            <a:r>
              <a:rPr lang="en-CA" sz="2000" dirty="0"/>
              <a:t>Advocating for Changes to the Federal Income Tax Act: Improving the Financial Viability of Non-Profit Housing Providers</a:t>
            </a:r>
            <a:endParaRPr lang="en-US" sz="2000" dirty="0"/>
          </a:p>
          <a:p>
            <a:r>
              <a:rPr lang="en-CA" sz="2000" dirty="0"/>
              <a:t>Strategic Partnerships Advancing the Development of Affordable Housing</a:t>
            </a:r>
            <a:endParaRPr lang="en-US" sz="2000" dirty="0"/>
          </a:p>
          <a:p>
            <a:r>
              <a:rPr lang="en-CA" sz="2000" dirty="0"/>
              <a:t>Responding to Homelessness Needs Through </a:t>
            </a:r>
            <a:r>
              <a:rPr lang="en-CA" sz="2000" dirty="0" smtClean="0"/>
              <a:t>Housing</a:t>
            </a:r>
            <a:endParaRPr lang="en-US" sz="20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CA" sz="3200" dirty="0"/>
              <a:t>Les nouveaux documents de recherche à paraître :</a:t>
            </a:r>
          </a:p>
          <a:p>
            <a:r>
              <a:rPr lang="fr-CA" sz="3200" i="1" dirty="0" err="1"/>
              <a:t>Increasing</a:t>
            </a:r>
            <a:r>
              <a:rPr lang="fr-CA" sz="3200" i="1" dirty="0"/>
              <a:t> Leadership </a:t>
            </a:r>
            <a:r>
              <a:rPr lang="fr-CA" sz="3200" i="1" dirty="0" err="1"/>
              <a:t>Capacity</a:t>
            </a:r>
            <a:r>
              <a:rPr lang="fr-CA" sz="3200" i="1" dirty="0"/>
              <a:t> in the Non-Profit </a:t>
            </a:r>
            <a:r>
              <a:rPr lang="fr-CA" sz="3200" i="1" dirty="0" err="1"/>
              <a:t>Housing</a:t>
            </a:r>
            <a:r>
              <a:rPr lang="fr-CA" sz="3200" i="1" dirty="0"/>
              <a:t> </a:t>
            </a:r>
            <a:r>
              <a:rPr lang="fr-CA" sz="3200" i="1" dirty="0" err="1"/>
              <a:t>Sector</a:t>
            </a:r>
            <a:endParaRPr lang="fr-CA" sz="3200" i="1" dirty="0"/>
          </a:p>
          <a:p>
            <a:r>
              <a:rPr lang="fr-CA" sz="3200" i="1" dirty="0" err="1"/>
              <a:t>Advocating</a:t>
            </a:r>
            <a:r>
              <a:rPr lang="fr-CA" sz="3200" i="1" dirty="0"/>
              <a:t> for Changes to the </a:t>
            </a:r>
            <a:r>
              <a:rPr lang="fr-CA" sz="3200" i="1" dirty="0" err="1"/>
              <a:t>Federal</a:t>
            </a:r>
            <a:r>
              <a:rPr lang="fr-CA" sz="3200" i="1" dirty="0"/>
              <a:t> </a:t>
            </a:r>
            <a:r>
              <a:rPr lang="fr-CA" sz="3200" i="1" dirty="0" err="1"/>
              <a:t>Income</a:t>
            </a:r>
            <a:r>
              <a:rPr lang="fr-CA" sz="3200" i="1" dirty="0"/>
              <a:t> </a:t>
            </a:r>
            <a:r>
              <a:rPr lang="fr-CA" sz="3200" i="1" dirty="0" err="1"/>
              <a:t>Tax</a:t>
            </a:r>
            <a:r>
              <a:rPr lang="fr-CA" sz="3200" i="1" dirty="0"/>
              <a:t> </a:t>
            </a:r>
            <a:r>
              <a:rPr lang="fr-CA" sz="3200" i="1" dirty="0" err="1"/>
              <a:t>Act</a:t>
            </a:r>
            <a:r>
              <a:rPr lang="fr-CA" sz="3200" i="1" dirty="0"/>
              <a:t>: </a:t>
            </a:r>
            <a:r>
              <a:rPr lang="fr-CA" sz="3200" i="1" dirty="0" err="1"/>
              <a:t>Improving</a:t>
            </a:r>
            <a:r>
              <a:rPr lang="fr-CA" sz="3200" i="1" dirty="0"/>
              <a:t> the Financial </a:t>
            </a:r>
            <a:r>
              <a:rPr lang="fr-CA" sz="3200" i="1" dirty="0" err="1"/>
              <a:t>Viability</a:t>
            </a:r>
            <a:r>
              <a:rPr lang="fr-CA" sz="3200" i="1" dirty="0"/>
              <a:t> of Non-Profit </a:t>
            </a:r>
            <a:r>
              <a:rPr lang="fr-CA" sz="3200" i="1" dirty="0" err="1"/>
              <a:t>Housing</a:t>
            </a:r>
            <a:r>
              <a:rPr lang="fr-CA" sz="3200" i="1" dirty="0"/>
              <a:t> Providers</a:t>
            </a:r>
          </a:p>
          <a:p>
            <a:r>
              <a:rPr lang="fr-CA" sz="3200" i="1" dirty="0" err="1"/>
              <a:t>Strategic</a:t>
            </a:r>
            <a:r>
              <a:rPr lang="fr-CA" sz="3200" i="1" dirty="0"/>
              <a:t> </a:t>
            </a:r>
            <a:r>
              <a:rPr lang="fr-CA" sz="3200" i="1" dirty="0" err="1"/>
              <a:t>Partnerships</a:t>
            </a:r>
            <a:r>
              <a:rPr lang="fr-CA" sz="3200" i="1" dirty="0"/>
              <a:t> </a:t>
            </a:r>
            <a:r>
              <a:rPr lang="fr-CA" sz="3200" i="1" dirty="0" err="1"/>
              <a:t>Advancing</a:t>
            </a:r>
            <a:r>
              <a:rPr lang="fr-CA" sz="3200" i="1" dirty="0"/>
              <a:t> the </a:t>
            </a:r>
            <a:r>
              <a:rPr lang="fr-CA" sz="3200" i="1" dirty="0" err="1"/>
              <a:t>Development</a:t>
            </a:r>
            <a:r>
              <a:rPr lang="fr-CA" sz="3200" i="1" dirty="0"/>
              <a:t> of </a:t>
            </a:r>
            <a:r>
              <a:rPr lang="fr-CA" sz="3200" i="1" dirty="0" err="1"/>
              <a:t>Affordable</a:t>
            </a:r>
            <a:r>
              <a:rPr lang="fr-CA" sz="3200" i="1" dirty="0"/>
              <a:t> </a:t>
            </a:r>
            <a:r>
              <a:rPr lang="fr-CA" sz="3200" i="1" dirty="0" err="1"/>
              <a:t>Housing</a:t>
            </a:r>
            <a:endParaRPr lang="fr-CA" sz="3200" i="1" dirty="0"/>
          </a:p>
          <a:p>
            <a:r>
              <a:rPr lang="fr-CA" sz="3200" i="1" dirty="0" err="1"/>
              <a:t>Responding</a:t>
            </a:r>
            <a:r>
              <a:rPr lang="fr-CA" sz="3200" i="1" dirty="0"/>
              <a:t> to </a:t>
            </a:r>
            <a:r>
              <a:rPr lang="fr-CA" sz="3200" i="1" dirty="0" err="1"/>
              <a:t>Homelessness</a:t>
            </a:r>
            <a:r>
              <a:rPr lang="fr-CA" sz="3200" i="1" dirty="0"/>
              <a:t> </a:t>
            </a:r>
            <a:r>
              <a:rPr lang="fr-CA" sz="3200" i="1" dirty="0" err="1"/>
              <a:t>Needs</a:t>
            </a:r>
            <a:r>
              <a:rPr lang="fr-CA" sz="3200" i="1" dirty="0"/>
              <a:t> </a:t>
            </a:r>
            <a:r>
              <a:rPr lang="fr-CA" sz="3200" i="1" dirty="0" err="1"/>
              <a:t>Through</a:t>
            </a:r>
            <a:r>
              <a:rPr lang="fr-CA" sz="3200" i="1" dirty="0"/>
              <a:t> </a:t>
            </a:r>
            <a:r>
              <a:rPr lang="fr-CA" sz="3200" i="1" dirty="0" err="1"/>
              <a:t>Housing</a:t>
            </a:r>
            <a:endParaRPr lang="fr-CA" sz="3200" i="1" dirty="0"/>
          </a:p>
          <a:p>
            <a:endParaRPr lang="fr-FR" dirty="0"/>
          </a:p>
        </p:txBody>
      </p:sp>
      <p:pic>
        <p:nvPicPr>
          <p:cNvPr id="5" name="Image 4" descr="13445752_1270135403013905_9211382259931954958_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5791200"/>
            <a:ext cx="3429000" cy="925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416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67FB2"/>
                </a:solidFill>
              </a:rPr>
              <a:t>Research and Innovation</a:t>
            </a:r>
            <a:br>
              <a:rPr lang="en-US" sz="3600" b="1" dirty="0" smtClean="0">
                <a:solidFill>
                  <a:srgbClr val="067FB2"/>
                </a:solidFill>
              </a:rPr>
            </a:br>
            <a:r>
              <a:rPr lang="fr-CA" sz="3600" b="1" dirty="0">
                <a:solidFill>
                  <a:srgbClr val="067FB2"/>
                </a:solidFill>
              </a:rPr>
              <a:t>Recherche et innovation</a:t>
            </a:r>
            <a:endParaRPr lang="en-US" sz="3600" b="1" dirty="0">
              <a:solidFill>
                <a:srgbClr val="067FB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200" dirty="0"/>
              <a:t>Applications Submitted:</a:t>
            </a:r>
          </a:p>
          <a:p>
            <a:r>
              <a:rPr lang="en-US" sz="3200" dirty="0"/>
              <a:t>Proposal to host Community Advisory Board and create Landlord Engagement Toolkit for Housing First Tenants, including Aboriginal Toolkit</a:t>
            </a:r>
          </a:p>
          <a:p>
            <a:r>
              <a:rPr lang="en-US" sz="3200" dirty="0"/>
              <a:t>Co-applicant with YWCA on women in homelessness/social housing settings </a:t>
            </a:r>
          </a:p>
          <a:p>
            <a:r>
              <a:rPr lang="en-US" sz="3200" dirty="0"/>
              <a:t>Application to CMHC to digitize End of Operating Agreement Guide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CA" sz="3200" dirty="0"/>
              <a:t>Les demandes présentées :</a:t>
            </a:r>
          </a:p>
          <a:p>
            <a:r>
              <a:rPr lang="fr-CA" sz="3200" dirty="0"/>
              <a:t>Proposition d’héberger le conseil consultatif communautaire et de créer une trousse de mobilisation des propriétaires à l’intention des locataires du principe « Le logement d’abord », y compris une trousse à l’intention des Autochtones</a:t>
            </a:r>
          </a:p>
          <a:p>
            <a:r>
              <a:rPr lang="fr-CA" sz="3200" dirty="0"/>
              <a:t>Demande conjointe avec le YWCA sur les femmes en situation d’itinérance ou habitant un logement social</a:t>
            </a:r>
          </a:p>
          <a:p>
            <a:r>
              <a:rPr lang="fr-CA" sz="3200" dirty="0"/>
              <a:t>Demande auprès de la SCHL pour numériser le Guide sur la fin des conventions d’exploitation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165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67FB2"/>
                </a:solidFill>
              </a:rPr>
              <a:t>Research and Innovation</a:t>
            </a:r>
            <a:br>
              <a:rPr lang="en-US" sz="3600" b="1" dirty="0" smtClean="0">
                <a:solidFill>
                  <a:srgbClr val="067FB2"/>
                </a:solidFill>
              </a:rPr>
            </a:br>
            <a:r>
              <a:rPr lang="fr-CA" sz="3600" b="1" dirty="0">
                <a:solidFill>
                  <a:srgbClr val="067FB2"/>
                </a:solidFill>
              </a:rPr>
              <a:t>Recherche et innovation</a:t>
            </a:r>
            <a:endParaRPr lang="en-US" sz="3600" b="1" dirty="0">
              <a:solidFill>
                <a:srgbClr val="067FB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 smtClean="0"/>
              <a:t>CMHC National Research Committee</a:t>
            </a:r>
            <a:r>
              <a:rPr lang="en-US" dirty="0" smtClean="0"/>
              <a:t>:  advocating for strengthened role, collaborative research priorities among stakeholders</a:t>
            </a:r>
          </a:p>
          <a:p>
            <a:r>
              <a:rPr lang="en-US" i="1" dirty="0" smtClean="0"/>
              <a:t>Strengthening international ties</a:t>
            </a:r>
            <a:r>
              <a:rPr lang="en-US" dirty="0" smtClean="0"/>
              <a:t>:  Signed updated MOU for NAHRO, organized International Forum at Congress, looking at comparative research opportunities.</a:t>
            </a:r>
          </a:p>
          <a:p>
            <a:r>
              <a:rPr lang="en-US" dirty="0" smtClean="0"/>
              <a:t>Other research priorities?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i="1" dirty="0"/>
              <a:t>Comité national de recherche sur le logement de la SCHL </a:t>
            </a:r>
            <a:r>
              <a:rPr lang="fr-CA" dirty="0"/>
              <a:t>:  Promotion d’un rôle raffermi et des priorités de recherche concertée parmi les parties prenantes</a:t>
            </a:r>
          </a:p>
          <a:p>
            <a:r>
              <a:rPr lang="fr-CA" i="1" dirty="0"/>
              <a:t>Resserrement des liens internationaux </a:t>
            </a:r>
            <a:r>
              <a:rPr lang="fr-CA" dirty="0"/>
              <a:t>:  Signature d’un protocole d’entente (PE) mis à jour de la NAHRO, organisation du Forum international lors du congrès, étude des possibilités de recherche comparée.</a:t>
            </a:r>
          </a:p>
          <a:p>
            <a:r>
              <a:rPr lang="fr-CA" dirty="0"/>
              <a:t>Autres priorités de recherche?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4889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3090</TotalTime>
  <Words>1659</Words>
  <Application>Microsoft Macintosh PowerPoint</Application>
  <PresentationFormat>On-screen Show (4:3)</PresentationFormat>
  <Paragraphs>174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Summer 2016 Members’ Update Mise à jour été 2016 à l’intention des membres</vt:lpstr>
      <vt:lpstr>Topics to Cover Thèmes à aborder</vt:lpstr>
      <vt:lpstr>Strategic Plan Overview Aperçu du Plan stratégique</vt:lpstr>
      <vt:lpstr>Federal Advocacy Updates and Initiatives Mises à jour et initiatives sur la défense des intérêts fédérales</vt:lpstr>
      <vt:lpstr>Advocacy Updates and Initiatives Mises à jour et initiatives sur la défense des intérêts</vt:lpstr>
      <vt:lpstr>National Housing Strategy Stratégie nationale en matière d’habitation</vt:lpstr>
      <vt:lpstr>Research and Innovation Recherche et innovation</vt:lpstr>
      <vt:lpstr>Research and Innovation Recherche et innovation</vt:lpstr>
      <vt:lpstr>Research and Innovation Recherche et innovation</vt:lpstr>
      <vt:lpstr>Members’ Services Services aux membres</vt:lpstr>
      <vt:lpstr>Upcoming Events Évènements à venir</vt:lpstr>
      <vt:lpstr>Aboriginal Caucus Caucus autochtone</vt:lpstr>
      <vt:lpstr>Communications</vt:lpstr>
      <vt:lpstr>Governance Changes Changements de gouvernance</vt:lpstr>
      <vt:lpstr>State of Membership État d’abonnement</vt:lpstr>
      <vt:lpstr>Thoughts/Feedback/Questions? Réflexions/commentaires/questions?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Strategic Plan Operational Plan</dc:title>
  <dc:creator>Jeff Morrison</dc:creator>
  <cp:lastModifiedBy>CHRA</cp:lastModifiedBy>
  <cp:revision>93</cp:revision>
  <cp:lastPrinted>2016-04-08T17:26:50Z</cp:lastPrinted>
  <dcterms:created xsi:type="dcterms:W3CDTF">2016-01-21T14:41:32Z</dcterms:created>
  <dcterms:modified xsi:type="dcterms:W3CDTF">2016-06-21T20:29:19Z</dcterms:modified>
</cp:coreProperties>
</file>